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25"/>
  </p:notesMasterIdLst>
  <p:sldIdLst>
    <p:sldId id="256" r:id="rId2"/>
    <p:sldId id="341" r:id="rId3"/>
    <p:sldId id="343" r:id="rId4"/>
    <p:sldId id="344" r:id="rId5"/>
    <p:sldId id="295" r:id="rId6"/>
    <p:sldId id="345" r:id="rId7"/>
    <p:sldId id="367" r:id="rId8"/>
    <p:sldId id="368" r:id="rId9"/>
    <p:sldId id="349" r:id="rId10"/>
    <p:sldId id="350" r:id="rId11"/>
    <p:sldId id="351" r:id="rId12"/>
    <p:sldId id="352" r:id="rId13"/>
    <p:sldId id="282" r:id="rId14"/>
    <p:sldId id="353" r:id="rId15"/>
    <p:sldId id="314" r:id="rId16"/>
    <p:sldId id="354" r:id="rId17"/>
    <p:sldId id="281" r:id="rId18"/>
    <p:sldId id="370" r:id="rId19"/>
    <p:sldId id="317" r:id="rId20"/>
    <p:sldId id="355" r:id="rId21"/>
    <p:sldId id="372" r:id="rId22"/>
    <p:sldId id="375" r:id="rId23"/>
    <p:sldId id="365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4660"/>
  </p:normalViewPr>
  <p:slideViewPr>
    <p:cSldViewPr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Garamond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aramond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Garamond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aramond" pitchFamily="18" charset="0"/>
                <a:cs typeface="+mn-cs"/>
              </a:defRPr>
            </a:lvl1pPr>
          </a:lstStyle>
          <a:p>
            <a:pPr>
              <a:defRPr/>
            </a:pPr>
            <a:fld id="{AD57EAAD-3E3A-46B8-BA9F-5F3E653EE7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323634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668318-1596-461B-8312-07B3F4EDEBE0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2945529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7E3230-FFAB-4424-AE7D-2C417D8A008A}" type="slidenum">
              <a:rPr lang="en-US" smtClean="0">
                <a:cs typeface="Arial" charset="0"/>
              </a:rPr>
              <a:pPr/>
              <a:t>17</a:t>
            </a:fld>
            <a:endParaRPr lang="en-US" smtClean="0">
              <a:cs typeface="Arial" charset="0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xmlns="" val="36254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</p:grpSp>
        </p:grpSp>
      </p:grpSp>
      <p:sp>
        <p:nvSpPr>
          <p:cNvPr id="103490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3491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B1EB9-51A5-4319-8A12-AD4E7964FBD3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37F7A-603A-40D0-A90C-6950EC5FFF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CCDEB-9313-4196-9365-C706BCCC8F85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27BE3-600A-49C3-82A0-427A933649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F9A19-77E6-49AD-9D9E-7917BC7724F8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30563-E088-4C9F-8714-B2292772B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E27D9-D0A0-41B1-AA09-967B402C8653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4A359-8168-491D-A544-50CF2D79A7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F1ABE-BC96-4514-9288-D38540F34FFA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F69CF-F36F-453A-A7A1-07BDC317A8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7B483-7457-4FDB-8665-AF80F91984F6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11987-BCE5-41F7-B562-0647782FCD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79399-A048-4D96-9A71-3AFE996419A6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2A6A3-FE2B-4D86-9010-89A38C2CED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B3020-B2A8-44B2-9456-4C8A6B388F6B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A3461-E687-4D64-AA0E-493C4A271C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0DBE31-3E3B-41A5-A961-4E681D2D592D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D452D-F12D-40C5-8584-7D1F4F8134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8EF12-095D-4F84-B92B-4CF3703239EF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31D97-38AB-48C8-848C-4C4748D331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CF80D-EF96-4698-BF02-E356E7EAE143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A9044-43A9-4F0E-8425-F53BA58B73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ECEF3-07FC-4D28-9CB5-6C519E97EBB8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FFC5E-3F67-4DAF-A278-8B61C2F60B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BCAFB-0FBB-498E-9E5C-7236084610CA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E4424-7C9B-4F77-863E-44964556A4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843B00-DE29-479C-99EB-ED529E344999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F03F6-D19F-47FE-ACFE-4C7C2B44BA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63CF9-1A63-45FC-84AB-9BC5CE684A4B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C39A9-155B-4C32-924B-3FFC4E1CEB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en-US">
              <a:cs typeface="+mn-cs"/>
            </a:endParaRPr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2404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102406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07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08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09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0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1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2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3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4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5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6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102418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19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0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1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2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3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4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5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6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7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8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29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0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1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2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3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4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5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102437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8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39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0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1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2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3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4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5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6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7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8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49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0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1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2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3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2455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6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7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8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59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60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sp>
            <p:nvSpPr>
              <p:cNvPr id="102461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0" hangingPunct="0">
                  <a:defRPr/>
                </a:pPr>
                <a:endParaRPr lang="en-US">
                  <a:cs typeface="+mn-cs"/>
                </a:endParaRPr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2463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02464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02465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  <p:sp>
              <p:nvSpPr>
                <p:cNvPr id="102466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 eaLnBrk="0" hangingPunct="0">
                    <a:defRPr/>
                  </a:pPr>
                  <a:endParaRPr lang="en-US">
                    <a:cs typeface="+mn-cs"/>
                  </a:endParaRPr>
                </a:p>
              </p:txBody>
            </p:sp>
          </p:grpSp>
        </p:grpSp>
      </p:grpSp>
      <p:sp>
        <p:nvSpPr>
          <p:cNvPr id="102467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68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9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7A4C42DA-4663-45D4-9249-01F33803C949}" type="datetimeFigureOut">
              <a:rPr lang="en-US"/>
              <a:pPr>
                <a:defRPr/>
              </a:pPr>
              <a:t>10/30/2014</a:t>
            </a:fld>
            <a:endParaRPr lang="en-US"/>
          </a:p>
        </p:txBody>
      </p:sp>
      <p:sp>
        <p:nvSpPr>
          <p:cNvPr id="102470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1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DD7BA5E6-A11F-4EB2-83D9-AB51F8BC5A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dbstock.com/webalbpro/families/html/%5bimage%5d10.htm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304800"/>
            <a:ext cx="9144000" cy="1371600"/>
          </a:xfrm>
        </p:spPr>
        <p:txBody>
          <a:bodyPr anchorCtr="0"/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sz="3200" b="1" dirty="0" smtClean="0">
                <a:solidFill>
                  <a:schemeClr val="tx1"/>
                </a:solidFill>
                <a:latin typeface="Garamond" pitchFamily="18" charset="0"/>
              </a:rPr>
              <a:t>Unaccompanied Immigrant </a:t>
            </a:r>
            <a:r>
              <a:rPr lang="en-US" sz="3200" b="1" dirty="0" smtClean="0">
                <a:solidFill>
                  <a:schemeClr val="tx1"/>
                </a:solidFill>
                <a:latin typeface="Garamond" pitchFamily="18" charset="0"/>
              </a:rPr>
              <a:t>Minors:  </a:t>
            </a:r>
            <a:r>
              <a:rPr lang="en-US" sz="3200" b="1" dirty="0" smtClean="0">
                <a:solidFill>
                  <a:schemeClr val="tx1"/>
                </a:solidFill>
                <a:latin typeface="Garamond" pitchFamily="18" charset="0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Garamond" pitchFamily="18" charset="0"/>
              </a:rPr>
            </a:br>
            <a:r>
              <a:rPr lang="en-US" sz="3200" b="1" dirty="0" smtClean="0">
                <a:solidFill>
                  <a:schemeClr val="tx1"/>
                </a:solidFill>
                <a:latin typeface="Garamond" pitchFamily="18" charset="0"/>
              </a:rPr>
              <a:t>An Overview</a:t>
            </a:r>
          </a:p>
        </p:txBody>
      </p:sp>
      <p:pic>
        <p:nvPicPr>
          <p:cNvPr id="18434" name="Picture 4" descr="SWK%20Phoenix%201"/>
          <p:cNvPicPr>
            <a:picLocks noChangeAspect="1" noChangeArrowheads="1"/>
          </p:cNvPicPr>
          <p:nvPr/>
        </p:nvPicPr>
        <p:blipFill>
          <a:blip r:embed="rId3" cstate="print">
            <a:lum bright="6000"/>
          </a:blip>
          <a:srcRect l="1695" t="14644" b="14165"/>
          <a:stretch>
            <a:fillRect/>
          </a:stretch>
        </p:blipFill>
        <p:spPr bwMode="auto">
          <a:xfrm>
            <a:off x="914400" y="2362200"/>
            <a:ext cx="7239000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ffectLst/>
              </a:rPr>
              <a:t>Background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>
                <a:effectLst/>
              </a:rPr>
              <a:t>Unaccompanied Alien Child (UAC): 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ffectLst/>
              </a:rPr>
              <a:t>&lt;18,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ffectLst/>
              </a:rPr>
              <a:t>Has no lawful immigration status in the U.S., and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effectLst/>
              </a:rPr>
              <a:t>Has no parent or legal guardian in the country present or available to provide care and physical custody. 6 U.S.C. §279(g)(2)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effectLst/>
              </a:rPr>
              <a:t>If neither a parent not legal guardian is with the child at the time of apprehension – or within geographical proximity – DHS classifies the child as unaccompanied. This designation remains with the child throughout removal proceedings. </a:t>
            </a:r>
          </a:p>
          <a:p>
            <a:pPr lvl="2">
              <a:lnSpc>
                <a:spcPct val="90000"/>
              </a:lnSpc>
            </a:pPr>
            <a:endParaRPr lang="en-US" dirty="0" smtClean="0">
              <a:effectLst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dirty="0" smtClean="0"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8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139825"/>
          </a:xfrm>
        </p:spPr>
        <p:txBody>
          <a:bodyPr/>
          <a:lstStyle/>
          <a:p>
            <a:r>
              <a:rPr lang="en-US" smtClean="0">
                <a:effectLst/>
              </a:rPr>
              <a:t>Who are UAC?</a:t>
            </a:r>
          </a:p>
        </p:txBody>
      </p:sp>
      <p:graphicFrame>
        <p:nvGraphicFramePr>
          <p:cNvPr id="153605" name="Object 5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962918537"/>
              </p:ext>
            </p:extLst>
          </p:nvPr>
        </p:nvGraphicFramePr>
        <p:xfrm>
          <a:off x="152400" y="1538250"/>
          <a:ext cx="4038600" cy="4797425"/>
        </p:xfrm>
        <a:graphic>
          <a:graphicData uri="http://schemas.openxmlformats.org/presentationml/2006/ole">
            <p:oleObj spid="_x0000_s153614" name="Chart" r:id="rId3" imgW="4171950" imgH="4790956" progId="MSGraph.Chart.8">
              <p:embed followColorScheme="full"/>
            </p:oleObj>
          </a:graphicData>
        </a:graphic>
      </p:graphicFrame>
      <p:graphicFrame>
        <p:nvGraphicFramePr>
          <p:cNvPr id="153607" name="Object 7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1842894924"/>
              </p:ext>
            </p:extLst>
          </p:nvPr>
        </p:nvGraphicFramePr>
        <p:xfrm>
          <a:off x="4195763" y="1600200"/>
          <a:ext cx="4776787" cy="4776788"/>
        </p:xfrm>
        <a:graphic>
          <a:graphicData uri="http://schemas.openxmlformats.org/presentationml/2006/ole">
            <p:oleObj spid="_x0000_s153615" name="Chart" r:id="rId4" imgW="4781550" imgH="4781669" progId="MSGraph.Chart.8">
              <p:embed/>
            </p:oleObj>
          </a:graphicData>
        </a:graphic>
      </p:graphicFrame>
      <p:sp>
        <p:nvSpPr>
          <p:cNvPr id="153609" name="Text Box 8"/>
          <p:cNvSpPr txBox="1">
            <a:spLocks noChangeArrowheads="1"/>
          </p:cNvSpPr>
          <p:nvPr/>
        </p:nvSpPr>
        <p:spPr bwMode="auto">
          <a:xfrm>
            <a:off x="3733800" y="990600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From ORR/FY </a:t>
            </a:r>
            <a:r>
              <a:rPr lang="en-US" dirty="0" smtClean="0"/>
              <a:t>2013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ffectLst/>
              </a:rPr>
              <a:t>Who are UAC?</a:t>
            </a:r>
          </a:p>
        </p:txBody>
      </p:sp>
      <p:sp>
        <p:nvSpPr>
          <p:cNvPr id="15462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67299" y="1600200"/>
            <a:ext cx="8229600" cy="4876800"/>
          </a:xfrm>
        </p:spPr>
        <p:txBody>
          <a:bodyPr/>
          <a:lstStyle/>
          <a:p>
            <a:r>
              <a:rPr lang="en-US" sz="2400" b="1" dirty="0" smtClean="0">
                <a:effectLst/>
              </a:rPr>
              <a:t>Most </a:t>
            </a:r>
            <a:r>
              <a:rPr lang="en-US" sz="2400" dirty="0" smtClean="0">
                <a:effectLst/>
              </a:rPr>
              <a:t>are </a:t>
            </a:r>
            <a:r>
              <a:rPr lang="en-US" sz="2400" u="sng" dirty="0" smtClean="0">
                <a:effectLst/>
              </a:rPr>
              <a:t>between 14 and 17 </a:t>
            </a:r>
            <a:r>
              <a:rPr lang="en-US" sz="2400" dirty="0" smtClean="0">
                <a:effectLst/>
              </a:rPr>
              <a:t>years old.</a:t>
            </a:r>
          </a:p>
          <a:p>
            <a:r>
              <a:rPr lang="en-US" sz="2400" b="1" dirty="0" smtClean="0">
                <a:effectLst/>
              </a:rPr>
              <a:t>24% </a:t>
            </a:r>
            <a:r>
              <a:rPr lang="en-US" sz="2400" dirty="0" smtClean="0">
                <a:effectLst/>
              </a:rPr>
              <a:t>are </a:t>
            </a:r>
            <a:r>
              <a:rPr lang="en-US" sz="2400" u="sng" dirty="0" smtClean="0">
                <a:effectLst/>
              </a:rPr>
              <a:t>under 14.</a:t>
            </a:r>
          </a:p>
          <a:p>
            <a:pPr lvl="1"/>
            <a:r>
              <a:rPr lang="en-US" sz="2400" dirty="0" smtClean="0">
                <a:effectLst/>
              </a:rPr>
              <a:t>In FY 2012, only 17% were under 14</a:t>
            </a:r>
          </a:p>
          <a:p>
            <a:pPr lvl="1"/>
            <a:r>
              <a:rPr lang="en-US" sz="2400" dirty="0" smtClean="0">
                <a:effectLst/>
              </a:rPr>
              <a:t>Children under 12 are the fastest growing group of children arriving at the border</a:t>
            </a:r>
          </a:p>
          <a:p>
            <a:r>
              <a:rPr lang="en-US" sz="2400" dirty="0" smtClean="0">
                <a:effectLst/>
              </a:rPr>
              <a:t>UAC come to the US: </a:t>
            </a:r>
          </a:p>
          <a:p>
            <a:pPr lvl="1"/>
            <a:r>
              <a:rPr lang="en-US" sz="2000" dirty="0" smtClean="0">
                <a:effectLst/>
              </a:rPr>
              <a:t>Fleeing from persecution or violence</a:t>
            </a:r>
          </a:p>
          <a:p>
            <a:pPr lvl="1"/>
            <a:r>
              <a:rPr lang="en-US" sz="2000" dirty="0" smtClean="0">
                <a:effectLst/>
              </a:rPr>
              <a:t>To reunite with a family member already residing in the US </a:t>
            </a:r>
          </a:p>
          <a:p>
            <a:pPr lvl="2"/>
            <a:r>
              <a:rPr lang="en-US" sz="1600" dirty="0" smtClean="0">
                <a:effectLst/>
              </a:rPr>
              <a:t>i.e. Parents w/ TPS</a:t>
            </a:r>
          </a:p>
          <a:p>
            <a:pPr lvl="1"/>
            <a:r>
              <a:rPr lang="en-US" sz="2000" dirty="0" smtClean="0">
                <a:effectLst/>
              </a:rPr>
              <a:t>To escape extreme poverty or to study</a:t>
            </a:r>
          </a:p>
          <a:p>
            <a:pPr lvl="1"/>
            <a:r>
              <a:rPr lang="en-US" sz="2000" dirty="0" smtClean="0">
                <a:effectLst/>
              </a:rPr>
              <a:t>Because they are trafficked/coerced</a:t>
            </a:r>
          </a:p>
          <a:p>
            <a:pPr lvl="1"/>
            <a:endParaRPr lang="en-US" sz="2000" dirty="0" smtClean="0">
              <a:effectLst/>
            </a:endParaRPr>
          </a:p>
        </p:txBody>
      </p:sp>
      <p:sp>
        <p:nvSpPr>
          <p:cNvPr id="154627" name="Text Box 5"/>
          <p:cNvSpPr txBox="1">
            <a:spLocks noChangeArrowheads="1"/>
          </p:cNvSpPr>
          <p:nvPr/>
        </p:nvSpPr>
        <p:spPr bwMode="auto">
          <a:xfrm>
            <a:off x="3657600" y="1166019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From ORR/FY </a:t>
            </a:r>
            <a:r>
              <a:rPr lang="en-US" dirty="0" smtClean="0"/>
              <a:t>2013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en-US" smtClean="0"/>
              <a:t>UAC Numbers</a:t>
            </a:r>
          </a:p>
        </p:txBody>
      </p:sp>
      <p:graphicFrame>
        <p:nvGraphicFramePr>
          <p:cNvPr id="80931" name="Object 35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3656652969"/>
              </p:ext>
            </p:extLst>
          </p:nvPr>
        </p:nvGraphicFramePr>
        <p:xfrm>
          <a:off x="465138" y="1600200"/>
          <a:ext cx="8212137" cy="4524375"/>
        </p:xfrm>
        <a:graphic>
          <a:graphicData uri="http://schemas.openxmlformats.org/presentationml/2006/ole">
            <p:oleObj spid="_x0000_s80936" name="Chart" r:id="rId3" imgW="8229600" imgH="4533781" progId="MSGraph.Chart.8">
              <p:embed followColorScheme="full"/>
            </p:oleObj>
          </a:graphicData>
        </a:graphic>
      </p:graphicFrame>
      <p:sp>
        <p:nvSpPr>
          <p:cNvPr id="80933" name="Text Box 36"/>
          <p:cNvSpPr txBox="1">
            <a:spLocks noChangeArrowheads="1"/>
          </p:cNvSpPr>
          <p:nvPr/>
        </p:nvSpPr>
        <p:spPr bwMode="auto">
          <a:xfrm>
            <a:off x="3581400" y="1219200"/>
            <a:ext cx="1828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From ORR/FY </a:t>
            </a:r>
            <a:r>
              <a:rPr lang="en-US" dirty="0" smtClean="0"/>
              <a:t>2013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-152400"/>
            <a:ext cx="8915400" cy="1139825"/>
          </a:xfrm>
        </p:spPr>
        <p:txBody>
          <a:bodyPr/>
          <a:lstStyle/>
          <a:p>
            <a:endParaRPr lang="en-US" sz="3200" dirty="0" smtClean="0"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311394"/>
            <a:ext cx="6934200" cy="6527325"/>
          </a:xfrm>
          <a:prstGeom prst="rect">
            <a:avLst/>
          </a:prstGeom>
        </p:spPr>
      </p:pic>
      <p:sp>
        <p:nvSpPr>
          <p:cNvPr id="1566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11394"/>
            <a:ext cx="8229600" cy="5814769"/>
          </a:xfrm>
        </p:spPr>
        <p:txBody>
          <a:bodyPr/>
          <a:lstStyle/>
          <a:p>
            <a:pPr marL="0" indent="0">
              <a:buNone/>
            </a:pPr>
            <a:endParaRPr lang="en-US" dirty="0" smtClean="0"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ffectLst/>
              </a:rPr>
              <a:t>Apprehension</a:t>
            </a:r>
          </a:p>
        </p:txBody>
      </p:sp>
      <p:sp>
        <p:nvSpPr>
          <p:cNvPr id="157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>
                <a:effectLst/>
              </a:rPr>
              <a:t>Most minors are apprehended trying to cross the U.S.-Mexico border or shortly after crossing by Customs and Border Patrol (CBP)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ffectLst/>
              </a:rPr>
              <a:t>Internal Apprehensions</a:t>
            </a:r>
          </a:p>
        </p:txBody>
      </p:sp>
      <p:sp>
        <p:nvSpPr>
          <p:cNvPr id="162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 smtClean="0">
                <a:effectLst/>
              </a:rPr>
              <a:t>Immigration arrest may take place at various points during the juvenile or criminal justice process.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effectLst/>
              </a:rPr>
              <a:t>Sometimes, before initiating any charges in the state system, local law enforcement will contact ICE to report that a child who may be an undocumented immigrant is in its custody.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effectLst/>
              </a:rPr>
              <a:t>Other children go through juvenile delinquency or criminal court proceedings and serve time in a state or county facility, after which authorities contact ICE.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39825"/>
          </a:xfrm>
        </p:spPr>
        <p:txBody>
          <a:bodyPr/>
          <a:lstStyle/>
          <a:p>
            <a:r>
              <a:rPr lang="en-US" smtClean="0">
                <a:effectLst/>
              </a:rPr>
              <a:t>Referral to ORR</a:t>
            </a:r>
          </a:p>
        </p:txBody>
      </p:sp>
      <p:sp>
        <p:nvSpPr>
          <p:cNvPr id="16384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90600"/>
            <a:ext cx="8229600" cy="2057400"/>
          </a:xfrm>
        </p:spPr>
        <p:txBody>
          <a:bodyPr/>
          <a:lstStyle/>
          <a:p>
            <a:r>
              <a:rPr lang="en-US" sz="2800" smtClean="0">
                <a:effectLst/>
              </a:rPr>
              <a:t>If a person who appears to be a UAC is taken into DHS custody, CBP or ICE places him/her in a temporary DHS detention facility, ensuring that he/she is not housed with unrelated adults.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2971800"/>
            <a:ext cx="4168525" cy="31242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2937187"/>
            <a:ext cx="4202458" cy="31496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ffectLst/>
              </a:rPr>
              <a:t>Referral to ORR</a:t>
            </a:r>
          </a:p>
        </p:txBody>
      </p:sp>
      <p:sp>
        <p:nvSpPr>
          <p:cNvPr id="164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>
                <a:effectLst/>
              </a:rPr>
              <a:t>DHS officers attempt to determine whether the person is younger than 18 and unaccompanied.</a:t>
            </a:r>
          </a:p>
          <a:p>
            <a:r>
              <a:rPr lang="en-US" sz="2800" dirty="0" smtClean="0">
                <a:effectLst/>
              </a:rPr>
              <a:t>DHS can release a child to a parent or adult relative, but many fear to come forward.</a:t>
            </a:r>
          </a:p>
          <a:p>
            <a:r>
              <a:rPr lang="en-US" sz="2800" dirty="0" smtClean="0">
                <a:effectLst/>
              </a:rPr>
              <a:t>Once they determine that person is a minor and unaccompanied, an officer interviews the child.</a:t>
            </a:r>
          </a:p>
          <a:p>
            <a:r>
              <a:rPr lang="en-US" sz="2800" dirty="0" smtClean="0">
                <a:effectLst/>
              </a:rPr>
              <a:t>Referral to ORR is then made.</a:t>
            </a:r>
          </a:p>
          <a:p>
            <a:r>
              <a:rPr lang="en-US" sz="2800" dirty="0" smtClean="0">
                <a:effectLst/>
              </a:rPr>
              <a:t>UAC should be transferred to ORR custody </a:t>
            </a:r>
            <a:r>
              <a:rPr lang="en-US" sz="2800" b="1" dirty="0" smtClean="0">
                <a:effectLst/>
              </a:rPr>
              <a:t>within 72 hours</a:t>
            </a:r>
            <a:r>
              <a:rPr lang="en-US" sz="2800" dirty="0" smtClean="0">
                <a:effectLst/>
              </a:rPr>
              <a:t> of identification, but </a:t>
            </a:r>
            <a:r>
              <a:rPr lang="en-US" sz="2800" dirty="0" smtClean="0">
                <a:effectLst/>
              </a:rPr>
              <a:t>there are delays during a surge</a:t>
            </a:r>
            <a:endParaRPr lang="en-US" sz="2800" dirty="0" smtClean="0">
              <a:effectLst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39825"/>
          </a:xfrm>
        </p:spPr>
        <p:txBody>
          <a:bodyPr/>
          <a:lstStyle/>
          <a:p>
            <a:r>
              <a:rPr lang="en-US" smtClean="0">
                <a:effectLst/>
              </a:rPr>
              <a:t>Mexico and Canada</a:t>
            </a:r>
          </a:p>
        </p:txBody>
      </p:sp>
      <p:sp>
        <p:nvSpPr>
          <p:cNvPr id="165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2296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Under the TVPRA, special rules apply to children who come from Mexico and Canada. 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These children may request a hearing before an immigration court judge or to return immediately to their home country through a process called “voluntary return.”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If they choose the latter option, CBP conducts a screening. Minor is referred to ORR if: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>
                <a:effectLst/>
              </a:rPr>
              <a:t>He/she may have been a victim of trafficking or is at risk of being trafficked if she/she returns to home country, or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>
                <a:effectLst/>
              </a:rPr>
              <a:t>He/she has credible fear of persecution, or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>
                <a:effectLst/>
              </a:rPr>
              <a:t>He/she is incapable of making an independent decision to withdraw an application for admission into the U.S., or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>
                <a:effectLst/>
              </a:rPr>
              <a:t>DHS official cannot make a determination re: above criteria within 48 hours.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39825"/>
          </a:xfrm>
        </p:spPr>
        <p:txBody>
          <a:bodyPr/>
          <a:lstStyle/>
          <a:p>
            <a:r>
              <a:rPr lang="en-US" dirty="0" smtClean="0">
                <a:effectLst/>
              </a:rPr>
              <a:t>Intake and Placement with ORR</a:t>
            </a:r>
          </a:p>
        </p:txBody>
      </p:sp>
      <p:sp>
        <p:nvSpPr>
          <p:cNvPr id="166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ORR maintains a network of shelters around the country. 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Minors should be placed in the “least restrictive setting” appropriate to their ages and special needs.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Facility types: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effectLst/>
              </a:rPr>
              <a:t>Shelter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effectLst/>
              </a:rPr>
              <a:t>Staff-secure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effectLst/>
              </a:rPr>
              <a:t>Secure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effectLst/>
              </a:rPr>
              <a:t>Transitional (short-term) foster care 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effectLst/>
              </a:rPr>
              <a:t>“Camps” and other emergency facilities (i.e. Port Hueneme)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effectLst/>
              </a:rPr>
              <a:t>Minors are transferred to emergency shelter facilities only if they pass the medical/mental health screening and will be quickly reunified with a sponsor (normally a parent).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en-US" dirty="0" smtClean="0"/>
              <a:t>SHELTER SERVICES</a:t>
            </a:r>
            <a:endParaRPr lang="en-US" dirty="0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600200"/>
            <a:ext cx="4033838" cy="4525963"/>
          </a:xfrm>
        </p:spPr>
        <p:txBody>
          <a:bodyPr/>
          <a:lstStyle/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C</a:t>
            </a:r>
            <a:r>
              <a:rPr lang="en-US" sz="2400" dirty="0"/>
              <a:t>lassroom instruction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V</a:t>
            </a:r>
            <a:r>
              <a:rPr lang="en-US" sz="2400" dirty="0"/>
              <a:t>ocational education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M</a:t>
            </a:r>
            <a:r>
              <a:rPr lang="en-US" sz="2400" dirty="0"/>
              <a:t>edical services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R</a:t>
            </a:r>
            <a:r>
              <a:rPr lang="en-US" sz="2400" dirty="0"/>
              <a:t>ecreation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G</a:t>
            </a:r>
            <a:r>
              <a:rPr lang="en-US" sz="2400" dirty="0"/>
              <a:t>roup Therapy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I</a:t>
            </a:r>
            <a:r>
              <a:rPr lang="en-US" sz="2400" dirty="0"/>
              <a:t>ndividual Counseling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R</a:t>
            </a:r>
            <a:r>
              <a:rPr lang="en-US" sz="2400" dirty="0"/>
              <a:t>eligious Services</a:t>
            </a:r>
          </a:p>
          <a:p>
            <a:pPr lvl="1" eaLnBrk="1" hangingPunct="1">
              <a:buFont typeface="Wingdings" pitchFamily="2" charset="2"/>
              <a:buNone/>
              <a:defRPr/>
            </a:pPr>
            <a:r>
              <a:rPr lang="en-US" dirty="0"/>
              <a:t>F</a:t>
            </a:r>
            <a:r>
              <a:rPr lang="en-US" sz="2400" dirty="0"/>
              <a:t>amily Reunification</a:t>
            </a:r>
          </a:p>
        </p:txBody>
      </p:sp>
      <p:pic>
        <p:nvPicPr>
          <p:cNvPr id="172035" name="Picture 7" descr="SWKHoustonStfSec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33925" y="1600200"/>
            <a:ext cx="3744913" cy="26701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39825"/>
          </a:xfrm>
        </p:spPr>
        <p:txBody>
          <a:bodyPr/>
          <a:lstStyle/>
          <a:p>
            <a:r>
              <a:rPr lang="en-US" sz="4000" smtClean="0">
                <a:effectLst/>
              </a:rPr>
              <a:t>Release from ORR Custody</a:t>
            </a:r>
          </a:p>
        </p:txBody>
      </p:sp>
      <p:sp>
        <p:nvSpPr>
          <p:cNvPr id="16999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90600"/>
            <a:ext cx="8001000" cy="990600"/>
          </a:xfrm>
        </p:spPr>
        <p:txBody>
          <a:bodyPr/>
          <a:lstStyle/>
          <a:p>
            <a:r>
              <a:rPr lang="en-US" sz="2400" dirty="0" smtClean="0">
                <a:effectLst/>
              </a:rPr>
              <a:t>Average length of stay in ORR custody for FY 2013: </a:t>
            </a:r>
            <a:r>
              <a:rPr lang="en-US" sz="2400" b="1" dirty="0" smtClean="0">
                <a:effectLst/>
              </a:rPr>
              <a:t>30 -35 days</a:t>
            </a:r>
            <a:r>
              <a:rPr lang="en-US" sz="2400" b="1" dirty="0">
                <a:effectLst/>
              </a:rPr>
              <a:t> </a:t>
            </a:r>
            <a:r>
              <a:rPr lang="en-US" sz="2400" b="1" dirty="0" smtClean="0">
                <a:effectLst/>
              </a:rPr>
              <a:t>(down from 50 days in 2012)</a:t>
            </a:r>
            <a:endParaRPr lang="en-US" sz="2400" dirty="0" smtClean="0">
              <a:effectLst/>
            </a:endParaRPr>
          </a:p>
        </p:txBody>
      </p:sp>
      <p:graphicFrame>
        <p:nvGraphicFramePr>
          <p:cNvPr id="169988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xmlns="" val="2850618741"/>
              </p:ext>
            </p:extLst>
          </p:nvPr>
        </p:nvGraphicFramePr>
        <p:xfrm>
          <a:off x="382588" y="1879600"/>
          <a:ext cx="8301037" cy="4749800"/>
        </p:xfrm>
        <a:graphic>
          <a:graphicData uri="http://schemas.openxmlformats.org/presentationml/2006/ole">
            <p:oleObj spid="_x0000_s169993" name="Chart" r:id="rId3" imgW="7324725" imgH="4190881" progId="MSGraph.Chart.8">
              <p:embed followColorScheme="full"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en-US" smtClean="0"/>
              <a:t>FAMILY REUNIFICATION </a:t>
            </a:r>
          </a:p>
        </p:txBody>
      </p:sp>
      <p:sp>
        <p:nvSpPr>
          <p:cNvPr id="105494" name="Rectangle 22"/>
          <p:cNvSpPr>
            <a:spLocks noGrp="1" noChangeArrowheads="1"/>
          </p:cNvSpPr>
          <p:nvPr>
            <p:ph sz="half" idx="4294967295"/>
          </p:nvPr>
        </p:nvSpPr>
        <p:spPr>
          <a:xfrm>
            <a:off x="457200" y="1600200"/>
            <a:ext cx="3657600" cy="4525963"/>
          </a:xfrm>
        </p:spPr>
        <p:txBody>
          <a:bodyPr/>
          <a:lstStyle/>
          <a:p>
            <a:pPr eaLnBrk="1" hangingPunct="1">
              <a:defRPr/>
            </a:pPr>
            <a:endParaRPr lang="en-US" sz="2800">
              <a:latin typeface="Tahoma" pitchFamily="34" charset="0"/>
            </a:endParaRPr>
          </a:p>
        </p:txBody>
      </p:sp>
      <p:sp>
        <p:nvSpPr>
          <p:cNvPr id="105492" name="Rectangle 20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8200" y="1905000"/>
            <a:ext cx="4038600" cy="4724400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None/>
              <a:defRPr/>
            </a:pPr>
            <a:r>
              <a:rPr lang="en-US" sz="2400" b="1" dirty="0" smtClean="0">
                <a:latin typeface="Tahoma" pitchFamily="34" charset="0"/>
              </a:rPr>
              <a:t>Order of Preference for Sponsors: </a:t>
            </a:r>
          </a:p>
          <a:p>
            <a:pPr marL="914400" lvl="1" indent="-457200" eaLnBrk="1" hangingPunct="1">
              <a:defRPr/>
            </a:pPr>
            <a:r>
              <a:rPr lang="en-US" sz="2000" b="1" dirty="0" smtClean="0">
                <a:latin typeface="Tahoma" pitchFamily="34" charset="0"/>
              </a:rPr>
              <a:t>Parent “Category 1”</a:t>
            </a:r>
          </a:p>
          <a:p>
            <a:pPr marL="914400" lvl="1" indent="-457200" eaLnBrk="1" hangingPunct="1">
              <a:defRPr/>
            </a:pPr>
            <a:r>
              <a:rPr lang="en-US" sz="2000" b="1" dirty="0" smtClean="0">
                <a:latin typeface="Tahoma" pitchFamily="34" charset="0"/>
              </a:rPr>
              <a:t>legal guardian</a:t>
            </a:r>
          </a:p>
          <a:p>
            <a:pPr marL="914400" lvl="1" indent="-457200" eaLnBrk="1" hangingPunct="1">
              <a:defRPr/>
            </a:pPr>
            <a:r>
              <a:rPr lang="en-US" sz="2000" b="1" dirty="0" smtClean="0">
                <a:latin typeface="Tahoma" pitchFamily="34" charset="0"/>
              </a:rPr>
              <a:t>Adult relative</a:t>
            </a:r>
          </a:p>
          <a:p>
            <a:pPr marL="914400" lvl="1" indent="-457200" eaLnBrk="1" hangingPunct="1">
              <a:defRPr/>
            </a:pPr>
            <a:r>
              <a:rPr lang="en-US" sz="2000" b="1" dirty="0" smtClean="0">
                <a:latin typeface="Tahoma" pitchFamily="34" charset="0"/>
              </a:rPr>
              <a:t>Individual/entity designated by parent/guardian</a:t>
            </a:r>
          </a:p>
          <a:p>
            <a:pPr marL="914400" lvl="1" indent="-457200" eaLnBrk="1" hangingPunct="1">
              <a:defRPr/>
            </a:pPr>
            <a:r>
              <a:rPr lang="en-US" sz="2000" b="1" dirty="0" smtClean="0">
                <a:latin typeface="Tahoma" pitchFamily="34" charset="0"/>
              </a:rPr>
              <a:t>Licensed program</a:t>
            </a:r>
          </a:p>
          <a:p>
            <a:pPr marL="914400" lvl="1" indent="-457200" eaLnBrk="1" hangingPunct="1">
              <a:defRPr/>
            </a:pPr>
            <a:r>
              <a:rPr lang="en-US" sz="2000" b="1" dirty="0" smtClean="0">
                <a:latin typeface="Tahoma" pitchFamily="34" charset="0"/>
              </a:rPr>
              <a:t>Adult individual/entity when no other alternative</a:t>
            </a:r>
          </a:p>
          <a:p>
            <a:pPr marL="914400" lvl="1" indent="-457200" eaLnBrk="1" hangingPunct="1">
              <a:buFont typeface="Wingdings" pitchFamily="2" charset="2"/>
              <a:buNone/>
              <a:defRPr/>
            </a:pPr>
            <a:endParaRPr lang="en-US" sz="2000" b="1" dirty="0" smtClean="0">
              <a:latin typeface="Tahoma" pitchFamily="34" charset="0"/>
            </a:endParaRPr>
          </a:p>
          <a:p>
            <a:pPr marL="533400" indent="-533400" eaLnBrk="1" hangingPunct="1">
              <a:buFont typeface="Wingdings" pitchFamily="2" charset="2"/>
              <a:buNone/>
              <a:defRPr/>
            </a:pPr>
            <a:endParaRPr lang="en-US" sz="2400" b="1" dirty="0" smtClean="0">
              <a:latin typeface="Tahoma" pitchFamily="34" charset="0"/>
            </a:endParaRPr>
          </a:p>
          <a:p>
            <a:pPr marL="533400" indent="-533400" eaLnBrk="1" hangingPunct="1">
              <a:defRPr/>
            </a:pPr>
            <a:endParaRPr lang="en-US" sz="2400" dirty="0" smtClean="0">
              <a:latin typeface="Tahoma" pitchFamily="34" charset="0"/>
            </a:endParaRPr>
          </a:p>
        </p:txBody>
      </p:sp>
      <p:pic>
        <p:nvPicPr>
          <p:cNvPr id="175108" name="Picture 12" descr="34296-hi-fitt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11217"/>
            <a:ext cx="3659188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ffectLst/>
              </a:rPr>
              <a:t>Reunification Process</a:t>
            </a:r>
          </a:p>
        </p:txBody>
      </p:sp>
      <p:sp>
        <p:nvSpPr>
          <p:cNvPr id="17613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029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smtClean="0">
                <a:effectLst/>
              </a:rPr>
              <a:t>Interview child to ID special needs and potential sponsors.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ffectLst/>
              </a:rPr>
              <a:t>Reach out to potential sponsors and parents/LG</a:t>
            </a:r>
          </a:p>
          <a:p>
            <a:pPr>
              <a:lnSpc>
                <a:spcPct val="80000"/>
              </a:lnSpc>
            </a:pPr>
            <a:r>
              <a:rPr lang="en-US" sz="2800" smtClean="0">
                <a:effectLst/>
              </a:rPr>
              <a:t>Required documentation: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ffectLst/>
              </a:rPr>
              <a:t>Proof of relationship between sponsor and minor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ffectLst/>
              </a:rPr>
              <a:t>If sponsor is not parent or LG, parent or LG must provide documentation of their relationship to minor and a notarized letter designating the adult who will care for the UAC upon release.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ffectLst/>
              </a:rPr>
              <a:t>Family Reunification Packet (age, gender, address, household composition, employment, immigration status)</a:t>
            </a:r>
          </a:p>
          <a:p>
            <a:pPr lvl="1">
              <a:lnSpc>
                <a:spcPct val="80000"/>
              </a:lnSpc>
            </a:pPr>
            <a:r>
              <a:rPr lang="en-US" sz="2400" smtClean="0">
                <a:effectLst/>
              </a:rPr>
              <a:t>Fingerprints (criminal record, history of abuse)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en-US" sz="4000" smtClean="0"/>
              <a:t/>
            </a:r>
            <a:br>
              <a:rPr lang="en-US" sz="4000" smtClean="0"/>
            </a:br>
            <a:r>
              <a:rPr lang="en-US" sz="3000" smtClean="0"/>
              <a:t>Family Reunification –</a:t>
            </a:r>
            <a:br>
              <a:rPr lang="en-US" sz="3000" smtClean="0"/>
            </a:br>
            <a:r>
              <a:rPr lang="en-US" sz="3000" smtClean="0"/>
              <a:t>Ensuring Safety of Child &amp; Suitability of Sponsor</a:t>
            </a:r>
            <a:r>
              <a:rPr lang="en-US" sz="3300" smtClean="0"/>
              <a:t> </a:t>
            </a:r>
            <a:br>
              <a:rPr lang="en-US" sz="3300" smtClean="0"/>
            </a:br>
            <a:r>
              <a:rPr lang="en-US" sz="2600" smtClean="0"/>
              <a:t>All Potential Sponsors Must</a:t>
            </a:r>
            <a:br>
              <a:rPr lang="en-US" sz="2600" smtClean="0"/>
            </a:br>
            <a:r>
              <a:rPr lang="en-US" sz="4000" smtClean="0"/>
              <a:t> 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1905000"/>
            <a:ext cx="40259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en-US" sz="2400"/>
              <a:t>Have a “clean” background check;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en-US" sz="2400"/>
              <a:t>Have enough income to support the child;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en-US" sz="2400"/>
              <a:t>Be committed to the child’s safety and well-being, including enrollment in school.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r>
              <a:rPr lang="en-US" sz="2400"/>
              <a:t>Ensure the child will appear at all future immigration court hearings and DHS appointments.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en-US" sz="240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en-US" sz="280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en-US" sz="280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en-US" sz="280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en-US" sz="280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q"/>
              <a:defRPr/>
            </a:pPr>
            <a:endParaRPr lang="en-US" sz="2800"/>
          </a:p>
        </p:txBody>
      </p:sp>
      <p:pic>
        <p:nvPicPr>
          <p:cNvPr id="177155" name="Picture 4" descr="[Click to enlarge]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2971800"/>
            <a:ext cx="363855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Family Reunification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Case Manager recommendation → </a:t>
            </a:r>
          </a:p>
          <a:p>
            <a:pPr eaLnBrk="1" hangingPunct="1">
              <a:defRPr/>
            </a:pPr>
            <a:r>
              <a:rPr lang="en-US"/>
              <a:t>Case Coordinator (CC) and FFS → </a:t>
            </a:r>
          </a:p>
          <a:p>
            <a:pPr eaLnBrk="1" hangingPunct="1">
              <a:defRPr/>
            </a:pPr>
            <a:r>
              <a:rPr lang="en-US"/>
              <a:t>CC separate recommendation → </a:t>
            </a:r>
          </a:p>
          <a:p>
            <a:pPr eaLnBrk="1" hangingPunct="1">
              <a:defRPr/>
            </a:pPr>
            <a:r>
              <a:rPr lang="en-US"/>
              <a:t>FFS release or home study or post release services referral determination → </a:t>
            </a:r>
          </a:p>
          <a:p>
            <a:pPr eaLnBrk="1" hangingPunct="1">
              <a:defRPr/>
            </a:pPr>
            <a:r>
              <a:rPr lang="en-US"/>
              <a:t>Case Worker makes administrative referral → Home Study or post release follow-up services provider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en-US" sz="4000" smtClean="0"/>
              <a:t>HOME STUDIES – FOLLOW UP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dirty="0" smtClean="0">
                <a:latin typeface="Tahoma" pitchFamily="34" charset="0"/>
              </a:rPr>
              <a:t>Post-release ORR case managers are assigned to any </a:t>
            </a:r>
            <a:r>
              <a:rPr lang="en-US" sz="2800" dirty="0">
                <a:latin typeface="Tahoma" pitchFamily="34" charset="0"/>
              </a:rPr>
              <a:t>case for which safety and well-being of UAC, sponsor family unit, or community are questionable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dirty="0">
                <a:latin typeface="Tahoma" pitchFamily="34" charset="0"/>
              </a:rPr>
              <a:t>Mandatory TVPRA categories: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>
                <a:latin typeface="Tahoma" pitchFamily="34" charset="0"/>
              </a:rPr>
              <a:t>Victim of severe form of trafficking in persons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>
                <a:latin typeface="Tahoma" pitchFamily="34" charset="0"/>
              </a:rPr>
              <a:t>Special needs with disability (ADA)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>
                <a:latin typeface="Tahoma" pitchFamily="34" charset="0"/>
              </a:rPr>
              <a:t>Victim of physical or sexual abuse =health or welfare significantly harmed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2400" dirty="0">
                <a:latin typeface="Tahoma" pitchFamily="34" charset="0"/>
              </a:rPr>
              <a:t>Proposed sponsor presents risk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400" dirty="0">
                <a:latin typeface="Tahoma" pitchFamily="34" charset="0"/>
              </a:rPr>
              <a:t>of exploitation or trafficking to child</a:t>
            </a:r>
          </a:p>
        </p:txBody>
      </p:sp>
      <p:pic>
        <p:nvPicPr>
          <p:cNvPr id="179203" name="Picture 5" descr="growing_up_hispani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0300" y="4803775"/>
            <a:ext cx="293370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>
                <a:effectLst/>
              </a:rPr>
              <a:t>What happens if reunification is not possible?</a:t>
            </a:r>
            <a:r>
              <a:rPr lang="en-US" sz="4000" smtClean="0">
                <a:effectLst/>
              </a:rPr>
              <a:t> </a:t>
            </a:r>
          </a:p>
        </p:txBody>
      </p:sp>
      <p:sp>
        <p:nvSpPr>
          <p:cNvPr id="1832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r>
              <a:rPr lang="en-US" sz="2000" dirty="0" smtClean="0">
                <a:effectLst/>
              </a:rPr>
              <a:t>If the minor qualifies for legal relief, they can be transferred </a:t>
            </a:r>
            <a:r>
              <a:rPr lang="en-US" sz="2000" dirty="0" smtClean="0">
                <a:effectLst/>
              </a:rPr>
              <a:t>to federal </a:t>
            </a:r>
            <a:r>
              <a:rPr lang="en-US" sz="2000" dirty="0" smtClean="0">
                <a:effectLst/>
              </a:rPr>
              <a:t>long-term foster care (LTFC).</a:t>
            </a:r>
          </a:p>
          <a:p>
            <a:pPr marL="0" indent="0">
              <a:buNone/>
            </a:pPr>
            <a:endParaRPr lang="en-US" sz="2000" dirty="0" smtClean="0">
              <a:effectLst/>
            </a:endParaRPr>
          </a:p>
          <a:p>
            <a:r>
              <a:rPr lang="en-US" sz="2000" dirty="0" smtClean="0">
                <a:effectLst/>
              </a:rPr>
              <a:t>Children who win relief in the following categories while in LTFC are transferred to the Unaccompanied Refugee Minor Program (URM)</a:t>
            </a:r>
          </a:p>
          <a:p>
            <a:pPr lvl="1">
              <a:lnSpc>
                <a:spcPct val="80000"/>
              </a:lnSpc>
            </a:pPr>
            <a:r>
              <a:rPr lang="en-US" sz="2000" dirty="0">
                <a:effectLst/>
              </a:rPr>
              <a:t>Refugees </a:t>
            </a:r>
          </a:p>
          <a:p>
            <a:pPr lvl="1">
              <a:lnSpc>
                <a:spcPct val="80000"/>
              </a:lnSpc>
            </a:pPr>
            <a:r>
              <a:rPr lang="en-US" sz="2000" dirty="0" err="1">
                <a:effectLst/>
              </a:rPr>
              <a:t>Asylees</a:t>
            </a:r>
            <a:r>
              <a:rPr lang="en-US" sz="2000" dirty="0">
                <a:effectLst/>
              </a:rPr>
              <a:t> </a:t>
            </a:r>
          </a:p>
          <a:p>
            <a:pPr lvl="1">
              <a:lnSpc>
                <a:spcPct val="80000"/>
              </a:lnSpc>
            </a:pPr>
            <a:r>
              <a:rPr lang="en-US" sz="2000" dirty="0">
                <a:effectLst/>
              </a:rPr>
              <a:t>Cuban/Haitian entrants </a:t>
            </a:r>
          </a:p>
          <a:p>
            <a:pPr lvl="1">
              <a:lnSpc>
                <a:spcPct val="80000"/>
              </a:lnSpc>
            </a:pPr>
            <a:r>
              <a:rPr lang="en-US" sz="2000" dirty="0">
                <a:effectLst/>
              </a:rPr>
              <a:t>Victims of trafficking </a:t>
            </a:r>
          </a:p>
          <a:p>
            <a:pPr lvl="1">
              <a:lnSpc>
                <a:spcPct val="80000"/>
              </a:lnSpc>
            </a:pPr>
            <a:r>
              <a:rPr lang="en-US" sz="2000" dirty="0">
                <a:effectLst/>
              </a:rPr>
              <a:t>Special Immigrant Juveniles who were in ORR custody or were receiving benefits as Cuban or Haitian entrants when dependency was established. </a:t>
            </a:r>
            <a:endParaRPr lang="en-US" sz="2000" dirty="0" smtClean="0">
              <a:effectLst/>
            </a:endParaRPr>
          </a:p>
          <a:p>
            <a:r>
              <a:rPr lang="en-US" sz="2000" dirty="0" smtClean="0">
                <a:effectLst/>
              </a:rPr>
              <a:t>If minor does not qualify for relief, VD/DO is only option</a:t>
            </a:r>
            <a:r>
              <a:rPr lang="en-US" dirty="0" smtClean="0">
                <a:effectLst/>
              </a:rPr>
              <a:t>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sz="4000" b="1" smtClean="0">
                <a:effectLst/>
              </a:rPr>
              <a:t>Unaccompanied Refugee Minors Program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smtClean="0">
                <a:effectLst/>
              </a:rPr>
              <a:t>State Refugee Coordinators contract with licensed foster care agencies to provide URM services, sometimes via state or county child welfare agencies. 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effectLst/>
              </a:rPr>
              <a:t>For a child to be in the URM program, the state, county or a private agency needs to establish custody or legal guardianship of the minor. </a:t>
            </a:r>
          </a:p>
          <a:p>
            <a:pPr>
              <a:lnSpc>
                <a:spcPct val="80000"/>
              </a:lnSpc>
            </a:pPr>
            <a:r>
              <a:rPr lang="en-US" sz="2000" smtClean="0">
                <a:effectLst/>
              </a:rPr>
              <a:t>Serves unaccompanied minors: 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effectLst/>
              </a:rPr>
              <a:t>Refugees 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effectLst/>
              </a:rPr>
              <a:t>Asylees 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effectLst/>
              </a:rPr>
              <a:t>Cuban/Haitian entrants 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effectLst/>
              </a:rPr>
              <a:t>Victims of trafficking 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effectLst/>
              </a:rPr>
              <a:t>Special Immigrant Juveniles who were in ORR custody or were receiving benefits as Cuban or Haitian entrants when dependency was established. </a:t>
            </a:r>
          </a:p>
          <a:p>
            <a:pPr lvl="1">
              <a:lnSpc>
                <a:spcPct val="80000"/>
              </a:lnSpc>
            </a:pPr>
            <a:r>
              <a:rPr lang="en-US" sz="1800" smtClean="0">
                <a:effectLst/>
              </a:rPr>
              <a:t>For cases referred in the U.S., ORR conducts an eligibility determination for cases, which culminates in an approval decision.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000" smtClean="0">
              <a:effectLst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smtClean="0">
                <a:effectLst/>
              </a:rPr>
              <a:t>Long Term Care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mtClean="0">
                <a:effectLst/>
              </a:rPr>
              <a:t>Usually remain in URM program for 3-4 years (usually enter as teens) </a:t>
            </a:r>
          </a:p>
          <a:p>
            <a:pPr>
              <a:lnSpc>
                <a:spcPct val="90000"/>
              </a:lnSpc>
            </a:pPr>
            <a:r>
              <a:rPr lang="en-US" smtClean="0">
                <a:effectLst/>
              </a:rPr>
              <a:t>Depending on the state and youth compliance with program requirements: 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effectLst/>
              </a:rPr>
              <a:t>Foster care ends between 18 and 21; 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effectLst/>
              </a:rPr>
              <a:t>Independent living benefits and services may last until age 21; and </a:t>
            </a:r>
          </a:p>
          <a:p>
            <a:pPr lvl="1">
              <a:lnSpc>
                <a:spcPct val="90000"/>
              </a:lnSpc>
            </a:pPr>
            <a:r>
              <a:rPr lang="en-US" smtClean="0">
                <a:effectLst/>
              </a:rPr>
              <a:t>Support for education or vocational training may extended to age 23. 	</a:t>
            </a:r>
          </a:p>
          <a:p>
            <a:pPr>
              <a:lnSpc>
                <a:spcPct val="90000"/>
              </a:lnSpc>
            </a:pPr>
            <a:endParaRPr lang="en-US" smtClean="0">
              <a:effectLst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UAC 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r>
              <a:rPr lang="en-US" dirty="0" smtClean="0"/>
              <a:t>UAC move through the shelters too quickly to receive legal/mental health screenings</a:t>
            </a:r>
          </a:p>
          <a:p>
            <a:r>
              <a:rPr lang="en-US" dirty="0" smtClean="0"/>
              <a:t>ORR Case Managers are under immense pressure to reunify UAC quickly, which has led to an increase in:</a:t>
            </a:r>
          </a:p>
          <a:p>
            <a:pPr lvl="1"/>
            <a:r>
              <a:rPr lang="en-US" dirty="0" smtClean="0"/>
              <a:t>Undiagnosed medical/mental health issues</a:t>
            </a:r>
          </a:p>
          <a:p>
            <a:pPr lvl="1"/>
            <a:r>
              <a:rPr lang="en-US" dirty="0" smtClean="0"/>
              <a:t>Insufficient post-release support for UAC with special needs</a:t>
            </a:r>
          </a:p>
          <a:p>
            <a:pPr lvl="1"/>
            <a:r>
              <a:rPr lang="en-US" dirty="0" smtClean="0"/>
              <a:t>Inadequate/exploitative/unengaged sponsors</a:t>
            </a:r>
          </a:p>
          <a:p>
            <a:pPr lvl="1"/>
            <a:r>
              <a:rPr lang="en-US" dirty="0" smtClean="0"/>
              <a:t>Housing/food instability</a:t>
            </a:r>
          </a:p>
        </p:txBody>
      </p:sp>
    </p:spTree>
    <p:extLst>
      <p:ext uri="{BB962C8B-B14F-4D97-AF65-F5344CB8AC3E}">
        <p14:creationId xmlns:p14="http://schemas.microsoft.com/office/powerpoint/2010/main" xmlns="" val="2792230717"/>
      </p:ext>
    </p:extLst>
  </p:cSld>
  <p:clrMapOvr>
    <a:masterClrMapping/>
  </p:clrMapOvr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1651</TotalTime>
  <Words>1265</Words>
  <Application>Microsoft Office PowerPoint</Application>
  <PresentationFormat>On-screen Show (4:3)</PresentationFormat>
  <Paragraphs>141</Paragraphs>
  <Slides>23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Ripple</vt:lpstr>
      <vt:lpstr>Chart</vt:lpstr>
      <vt:lpstr>Unaccompanied Immigrant Minors:   An Overview</vt:lpstr>
      <vt:lpstr>Background</vt:lpstr>
      <vt:lpstr>Who are UAC?</vt:lpstr>
      <vt:lpstr>Who are UAC?</vt:lpstr>
      <vt:lpstr>UAC Numbers</vt:lpstr>
      <vt:lpstr>Slide 6</vt:lpstr>
      <vt:lpstr>Apprehension</vt:lpstr>
      <vt:lpstr>Internal Apprehensions</vt:lpstr>
      <vt:lpstr>Referral to ORR</vt:lpstr>
      <vt:lpstr>Referral to ORR</vt:lpstr>
      <vt:lpstr>Mexico and Canada</vt:lpstr>
      <vt:lpstr>Intake and Placement with ORR</vt:lpstr>
      <vt:lpstr>SHELTER SERVICES</vt:lpstr>
      <vt:lpstr>Release from ORR Custody</vt:lpstr>
      <vt:lpstr>FAMILY REUNIFICATION </vt:lpstr>
      <vt:lpstr>Reunification Process</vt:lpstr>
      <vt:lpstr> Family Reunification – Ensuring Safety of Child &amp; Suitability of Sponsor  All Potential Sponsors Must  </vt:lpstr>
      <vt:lpstr>Family Reunification</vt:lpstr>
      <vt:lpstr>HOME STUDIES – FOLLOW UP</vt:lpstr>
      <vt:lpstr>What happens if reunification is not possible? </vt:lpstr>
      <vt:lpstr>Unaccompanied Refugee Minors Program</vt:lpstr>
      <vt:lpstr>Long Term Care</vt:lpstr>
      <vt:lpstr>UAC Challenges</vt:lpstr>
    </vt:vector>
  </TitlesOfParts>
  <Company>HHS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of Children in DUCS Care</dc:title>
  <dc:creator>ACF</dc:creator>
  <cp:lastModifiedBy>Administrator</cp:lastModifiedBy>
  <cp:revision>113</cp:revision>
  <dcterms:created xsi:type="dcterms:W3CDTF">2007-08-24T17:44:29Z</dcterms:created>
  <dcterms:modified xsi:type="dcterms:W3CDTF">2014-10-30T16:57:47Z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0x010100AE988F717547854CB63230A222A8B565</vt:lpwstr>
  </property>
</Properties>
</file>