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0"/>
  </p:notesMasterIdLst>
  <p:sldIdLst>
    <p:sldId id="257" r:id="rId3"/>
    <p:sldId id="302" r:id="rId4"/>
    <p:sldId id="346" r:id="rId5"/>
    <p:sldId id="304" r:id="rId6"/>
    <p:sldId id="312" r:id="rId7"/>
    <p:sldId id="264" r:id="rId8"/>
    <p:sldId id="313" r:id="rId9"/>
    <p:sldId id="295" r:id="rId10"/>
    <p:sldId id="348" r:id="rId11"/>
    <p:sldId id="286" r:id="rId12"/>
    <p:sldId id="340" r:id="rId13"/>
    <p:sldId id="326" r:id="rId14"/>
    <p:sldId id="287" r:id="rId15"/>
    <p:sldId id="349" r:id="rId16"/>
    <p:sldId id="273" r:id="rId17"/>
    <p:sldId id="343" r:id="rId18"/>
    <p:sldId id="261" r:id="rId19"/>
    <p:sldId id="339" r:id="rId20"/>
    <p:sldId id="332" r:id="rId21"/>
    <p:sldId id="333" r:id="rId22"/>
    <p:sldId id="334" r:id="rId23"/>
    <p:sldId id="335" r:id="rId24"/>
    <p:sldId id="336" r:id="rId25"/>
    <p:sldId id="337" r:id="rId26"/>
    <p:sldId id="338" r:id="rId27"/>
    <p:sldId id="276" r:id="rId28"/>
    <p:sldId id="320" r:id="rId29"/>
    <p:sldId id="344" r:id="rId30"/>
    <p:sldId id="330" r:id="rId31"/>
    <p:sldId id="350" r:id="rId32"/>
    <p:sldId id="262" r:id="rId33"/>
    <p:sldId id="263" r:id="rId34"/>
    <p:sldId id="351" r:id="rId35"/>
    <p:sldId id="272" r:id="rId36"/>
    <p:sldId id="279" r:id="rId37"/>
    <p:sldId id="353" r:id="rId38"/>
    <p:sldId id="35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E5FC"/>
    <a:srgbClr val="3D44E8"/>
    <a:srgbClr val="2D3980"/>
    <a:srgbClr val="16005C"/>
    <a:srgbClr val="863EBF"/>
    <a:srgbClr val="2E75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0" autoAdjust="0"/>
    <p:restoredTop sz="76714" autoAdjust="0"/>
  </p:normalViewPr>
  <p:slideViewPr>
    <p:cSldViewPr snapToGrid="0" snapToObjects="1">
      <p:cViewPr varScale="1">
        <p:scale>
          <a:sx n="115" d="100"/>
          <a:sy n="115" d="100"/>
        </p:scale>
        <p:origin x="144" y="108"/>
      </p:cViewPr>
      <p:guideLst>
        <p:guide orient="horz" pos="2160"/>
        <p:guide pos="3840"/>
      </p:guideLst>
    </p:cSldViewPr>
  </p:slideViewPr>
  <p:outlineViewPr>
    <p:cViewPr>
      <p:scale>
        <a:sx n="33" d="100"/>
        <a:sy n="33" d="100"/>
      </p:scale>
      <p:origin x="0" y="-2400"/>
    </p:cViewPr>
  </p:outlineViewPr>
  <p:notesTextViewPr>
    <p:cViewPr>
      <p:scale>
        <a:sx n="1" d="1"/>
        <a:sy n="1" d="1"/>
      </p:scale>
      <p:origin x="0" y="0"/>
    </p:cViewPr>
  </p:notesTextViewPr>
  <p:sorterViewPr>
    <p:cViewPr>
      <p:scale>
        <a:sx n="90" d="100"/>
        <a:sy n="9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3475333954639299E-2"/>
          <c:y val="1.23463651130922E-2"/>
          <c:w val="0.97652473622315605"/>
          <c:h val="0.97530708661417298"/>
        </c:manualLayout>
      </c:layout>
      <c:barChart>
        <c:barDir val="bar"/>
        <c:grouping val="clustered"/>
        <c:varyColors val="0"/>
        <c:ser>
          <c:idx val="0"/>
          <c:order val="0"/>
          <c:tx>
            <c:strRef>
              <c:f>Sheet1!$B$1</c:f>
              <c:strCache>
                <c:ptCount val="1"/>
                <c:pt idx="0">
                  <c:v>Series 1</c:v>
                </c:pt>
              </c:strCache>
            </c:strRef>
          </c:tx>
          <c:spPr>
            <a:solidFill>
              <a:schemeClr val="accent1">
                <a:lumMod val="60000"/>
                <a:lumOff val="40000"/>
              </a:schemeClr>
            </a:solidFill>
            <a:ln>
              <a:noFill/>
            </a:ln>
            <a:effectLst/>
          </c:spPr>
          <c:invertIfNegative val="0"/>
          <c:dLbls>
            <c:dLbl>
              <c:idx val="8"/>
              <c:numFmt formatCode="0.0%" sourceLinked="0"/>
              <c:spPr>
                <a:noFill/>
                <a:ln>
                  <a:noFill/>
                </a:ln>
                <a:effectLst/>
              </c:spPr>
              <c:txPr>
                <a:bodyPr wrap="square" lIns="38100" tIns="19050" rIns="38100" bIns="19050" anchor="ctr" anchorCtr="0">
                  <a:spAutoFit/>
                </a:bodyPr>
                <a:lstStyle/>
                <a:p>
                  <a:pPr algn="l">
                    <a:defRPr sz="900"/>
                  </a:pPr>
                  <a:endParaRPr lang="en-US"/>
                </a:p>
              </c:txPr>
              <c:dLblPos val="inBase"/>
              <c:showLegendKey val="0"/>
              <c:showVal val="1"/>
              <c:showCatName val="0"/>
              <c:showSerName val="0"/>
              <c:showPercent val="0"/>
              <c:showBubbleSize val="0"/>
              <c:extLst>
                <c:ext xmlns:c16="http://schemas.microsoft.com/office/drawing/2014/chart" uri="{C3380CC4-5D6E-409C-BE32-E72D297353CC}">
                  <c16:uniqueId val="{00000000-3DFE-7247-9FA3-954C44D5316C}"/>
                </c:ext>
              </c:extLst>
            </c:dLbl>
            <c:numFmt formatCode="0.0%" sourceLinked="0"/>
            <c:spPr>
              <a:noFill/>
              <a:ln>
                <a:noFill/>
              </a:ln>
              <a:effectLst/>
            </c:spPr>
            <c:txPr>
              <a:bodyPr wrap="square" lIns="38100" tIns="19050" rIns="38100" bIns="19050" anchor="ctr">
                <a:spAutoFit/>
              </a:bodyPr>
              <a:lstStyle/>
              <a:p>
                <a:pPr>
                  <a:defRPr sz="900"/>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Divorce</c:v>
                </c:pt>
                <c:pt idx="1">
                  <c:v>Substance Abuse</c:v>
                </c:pt>
                <c:pt idx="2">
                  <c:v>Mother Treated Violently</c:v>
                </c:pt>
                <c:pt idx="3">
                  <c:v>Incarcerated Relative</c:v>
                </c:pt>
                <c:pt idx="4">
                  <c:v>Mental Illness</c:v>
                </c:pt>
                <c:pt idx="5">
                  <c:v>Emotional</c:v>
                </c:pt>
                <c:pt idx="6">
                  <c:v>Physical</c:v>
                </c:pt>
                <c:pt idx="7">
                  <c:v>Sexual</c:v>
                </c:pt>
                <c:pt idx="8">
                  <c:v>Emotional</c:v>
                </c:pt>
                <c:pt idx="9">
                  <c:v>Physical</c:v>
                </c:pt>
              </c:strCache>
            </c:strRef>
          </c:cat>
          <c:val>
            <c:numRef>
              <c:f>Sheet1!$B$2:$B$11</c:f>
              <c:numCache>
                <c:formatCode>0.00%</c:formatCode>
                <c:ptCount val="10"/>
                <c:pt idx="0">
                  <c:v>0.26700000000000002</c:v>
                </c:pt>
                <c:pt idx="1">
                  <c:v>0.26100000000000001</c:v>
                </c:pt>
                <c:pt idx="2">
                  <c:v>0.17499999999999999</c:v>
                </c:pt>
                <c:pt idx="3">
                  <c:v>6.6000000000000003E-2</c:v>
                </c:pt>
                <c:pt idx="4">
                  <c:v>0.15</c:v>
                </c:pt>
                <c:pt idx="5">
                  <c:v>9.2999999999999999E-2</c:v>
                </c:pt>
                <c:pt idx="6">
                  <c:v>9.2999999999999999E-2</c:v>
                </c:pt>
                <c:pt idx="7">
                  <c:v>0.114</c:v>
                </c:pt>
                <c:pt idx="8">
                  <c:v>0.34899999999999998</c:v>
                </c:pt>
                <c:pt idx="9">
                  <c:v>0.19900000000000001</c:v>
                </c:pt>
              </c:numCache>
            </c:numRef>
          </c:val>
          <c:extLst>
            <c:ext xmlns:c16="http://schemas.microsoft.com/office/drawing/2014/chart" uri="{C3380CC4-5D6E-409C-BE32-E72D297353CC}">
              <c16:uniqueId val="{00000001-8F3F-4B0A-8CC5-F63424C47F88}"/>
            </c:ext>
          </c:extLst>
        </c:ser>
        <c:dLbls>
          <c:showLegendKey val="0"/>
          <c:showVal val="0"/>
          <c:showCatName val="0"/>
          <c:showSerName val="0"/>
          <c:showPercent val="0"/>
          <c:showBubbleSize val="0"/>
        </c:dLbls>
        <c:gapWidth val="50"/>
        <c:axId val="-2105862840"/>
        <c:axId val="-2105859800"/>
      </c:barChart>
      <c:catAx>
        <c:axId val="-2105862840"/>
        <c:scaling>
          <c:orientation val="minMax"/>
        </c:scaling>
        <c:delete val="1"/>
        <c:axPos val="l"/>
        <c:numFmt formatCode="General" sourceLinked="1"/>
        <c:majorTickMark val="none"/>
        <c:minorTickMark val="none"/>
        <c:tickLblPos val="nextTo"/>
        <c:crossAx val="-2105859800"/>
        <c:crosses val="autoZero"/>
        <c:auto val="1"/>
        <c:lblAlgn val="ctr"/>
        <c:lblOffset val="100"/>
        <c:noMultiLvlLbl val="0"/>
      </c:catAx>
      <c:valAx>
        <c:axId val="-2105859800"/>
        <c:scaling>
          <c:orientation val="minMax"/>
        </c:scaling>
        <c:delete val="1"/>
        <c:axPos val="b"/>
        <c:numFmt formatCode="0.00%" sourceLinked="1"/>
        <c:majorTickMark val="none"/>
        <c:minorTickMark val="none"/>
        <c:tickLblPos val="nextTo"/>
        <c:crossAx val="-21058628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28FA9F-7A6E-5C4A-AFEB-659C72FF5E5F}" type="datetimeFigureOut">
              <a:rPr lang="en-US" smtClean="0"/>
              <a:t>10/4/2018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E678F9-E8FF-7243-A76C-568C6C946E94}" type="slidenum">
              <a:rPr lang="en-US" smtClean="0"/>
              <a:t>‹#›</a:t>
            </a:fld>
            <a:endParaRPr lang="en-US"/>
          </a:p>
        </p:txBody>
      </p:sp>
    </p:spTree>
    <p:extLst>
      <p:ext uri="{BB962C8B-B14F-4D97-AF65-F5344CB8AC3E}">
        <p14:creationId xmlns:p14="http://schemas.microsoft.com/office/powerpoint/2010/main" val="3314968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Welcome and thank you to all in the room for your time, attention, and mentorship.</a:t>
            </a:r>
          </a:p>
          <a:p>
            <a:r>
              <a:rPr lang="en-US" sz="1200" b="0" i="0" kern="1200" dirty="0">
                <a:solidFill>
                  <a:schemeClr val="tx1"/>
                </a:solidFill>
                <a:effectLst/>
                <a:latin typeface="+mn-lt"/>
                <a:ea typeface="+mn-ea"/>
                <a:cs typeface="+mn-cs"/>
              </a:rPr>
              <a:t>We are here because of our common concern for the health and well being of children, and the harsh reality that during one of the greatest moments of economic prosperity in our state and nation’s history, all indicators point to a crisis in the healthy development of children.</a:t>
            </a:r>
          </a:p>
          <a:p>
            <a:r>
              <a:rPr lang="en-US" sz="1200" b="0" i="0" kern="1200" dirty="0">
                <a:solidFill>
                  <a:schemeClr val="tx1"/>
                </a:solidFill>
                <a:effectLst/>
                <a:latin typeface="+mn-lt"/>
                <a:ea typeface="+mn-ea"/>
                <a:cs typeface="+mn-cs"/>
              </a:rPr>
              <a:t>And as we spend time today looking at some troubling data that will force us to confront harsh truths about structural racism and the stabilization of poverty….and our collective and hugely insufficient efforts to move the needle. </a:t>
            </a:r>
          </a:p>
          <a:p>
            <a:r>
              <a:rPr lang="en-US" sz="1200" b="0" i="0" kern="1200" dirty="0">
                <a:solidFill>
                  <a:schemeClr val="tx1"/>
                </a:solidFill>
                <a:effectLst/>
                <a:latin typeface="+mn-lt"/>
                <a:ea typeface="+mn-ea"/>
                <a:cs typeface="+mn-cs"/>
              </a:rPr>
              <a:t>And I hope we can take some comfort that the dominant theme of children in California isn’t the challenges they face, but their ability to overcome them. </a:t>
            </a:r>
            <a:r>
              <a:rPr lang="en-US" sz="1200" b="1" i="0" kern="1200" dirty="0">
                <a:solidFill>
                  <a:schemeClr val="tx1"/>
                </a:solidFill>
                <a:effectLst/>
                <a:latin typeface="+mn-lt"/>
                <a:ea typeface="+mn-ea"/>
                <a:cs typeface="+mn-cs"/>
              </a:rPr>
              <a:t>  </a:t>
            </a:r>
          </a:p>
          <a:p>
            <a:r>
              <a:rPr lang="en-US" sz="1200" b="1" i="0" kern="1200" dirty="0">
                <a:solidFill>
                  <a:srgbClr val="FF0000"/>
                </a:solidFill>
                <a:effectLst/>
                <a:latin typeface="+mn-lt"/>
                <a:ea typeface="+mn-ea"/>
                <a:cs typeface="+mn-cs"/>
              </a:rPr>
              <a:t>ADD: THE</a:t>
            </a:r>
            <a:r>
              <a:rPr lang="en-US" sz="1200" b="1" i="0" kern="1200" baseline="0" dirty="0">
                <a:solidFill>
                  <a:srgbClr val="FF0000"/>
                </a:solidFill>
                <a:effectLst/>
                <a:latin typeface="+mn-lt"/>
                <a:ea typeface="+mn-ea"/>
                <a:cs typeface="+mn-cs"/>
              </a:rPr>
              <a:t> TIME IS NOW: POLITICAL, FUNDING, SOCIO-CULTURAL CONVERGENCE OF OPPORTUNTY-URGENT TO ACT </a:t>
            </a:r>
            <a:endParaRPr lang="en-US" sz="1200" b="0" i="0" kern="1200" dirty="0">
              <a:solidFill>
                <a:srgbClr val="FF0000"/>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(personal story)</a:t>
            </a:r>
          </a:p>
          <a:p>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4E678F9-E8FF-7243-A76C-568C6C946E94}" type="slidenum">
              <a:rPr lang="en-US" smtClean="0"/>
              <a:t>1</a:t>
            </a:fld>
            <a:endParaRPr lang="en-US"/>
          </a:p>
        </p:txBody>
      </p:sp>
    </p:spTree>
    <p:extLst>
      <p:ext uri="{BB962C8B-B14F-4D97-AF65-F5344CB8AC3E}">
        <p14:creationId xmlns:p14="http://schemas.microsoft.com/office/powerpoint/2010/main" val="3053155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B4E678F9-E8FF-7243-A76C-568C6C946E94}" type="slidenum">
              <a:rPr lang="en-US" smtClean="0"/>
              <a:t>2</a:t>
            </a:fld>
            <a:endParaRPr lang="en-US"/>
          </a:p>
        </p:txBody>
      </p:sp>
    </p:spTree>
    <p:extLst>
      <p:ext uri="{BB962C8B-B14F-4D97-AF65-F5344CB8AC3E}">
        <p14:creationId xmlns:p14="http://schemas.microsoft.com/office/powerpoint/2010/main" val="800519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r>
              <a:rPr lang="en-US" dirty="0"/>
              <a:t>California</a:t>
            </a:r>
            <a:r>
              <a:rPr lang="en-US" baseline="0" dirty="0"/>
              <a:t> 7</a:t>
            </a:r>
            <a:r>
              <a:rPr lang="en-US" baseline="30000" dirty="0"/>
              <a:t>th</a:t>
            </a:r>
            <a:r>
              <a:rPr lang="en-US" baseline="0" dirty="0"/>
              <a:t> largest economy, and 20% of kids are living in poverty. </a:t>
            </a:r>
          </a:p>
          <a:p>
            <a:endParaRPr lang="en-US" dirty="0"/>
          </a:p>
          <a:p>
            <a:r>
              <a:rPr lang="en-US" sz="1200" b="1" kern="1200" dirty="0">
                <a:solidFill>
                  <a:schemeClr val="tx1"/>
                </a:solidFill>
                <a:effectLst/>
                <a:latin typeface="+mn-lt"/>
                <a:ea typeface="+mn-ea"/>
                <a:cs typeface="+mn-cs"/>
              </a:rPr>
              <a:t>BH care has unique promise to impact child health and well being, and in subsequent slides we will discuss the epidemiology and demographic data regarding child health and well being in California--</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BUT WE ARE NOT REFERRING TO BEHAVIORIAL HEALTH AS WE KNOW IT— the purpose of my time today is to present a new and expanded framework for understanding, envisioning and achieving a healthy future for California’s children.   I respectfully request everyone set aside their previous notions of behavioral health and think of it in this way</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The four domains.</a:t>
            </a:r>
            <a:r>
              <a:rPr lang="en-US" dirty="0">
                <a:effectLst/>
              </a:rPr>
              <a:t>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E678F9-E8FF-7243-A76C-568C6C946E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6280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fld id="{B4E678F9-E8FF-7243-A76C-568C6C946E94}" type="slidenum">
              <a:rPr lang="en-US" smtClean="0"/>
              <a:t>4</a:t>
            </a:fld>
            <a:endParaRPr lang="en-US"/>
          </a:p>
        </p:txBody>
      </p:sp>
    </p:spTree>
    <p:extLst>
      <p:ext uri="{BB962C8B-B14F-4D97-AF65-F5344CB8AC3E}">
        <p14:creationId xmlns:p14="http://schemas.microsoft.com/office/powerpoint/2010/main" val="2046484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The Four Domains present a unifying framework for redesigning and re conceptualizing how we support and administer child serving systems.</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We have an ambitious task before us. …It is to transform our behavioral health care system into a tool for healthy development, social emotional well being.</a:t>
            </a: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In the next 20 minutes I’m going to describe  ….. unique moment  we have  that can be leveraged to change the way we support children across all child serving systems—one that focused on the beauty and intelligence that all children possess, and one that doesn’t treat children as problems.</a:t>
            </a:r>
            <a:endParaRPr lang="en-US" sz="1200" kern="1200" dirty="0">
              <a:solidFill>
                <a:schemeClr val="tx1"/>
              </a:solidFill>
              <a:effectLst/>
              <a:latin typeface="+mn-lt"/>
              <a:ea typeface="+mn-ea"/>
              <a:cs typeface="+mn-cs"/>
            </a:endParaRPr>
          </a:p>
          <a:p>
            <a:pPr lvl="0"/>
            <a:endParaRPr lang="en-US" sz="1600" kern="1200" dirty="0">
              <a:solidFill>
                <a:schemeClr val="tx1"/>
              </a:solidFill>
              <a:effectLst/>
              <a:latin typeface="+mn-lt"/>
              <a:ea typeface="+mn-ea"/>
              <a:cs typeface="+mn-cs"/>
            </a:endParaRPr>
          </a:p>
          <a:p>
            <a:pPr lvl="0"/>
            <a:endParaRPr lang="en-US" sz="1600" kern="1200" baseline="0" dirty="0">
              <a:solidFill>
                <a:schemeClr val="tx1"/>
              </a:solidFill>
              <a:effectLst/>
              <a:latin typeface="+mn-lt"/>
              <a:ea typeface="+mn-ea"/>
              <a:cs typeface="+mn-cs"/>
            </a:endParaRPr>
          </a:p>
          <a:p>
            <a:pPr lvl="0"/>
            <a:endParaRPr lang="en-US" sz="1600" kern="1200" baseline="0" dirty="0">
              <a:solidFill>
                <a:schemeClr val="tx1"/>
              </a:solidFill>
              <a:effectLst/>
              <a:latin typeface="+mn-lt"/>
              <a:ea typeface="+mn-ea"/>
              <a:cs typeface="+mn-cs"/>
            </a:endParaRPr>
          </a:p>
          <a:p>
            <a:pPr lvl="0"/>
            <a:r>
              <a:rPr lang="en-US" sz="1600" kern="1200" baseline="0" dirty="0">
                <a:solidFill>
                  <a:schemeClr val="tx1"/>
                </a:solidFill>
                <a:effectLst/>
                <a:latin typeface="+mn-lt"/>
                <a:ea typeface="+mn-ea"/>
                <a:cs typeface="+mn-cs"/>
              </a:rPr>
              <a:t>[OLD]</a:t>
            </a:r>
          </a:p>
          <a:p>
            <a:endParaRPr lang="en-US" sz="1600" kern="1200" dirty="0">
              <a:solidFill>
                <a:schemeClr val="tx1"/>
              </a:solidFill>
              <a:effectLst/>
              <a:latin typeface="+mn-lt"/>
              <a:ea typeface="+mn-ea"/>
              <a:cs typeface="+mn-cs"/>
            </a:endParaRPr>
          </a:p>
          <a:p>
            <a:r>
              <a:rPr lang="en-US" sz="1600" kern="1200" dirty="0">
                <a:solidFill>
                  <a:schemeClr val="tx1"/>
                </a:solidFill>
                <a:effectLst/>
                <a:latin typeface="+mn-lt"/>
                <a:ea typeface="+mn-ea"/>
                <a:cs typeface="+mn-cs"/>
              </a:rPr>
              <a:t>We believe that BH has the most potential to respond to the, racial disparities,</a:t>
            </a:r>
            <a:r>
              <a:rPr lang="en-US" sz="1600" kern="1200" baseline="0" dirty="0">
                <a:solidFill>
                  <a:schemeClr val="tx1"/>
                </a:solidFill>
                <a:effectLst/>
                <a:latin typeface="+mn-lt"/>
                <a:ea typeface="+mn-ea"/>
                <a:cs typeface="+mn-cs"/>
              </a:rPr>
              <a:t> poor outcomes that we just talked about. </a:t>
            </a:r>
            <a:endParaRPr lang="en-US" sz="1600" kern="1200" dirty="0">
              <a:solidFill>
                <a:schemeClr val="tx1"/>
              </a:solidFill>
              <a:effectLst/>
              <a:latin typeface="+mn-lt"/>
              <a:ea typeface="+mn-ea"/>
              <a:cs typeface="+mn-cs"/>
            </a:endParaRPr>
          </a:p>
          <a:p>
            <a:r>
              <a:rPr lang="en-US" sz="1600" kern="1200" dirty="0">
                <a:solidFill>
                  <a:schemeClr val="tx1"/>
                </a:solidFill>
                <a:effectLst/>
                <a:latin typeface="+mn-lt"/>
                <a:ea typeface="+mn-ea"/>
                <a:cs typeface="+mn-cs"/>
              </a:rPr>
              <a:t>. But not BH as we know it.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tx1"/>
                </a:solidFill>
                <a:effectLst/>
                <a:latin typeface="+mn-lt"/>
                <a:ea typeface="+mn-ea"/>
                <a:cs typeface="+mn-cs"/>
              </a:rPr>
              <a:t>We have an ambitious   task before  us. …</a:t>
            </a:r>
            <a:r>
              <a:rPr lang="en-US" sz="1600" kern="1200" baseline="0" dirty="0">
                <a:solidFill>
                  <a:schemeClr val="tx1"/>
                </a:solidFill>
                <a:effectLst/>
                <a:latin typeface="+mn-lt"/>
                <a:ea typeface="+mn-ea"/>
                <a:cs typeface="+mn-cs"/>
              </a:rPr>
              <a:t>We are going to redefine the landscape of </a:t>
            </a:r>
            <a:r>
              <a:rPr lang="en-US" sz="1600" kern="1200" baseline="0" dirty="0" err="1">
                <a:solidFill>
                  <a:schemeClr val="tx1"/>
                </a:solidFill>
                <a:effectLst/>
                <a:latin typeface="+mn-lt"/>
                <a:ea typeface="+mn-ea"/>
                <a:cs typeface="+mn-cs"/>
              </a:rPr>
              <a:t>bh</a:t>
            </a:r>
            <a:endParaRPr lang="en-US" sz="1600" kern="1200" dirty="0">
              <a:solidFill>
                <a:schemeClr val="tx1"/>
              </a:solidFill>
              <a:effectLst/>
              <a:latin typeface="+mn-lt"/>
              <a:ea typeface="+mn-ea"/>
              <a:cs typeface="+mn-cs"/>
            </a:endParaRPr>
          </a:p>
          <a:p>
            <a:endParaRPr lang="en-US" sz="16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tx1"/>
                </a:solidFill>
                <a:effectLst/>
                <a:latin typeface="+mn-lt"/>
                <a:ea typeface="+mn-ea"/>
                <a:cs typeface="+mn-cs"/>
              </a:rPr>
              <a:t>Expand definition</a:t>
            </a:r>
            <a:r>
              <a:rPr lang="en-US" sz="1600" kern="1200" baseline="0" dirty="0">
                <a:solidFill>
                  <a:schemeClr val="tx1"/>
                </a:solidFill>
                <a:effectLst/>
                <a:latin typeface="+mn-lt"/>
                <a:ea typeface="+mn-ea"/>
                <a:cs typeface="+mn-cs"/>
              </a:rPr>
              <a:t> of </a:t>
            </a:r>
            <a:r>
              <a:rPr lang="en-US" sz="1600" kern="1200" baseline="0" dirty="0" err="1">
                <a:solidFill>
                  <a:schemeClr val="tx1"/>
                </a:solidFill>
                <a:effectLst/>
                <a:latin typeface="+mn-lt"/>
                <a:ea typeface="+mn-ea"/>
                <a:cs typeface="+mn-cs"/>
              </a:rPr>
              <a:t>bh</a:t>
            </a:r>
            <a:endParaRPr lang="en-US" sz="16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tx1"/>
                </a:solidFill>
                <a:effectLst/>
                <a:latin typeface="+mn-lt"/>
                <a:ea typeface="+mn-ea"/>
                <a:cs typeface="+mn-cs"/>
              </a:rPr>
              <a:t>Fundamental</a:t>
            </a:r>
            <a:r>
              <a:rPr lang="en-US" sz="1600" kern="1200" baseline="0" dirty="0">
                <a:solidFill>
                  <a:schemeClr val="tx1"/>
                </a:solidFill>
                <a:effectLst/>
                <a:latin typeface="+mn-lt"/>
                <a:ea typeface="+mn-ea"/>
                <a:cs typeface="+mn-cs"/>
              </a:rPr>
              <a:t> transformation of </a:t>
            </a:r>
            <a:r>
              <a:rPr lang="en-US" sz="1600" kern="1200" dirty="0">
                <a:solidFill>
                  <a:schemeClr val="tx1"/>
                </a:solidFill>
                <a:effectLst/>
                <a:latin typeface="+mn-lt"/>
                <a:ea typeface="+mn-ea"/>
                <a:cs typeface="+mn-cs"/>
              </a:rPr>
              <a:t>our behavioral health care system into a tool for healthy development, social emotional well being,</a:t>
            </a:r>
            <a:r>
              <a:rPr lang="en-US" sz="1600" kern="1200" baseline="0" dirty="0">
                <a:solidFill>
                  <a:schemeClr val="tx1"/>
                </a:solidFill>
                <a:effectLst/>
                <a:latin typeface="+mn-lt"/>
                <a:ea typeface="+mn-ea"/>
                <a:cs typeface="+mn-cs"/>
              </a:rPr>
              <a:t> a tool for health equity and improvement across all child-serving systems.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kern="1200" dirty="0">
              <a:solidFill>
                <a:schemeClr val="tx1"/>
              </a:solidFill>
              <a:effectLst/>
              <a:latin typeface="+mn-lt"/>
              <a:ea typeface="+mn-ea"/>
              <a:cs typeface="+mn-cs"/>
            </a:endParaRPr>
          </a:p>
          <a:p>
            <a:r>
              <a:rPr lang="en-US" sz="1600" kern="1200" dirty="0">
                <a:solidFill>
                  <a:schemeClr val="tx1"/>
                </a:solidFill>
                <a:effectLst/>
                <a:latin typeface="+mn-lt"/>
                <a:ea typeface="+mn-ea"/>
                <a:cs typeface="+mn-cs"/>
              </a:rPr>
              <a:t>Requires culture</a:t>
            </a:r>
            <a:r>
              <a:rPr lang="en-US" sz="1600" kern="1200" baseline="0" dirty="0">
                <a:solidFill>
                  <a:schemeClr val="tx1"/>
                </a:solidFill>
                <a:effectLst/>
                <a:latin typeface="+mn-lt"/>
                <a:ea typeface="+mn-ea"/>
                <a:cs typeface="+mn-cs"/>
              </a:rPr>
              <a:t> shift </a:t>
            </a:r>
            <a:endParaRPr lang="en-US" sz="16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tx1"/>
                </a:solidFill>
                <a:effectLst/>
                <a:latin typeface="+mn-lt"/>
                <a:ea typeface="+mn-ea"/>
                <a:cs typeface="+mn-cs"/>
              </a:rPr>
              <a:t> </a:t>
            </a:r>
            <a:r>
              <a:rPr lang="en-US" sz="1600" kern="1200" baseline="0" dirty="0">
                <a:solidFill>
                  <a:schemeClr val="tx1"/>
                </a:solidFill>
                <a:effectLst/>
                <a:latin typeface="+mn-lt"/>
                <a:ea typeface="+mn-ea"/>
                <a:cs typeface="+mn-cs"/>
              </a:rPr>
              <a:t> </a:t>
            </a:r>
            <a:endParaRPr lang="en-US" sz="1600" kern="1200" dirty="0">
              <a:solidFill>
                <a:schemeClr val="tx1"/>
              </a:solidFill>
              <a:effectLst/>
              <a:latin typeface="+mn-lt"/>
              <a:ea typeface="+mn-ea"/>
              <a:cs typeface="+mn-cs"/>
            </a:endParaRPr>
          </a:p>
          <a:p>
            <a:r>
              <a:rPr lang="en-US" sz="1600" kern="1200" dirty="0">
                <a:solidFill>
                  <a:schemeClr val="tx1"/>
                </a:solidFill>
                <a:effectLst/>
                <a:latin typeface="+mn-lt"/>
                <a:ea typeface="+mn-ea"/>
                <a:cs typeface="+mn-cs"/>
              </a:rPr>
              <a:t>In the next 30 </a:t>
            </a:r>
            <a:r>
              <a:rPr lang="en-US" sz="1600" kern="1200" dirty="0" err="1">
                <a:solidFill>
                  <a:schemeClr val="tx1"/>
                </a:solidFill>
                <a:effectLst/>
                <a:latin typeface="+mn-lt"/>
                <a:ea typeface="+mn-ea"/>
                <a:cs typeface="+mn-cs"/>
              </a:rPr>
              <a:t>mintues</a:t>
            </a:r>
            <a:r>
              <a:rPr lang="en-US" sz="1600" kern="1200" dirty="0">
                <a:solidFill>
                  <a:schemeClr val="tx1"/>
                </a:solidFill>
                <a:effectLst/>
                <a:latin typeface="+mn-lt"/>
                <a:ea typeface="+mn-ea"/>
                <a:cs typeface="+mn-cs"/>
              </a:rPr>
              <a:t> I’m going to take you</a:t>
            </a:r>
            <a:r>
              <a:rPr lang="en-US" sz="1600" kern="1200" baseline="0" dirty="0">
                <a:solidFill>
                  <a:schemeClr val="tx1"/>
                </a:solidFill>
                <a:effectLst/>
                <a:latin typeface="+mn-lt"/>
                <a:ea typeface="+mn-ea"/>
                <a:cs typeface="+mn-cs"/>
              </a:rPr>
              <a:t> through..</a:t>
            </a:r>
            <a:r>
              <a:rPr lang="en-US" sz="1600" kern="1200" dirty="0">
                <a:solidFill>
                  <a:schemeClr val="tx1"/>
                </a:solidFill>
                <a:effectLst/>
                <a:latin typeface="+mn-lt"/>
                <a:ea typeface="+mn-ea"/>
                <a:cs typeface="+mn-cs"/>
              </a:rPr>
              <a:t>[something short re: what’s to come]. </a:t>
            </a:r>
          </a:p>
          <a:p>
            <a:endParaRPr lang="en-US" sz="1600" kern="1200" dirty="0">
              <a:solidFill>
                <a:schemeClr val="tx1"/>
              </a:solidFill>
              <a:effectLst/>
              <a:latin typeface="+mn-lt"/>
              <a:ea typeface="+mn-ea"/>
              <a:cs typeface="+mn-cs"/>
            </a:endParaRPr>
          </a:p>
          <a:p>
            <a:endParaRPr lang="en-US" sz="1600" kern="1200" dirty="0">
              <a:solidFill>
                <a:schemeClr val="tx1"/>
              </a:solidFill>
              <a:effectLst/>
              <a:latin typeface="+mn-lt"/>
              <a:ea typeface="+mn-ea"/>
              <a:cs typeface="+mn-cs"/>
            </a:endParaRPr>
          </a:p>
          <a:p>
            <a:r>
              <a:rPr lang="en-US" sz="1600" kern="1200" dirty="0">
                <a:solidFill>
                  <a:schemeClr val="tx1"/>
                </a:solidFill>
                <a:effectLst/>
                <a:latin typeface="+mn-lt"/>
                <a:ea typeface="+mn-ea"/>
                <a:cs typeface="+mn-cs"/>
              </a:rPr>
              <a:t> </a:t>
            </a:r>
          </a:p>
          <a:p>
            <a:endParaRPr lang="en-US" sz="1600" dirty="0"/>
          </a:p>
        </p:txBody>
      </p:sp>
      <p:sp>
        <p:nvSpPr>
          <p:cNvPr id="4" name="Slide Number Placeholder 3"/>
          <p:cNvSpPr>
            <a:spLocks noGrp="1"/>
          </p:cNvSpPr>
          <p:nvPr>
            <p:ph type="sldNum" sz="quarter" idx="10"/>
          </p:nvPr>
        </p:nvSpPr>
        <p:spPr/>
        <p:txBody>
          <a:bodyPr/>
          <a:lstStyle/>
          <a:p>
            <a:fld id="{B4E678F9-E8FF-7243-A76C-568C6C946E94}" type="slidenum">
              <a:rPr lang="en-US" smtClean="0"/>
              <a:t>6</a:t>
            </a:fld>
            <a:endParaRPr lang="en-US"/>
          </a:p>
        </p:txBody>
      </p:sp>
    </p:spTree>
    <p:extLst>
      <p:ext uri="{BB962C8B-B14F-4D97-AF65-F5344CB8AC3E}">
        <p14:creationId xmlns:p14="http://schemas.microsoft.com/office/powerpoint/2010/main" val="2221378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Added no known </a:t>
            </a:r>
            <a:r>
              <a:rPr lang="en-US" dirty="0" err="1"/>
              <a:t>mh</a:t>
            </a:r>
            <a:r>
              <a:rPr lang="en-US" dirty="0"/>
              <a:t> condition since supports the argument that early intervention</a:t>
            </a:r>
            <a:r>
              <a:rPr lang="en-US" baseline="0" dirty="0"/>
              <a:t>, broader concept of </a:t>
            </a:r>
            <a:r>
              <a:rPr lang="en-US" baseline="0" dirty="0" err="1"/>
              <a:t>mh</a:t>
            </a:r>
            <a:r>
              <a:rPr lang="en-US" baseline="0" dirty="0"/>
              <a:t> needs is needed. </a:t>
            </a:r>
            <a:endParaRPr lang="en-US" dirty="0"/>
          </a:p>
          <a:p>
            <a:r>
              <a:rPr lang="en-US" dirty="0"/>
              <a:t>Note: eligibility and penetration</a:t>
            </a:r>
            <a:r>
              <a:rPr lang="en-US" baseline="0" dirty="0"/>
              <a:t> rates is o</a:t>
            </a:r>
            <a:r>
              <a:rPr lang="en-US" dirty="0"/>
              <a:t>ver 4 year period</a:t>
            </a:r>
            <a:r>
              <a:rPr lang="en-US" baseline="0" dirty="0"/>
              <a:t> from FY 12-13 to FY 15-16</a:t>
            </a:r>
            <a:endParaRPr lang="en-US" sz="1200" dirty="0">
              <a:solidFill>
                <a:schemeClr val="bg1">
                  <a:lumMod val="85000"/>
                </a:schemeClr>
              </a:solidFill>
              <a:latin typeface="Avenir Book" panose="02000503020000020003" pitchFamily="2" charset="0"/>
            </a:endParaRPr>
          </a:p>
          <a:p>
            <a:endParaRPr lang="en-US" dirty="0"/>
          </a:p>
        </p:txBody>
      </p:sp>
      <p:sp>
        <p:nvSpPr>
          <p:cNvPr id="4" name="Slide Number Placeholder 3"/>
          <p:cNvSpPr>
            <a:spLocks noGrp="1"/>
          </p:cNvSpPr>
          <p:nvPr>
            <p:ph type="sldNum" sz="quarter" idx="10"/>
          </p:nvPr>
        </p:nvSpPr>
        <p:spPr/>
        <p:txBody>
          <a:bodyPr/>
          <a:lstStyle/>
          <a:p>
            <a:fld id="{B4E678F9-E8FF-7243-A76C-568C6C946E94}" type="slidenum">
              <a:rPr lang="en-US" smtClean="0"/>
              <a:t>7</a:t>
            </a:fld>
            <a:endParaRPr lang="en-US"/>
          </a:p>
        </p:txBody>
      </p:sp>
    </p:spTree>
    <p:extLst>
      <p:ext uri="{BB962C8B-B14F-4D97-AF65-F5344CB8AC3E}">
        <p14:creationId xmlns:p14="http://schemas.microsoft.com/office/powerpoint/2010/main" val="277948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DOMAIN: CLINICAL EFFICACY</a:t>
            </a:r>
          </a:p>
        </p:txBody>
      </p:sp>
      <p:sp>
        <p:nvSpPr>
          <p:cNvPr id="4" name="Slide Number Placeholder 3"/>
          <p:cNvSpPr>
            <a:spLocks noGrp="1"/>
          </p:cNvSpPr>
          <p:nvPr>
            <p:ph type="sldNum" sz="quarter" idx="10"/>
          </p:nvPr>
        </p:nvSpPr>
        <p:spPr/>
        <p:txBody>
          <a:bodyPr/>
          <a:lstStyle/>
          <a:p>
            <a:fld id="{B4E678F9-E8FF-7243-A76C-568C6C946E94}" type="slidenum">
              <a:rPr lang="en-US" smtClean="0"/>
              <a:t>8</a:t>
            </a:fld>
            <a:endParaRPr lang="en-US"/>
          </a:p>
        </p:txBody>
      </p:sp>
    </p:spTree>
    <p:extLst>
      <p:ext uri="{BB962C8B-B14F-4D97-AF65-F5344CB8AC3E}">
        <p14:creationId xmlns:p14="http://schemas.microsoft.com/office/powerpoint/2010/main" val="27463527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4E678F9-E8FF-7243-A76C-568C6C946E94}" type="slidenum">
              <a:rPr lang="en-US" smtClean="0"/>
              <a:t>9</a:t>
            </a:fld>
            <a:endParaRPr lang="en-US"/>
          </a:p>
        </p:txBody>
      </p:sp>
    </p:spTree>
    <p:extLst>
      <p:ext uri="{BB962C8B-B14F-4D97-AF65-F5344CB8AC3E}">
        <p14:creationId xmlns:p14="http://schemas.microsoft.com/office/powerpoint/2010/main" val="1867525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DOMAIN: SYSTEMS CHANGE</a:t>
            </a:r>
          </a:p>
          <a:p>
            <a:endParaRPr lang="en-US" dirty="0"/>
          </a:p>
          <a:p>
            <a:r>
              <a:rPr lang="en-US" dirty="0"/>
              <a:t>Get yellow line to animate all in one step</a:t>
            </a:r>
          </a:p>
          <a:p>
            <a:endParaRPr lang="en-US" dirty="0"/>
          </a:p>
          <a:p>
            <a:r>
              <a:rPr lang="en-US" dirty="0"/>
              <a:t>Spending per beneficiary??</a:t>
            </a:r>
          </a:p>
          <a:p>
            <a:endParaRPr lang="en-US" dirty="0"/>
          </a:p>
          <a:p>
            <a:endParaRPr lang="en-US" dirty="0"/>
          </a:p>
          <a:p>
            <a:r>
              <a:rPr lang="en-US" dirty="0"/>
              <a:t>Children’s behavioral</a:t>
            </a:r>
            <a:r>
              <a:rPr lang="en-US" baseline="0" dirty="0"/>
              <a:t> health touches all systems but is not integrated</a:t>
            </a:r>
          </a:p>
          <a:p>
            <a:endParaRPr lang="en-US" dirty="0"/>
          </a:p>
          <a:p>
            <a:pPr marL="171450" indent="-171450">
              <a:buFont typeface="Arial"/>
              <a:buChar char="•"/>
            </a:pPr>
            <a:r>
              <a:rPr lang="en-US" sz="1200" kern="1200" dirty="0">
                <a:solidFill>
                  <a:schemeClr val="tx1"/>
                </a:solidFill>
                <a:effectLst/>
                <a:latin typeface="+mn-lt"/>
                <a:ea typeface="+mn-ea"/>
                <a:cs typeface="+mn-cs"/>
              </a:rPr>
              <a:t>1960’s era war on poverty structures defined by fragmentation and inability to make meaningful change in the face of multi-generational poverty.</a:t>
            </a:r>
          </a:p>
          <a:p>
            <a:pPr marL="171450" indent="-171450">
              <a:buFont typeface="Arial"/>
              <a:buChar char="•"/>
            </a:pPr>
            <a:r>
              <a:rPr lang="en-US" sz="1200" kern="1200" dirty="0">
                <a:solidFill>
                  <a:schemeClr val="tx1"/>
                </a:solidFill>
                <a:effectLst/>
                <a:latin typeface="+mn-lt"/>
                <a:ea typeface="+mn-ea"/>
                <a:cs typeface="+mn-cs"/>
              </a:rPr>
              <a:t>Reference to the visual which shows not only funding in silos but lines also representing different legal mandates, </a:t>
            </a:r>
          </a:p>
          <a:p>
            <a:pPr marL="171450" indent="-171450">
              <a:buFont typeface="Arial"/>
              <a:buChar char="•"/>
            </a:pPr>
            <a:r>
              <a:rPr lang="en-US" sz="1200" kern="1200" dirty="0">
                <a:solidFill>
                  <a:schemeClr val="tx1"/>
                </a:solidFill>
                <a:effectLst/>
                <a:latin typeface="+mn-lt"/>
                <a:ea typeface="+mn-ea"/>
                <a:cs typeface="+mn-cs"/>
              </a:rPr>
              <a:t>Not created to respond to the problems we most want to change. </a:t>
            </a:r>
            <a:r>
              <a:rPr lang="en-US" sz="1200" kern="1200" dirty="0" err="1">
                <a:solidFill>
                  <a:schemeClr val="tx1"/>
                </a:solidFill>
                <a:effectLst/>
                <a:latin typeface="+mn-lt"/>
                <a:ea typeface="+mn-ea"/>
                <a:cs typeface="+mn-cs"/>
              </a:rPr>
              <a:t>Bh</a:t>
            </a:r>
            <a:r>
              <a:rPr lang="en-US" sz="1200" kern="1200" dirty="0">
                <a:solidFill>
                  <a:schemeClr val="tx1"/>
                </a:solidFill>
                <a:effectLst/>
                <a:latin typeface="+mn-lt"/>
                <a:ea typeface="+mn-ea"/>
                <a:cs typeface="+mn-cs"/>
              </a:rPr>
              <a:t> as a pathology based framework created by white professionals that treat marginalized communities as problem rather than experts. </a:t>
            </a:r>
          </a:p>
          <a:p>
            <a:pPr marL="171450" indent="-171450">
              <a:buFont typeface="Arial"/>
              <a:buChar char="•"/>
            </a:pPr>
            <a:endParaRPr lang="en-US" dirty="0"/>
          </a:p>
          <a:p>
            <a:pPr marL="171450" indent="-171450">
              <a:buFont typeface="Arial"/>
              <a:buChar char="•"/>
            </a:pPr>
            <a:endParaRPr lang="en-US" dirty="0"/>
          </a:p>
          <a:p>
            <a:pPr marL="171450" indent="-171450">
              <a:buFont typeface="Arial"/>
              <a:buChar char="•"/>
            </a:pPr>
            <a:r>
              <a:rPr lang="en-US" dirty="0"/>
              <a:t>Everyone who is touching</a:t>
            </a:r>
            <a:r>
              <a:rPr lang="en-US" baseline="0" dirty="0"/>
              <a:t> a child’s life is responsible for their well-being </a:t>
            </a:r>
          </a:p>
          <a:p>
            <a:pPr marL="171450" indent="-171450">
              <a:buFont typeface="Arial"/>
              <a:buChar char="•"/>
            </a:pPr>
            <a:r>
              <a:rPr lang="en-US" baseline="0" dirty="0"/>
              <a:t>Children’s BH is most often delivered in context of other child serving systems, but each system has a different definition of what the scope and nature of those services are – different mandates, language, and funding</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E678F9-E8FF-7243-A76C-568C6C946E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35330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Tx/>
              <a:buChar char="-"/>
            </a:pPr>
            <a:r>
              <a:rPr lang="en-US" sz="1200" kern="1200" dirty="0">
                <a:solidFill>
                  <a:schemeClr val="tx1"/>
                </a:solidFill>
                <a:effectLst/>
                <a:latin typeface="+mn-lt"/>
                <a:ea typeface="+mn-ea"/>
                <a:cs typeface="+mn-cs"/>
              </a:rPr>
              <a:t>So what does this mean for behavioral</a:t>
            </a:r>
            <a:r>
              <a:rPr lang="en-US" sz="1200" kern="1200" baseline="0" dirty="0">
                <a:solidFill>
                  <a:schemeClr val="tx1"/>
                </a:solidFill>
                <a:effectLst/>
                <a:latin typeface="+mn-lt"/>
                <a:ea typeface="+mn-ea"/>
                <a:cs typeface="+mn-cs"/>
              </a:rPr>
              <a:t> healthcare? </a:t>
            </a:r>
          </a:p>
          <a:p>
            <a:pPr marL="171450" lvl="0" indent="-171450">
              <a:buFontTx/>
              <a:buChar char="-"/>
            </a:pPr>
            <a:r>
              <a:rPr lang="en-US" sz="1200" kern="1200" dirty="0">
                <a:solidFill>
                  <a:schemeClr val="tx1"/>
                </a:solidFill>
                <a:effectLst/>
                <a:latin typeface="+mn-lt"/>
                <a:ea typeface="+mn-ea"/>
                <a:cs typeface="+mn-cs"/>
              </a:rPr>
              <a:t>how this all can be summed up is” (Leading caused of death are fundamentally behavioral in nature)</a:t>
            </a:r>
          </a:p>
          <a:p>
            <a:pPr lvl="0"/>
            <a:r>
              <a:rPr lang="en-US" sz="1200" kern="1200" dirty="0">
                <a:solidFill>
                  <a:schemeClr val="tx1"/>
                </a:solidFill>
                <a:effectLst/>
                <a:latin typeface="+mn-lt"/>
                <a:ea typeface="+mn-ea"/>
                <a:cs typeface="+mn-cs"/>
              </a:rPr>
              <a:t>Because the leading causes of death for young people ages x to x are homicide,, suicide and unintentional injury (is there a cite for this)? </a:t>
            </a:r>
          </a:p>
          <a:p>
            <a:pPr lvl="0"/>
            <a:r>
              <a:rPr lang="en-US" sz="1200" kern="1200" dirty="0">
                <a:solidFill>
                  <a:schemeClr val="tx1"/>
                </a:solidFill>
                <a:effectLst/>
                <a:latin typeface="+mn-lt"/>
                <a:ea typeface="+mn-ea"/>
                <a:cs typeface="+mn-cs"/>
              </a:rPr>
              <a:t>Causes are</a:t>
            </a:r>
            <a:r>
              <a:rPr lang="en-US" sz="1200" kern="1200" baseline="0" dirty="0">
                <a:solidFill>
                  <a:schemeClr val="tx1"/>
                </a:solidFill>
                <a:effectLst/>
                <a:latin typeface="+mn-lt"/>
                <a:ea typeface="+mn-ea"/>
                <a:cs typeface="+mn-cs"/>
              </a:rPr>
              <a:t> social determinants; solution is both systemic and interpersonal, both of which a new </a:t>
            </a:r>
            <a:r>
              <a:rPr lang="en-US" sz="1200" kern="1200" baseline="0" dirty="0" err="1">
                <a:solidFill>
                  <a:schemeClr val="tx1"/>
                </a:solidFill>
                <a:effectLst/>
                <a:latin typeface="+mn-lt"/>
                <a:ea typeface="+mn-ea"/>
                <a:cs typeface="+mn-cs"/>
              </a:rPr>
              <a:t>bh</a:t>
            </a:r>
            <a:r>
              <a:rPr lang="en-US" sz="1200" kern="1200" baseline="0" dirty="0">
                <a:solidFill>
                  <a:schemeClr val="tx1"/>
                </a:solidFill>
                <a:effectLst/>
                <a:latin typeface="+mn-lt"/>
                <a:ea typeface="+mn-ea"/>
                <a:cs typeface="+mn-cs"/>
              </a:rPr>
              <a:t> framework can accomplish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Requires treatment in a behavioral health construct, not medical. </a:t>
            </a:r>
          </a:p>
          <a:p>
            <a:pPr lvl="0"/>
            <a:r>
              <a:rPr lang="en-US" sz="1200" kern="1200" dirty="0">
                <a:solidFill>
                  <a:schemeClr val="tx1"/>
                </a:solidFill>
                <a:effectLst/>
                <a:latin typeface="+mn-lt"/>
                <a:ea typeface="+mn-ea"/>
                <a:cs typeface="+mn-cs"/>
              </a:rPr>
              <a:t>Also know that once kids hit age 10 drop off for primary care—adolescents have the the lowest primary care utilization rate of any demographic group</a:t>
            </a:r>
          </a:p>
          <a:p>
            <a:pPr lvl="0"/>
            <a:r>
              <a:rPr lang="en-US" sz="1200" kern="1200" dirty="0">
                <a:solidFill>
                  <a:schemeClr val="tx1"/>
                </a:solidFill>
                <a:effectLst/>
                <a:latin typeface="+mn-lt"/>
                <a:ea typeface="+mn-ea"/>
                <a:cs typeface="+mn-cs"/>
              </a:rPr>
              <a:t>75% of mental illness manifests between 14 and 24.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s-IS"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200" kern="1200" baseline="0" dirty="0">
                <a:solidFill>
                  <a:schemeClr val="tx1"/>
                </a:solidFill>
                <a:effectLst/>
                <a:latin typeface="+mn-lt"/>
                <a:ea typeface="+mn-ea"/>
                <a:cs typeface="+mn-cs"/>
              </a:rPr>
              <a:t>And we can’t accept that some kids just aren’t going to live as long.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is-IS"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T</a:t>
            </a:r>
            <a:r>
              <a:rPr lang="is-IS" sz="1200" kern="1200" baseline="0" dirty="0">
                <a:solidFill>
                  <a:schemeClr val="tx1"/>
                </a:solidFill>
                <a:effectLst/>
                <a:latin typeface="+mn-lt"/>
                <a:ea typeface="+mn-ea"/>
                <a:cs typeface="+mn-cs"/>
              </a:rPr>
              <a:t>o interrupt the pattern of morbidity and capture the promise of this epidemiological frame, we need a full and complete understanding of behavioral health care</a:t>
            </a:r>
            <a:r>
              <a:rPr lang="en-US" sz="1200" kern="1200" baseline="0" dirty="0">
                <a:solidFill>
                  <a:schemeClr val="tx1"/>
                </a:solidFill>
                <a:effectLst/>
                <a:latin typeface="+mn-lt"/>
                <a:ea typeface="+mn-ea"/>
                <a:cs typeface="+mn-cs"/>
              </a:rPr>
              <a:t>—</a:t>
            </a:r>
            <a:r>
              <a:rPr lang="is-IS" sz="1200" kern="1200" baseline="0" dirty="0">
                <a:solidFill>
                  <a:schemeClr val="tx1"/>
                </a:solidFill>
                <a:effectLst/>
                <a:latin typeface="+mn-lt"/>
                <a:ea typeface="+mn-ea"/>
                <a:cs typeface="+mn-cs"/>
              </a:rPr>
              <a:t>not traditional BH</a:t>
            </a:r>
          </a:p>
          <a:p>
            <a:pPr marL="0" marR="0" lvl="0" indent="0" algn="l" defTabSz="914400" rtl="0" eaLnBrk="1" fontAlgn="auto" latinLnBrk="0" hangingPunct="1">
              <a:lnSpc>
                <a:spcPct val="100000"/>
              </a:lnSpc>
              <a:spcBef>
                <a:spcPts val="0"/>
              </a:spcBef>
              <a:spcAft>
                <a:spcPts val="0"/>
              </a:spcAft>
              <a:buClrTx/>
              <a:buSzTx/>
              <a:buFontTx/>
              <a:buNone/>
              <a:tabLst/>
              <a:defRPr/>
            </a:pPr>
            <a:endParaRPr lang="is-IS"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E678F9-E8FF-7243-A76C-568C6C946E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8258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12</a:t>
            </a:fld>
            <a:endParaRPr lang="en-US"/>
          </a:p>
        </p:txBody>
      </p:sp>
    </p:spTree>
    <p:extLst>
      <p:ext uri="{BB962C8B-B14F-4D97-AF65-F5344CB8AC3E}">
        <p14:creationId xmlns:p14="http://schemas.microsoft.com/office/powerpoint/2010/main" val="1126926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buClr>
                <a:schemeClr val="dk1"/>
              </a:buClr>
              <a:buFont typeface="Arial"/>
              <a:buNone/>
            </a:pPr>
            <a:r>
              <a:rPr lang="en-US" sz="1200" b="0" i="0" u="none" strike="noStrike" cap="none" baseline="0" dirty="0">
                <a:solidFill>
                  <a:schemeClr val="dk1"/>
                </a:solidFill>
                <a:latin typeface="Arial"/>
                <a:ea typeface="Arial"/>
                <a:cs typeface="Arial"/>
                <a:sym typeface="Arial"/>
              </a:rPr>
              <a:t>ACES gives us a new lens –</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Arial"/>
                <a:ea typeface="Arial"/>
                <a:cs typeface="Arial"/>
                <a:sym typeface="Arial"/>
              </a:rPr>
              <a:t>Adverse childhood experiences are not good for you . Lead to toxic stress, which leads to x and x. </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Arial"/>
                <a:ea typeface="Arial"/>
                <a:cs typeface="Arial"/>
                <a:sym typeface="Arial"/>
              </a:rPr>
              <a:t>All children experience, but we know there is a continuum </a:t>
            </a:r>
          </a:p>
          <a:p>
            <a:pPr marL="0" marR="0" lvl="0" indent="0" algn="l" rtl="0">
              <a:spcBef>
                <a:spcPts val="0"/>
              </a:spcBef>
              <a:buClr>
                <a:schemeClr val="dk1"/>
              </a:buClr>
              <a:buFont typeface="Arial"/>
              <a:buNone/>
            </a:pPr>
            <a:endParaRPr lang="en-US" sz="1200" b="0" i="0" u="none" strike="noStrike" cap="none" baseline="0" dirty="0">
              <a:solidFill>
                <a:schemeClr val="dk1"/>
              </a:solidFill>
              <a:latin typeface="Arial"/>
              <a:ea typeface="Arial"/>
              <a:cs typeface="Arial"/>
              <a:sym typeface="Arial"/>
            </a:endParaRPr>
          </a:p>
          <a:p>
            <a:pPr marL="0" marR="0" lvl="0" indent="0" algn="l" rtl="0">
              <a:spcBef>
                <a:spcPts val="0"/>
              </a:spcBef>
              <a:buClr>
                <a:schemeClr val="dk1"/>
              </a:buClr>
              <a:buFont typeface="Arial"/>
              <a:buNone/>
            </a:pPr>
            <a:r>
              <a:rPr lang="en-US" sz="1200" b="0" i="0" u="none" strike="noStrike" cap="none" baseline="0" dirty="0">
                <a:solidFill>
                  <a:schemeClr val="dk1"/>
                </a:solidFill>
                <a:latin typeface="Arial"/>
                <a:ea typeface="Arial"/>
                <a:cs typeface="Arial"/>
                <a:sym typeface="Arial"/>
              </a:rPr>
              <a:t>What’s not on the slide that I’m adding is that Racism is an adverse childhood experience that isn’t currently measured</a:t>
            </a:r>
          </a:p>
          <a:p>
            <a:pPr marL="0" marR="0" lvl="0" indent="0" algn="l" rtl="0">
              <a:spcBef>
                <a:spcPts val="0"/>
              </a:spcBef>
              <a:buClr>
                <a:schemeClr val="dk1"/>
              </a:buClr>
              <a:buFont typeface="Arial"/>
              <a:buNone/>
            </a:pPr>
            <a:endParaRPr lang="en-US" sz="1200" b="0" i="0" u="none" strike="noStrike" cap="none" baseline="0" dirty="0">
              <a:solidFill>
                <a:schemeClr val="dk1"/>
              </a:solidFill>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200" kern="1200" baseline="0" dirty="0">
                <a:solidFill>
                  <a:schemeClr val="tx1"/>
                </a:solidFill>
                <a:effectLst/>
                <a:latin typeface="+mn-lt"/>
                <a:ea typeface="+mn-ea"/>
                <a:cs typeface="+mn-cs"/>
              </a:rPr>
              <a:t>ACEs research demonstrates that with the right interventions we can positively impact the life course of children. </a:t>
            </a:r>
            <a:endParaRPr lang="en-US" sz="1200" kern="1200" dirty="0">
              <a:solidFill>
                <a:schemeClr val="tx1"/>
              </a:solidFill>
              <a:effectLst/>
              <a:latin typeface="+mn-lt"/>
              <a:ea typeface="+mn-ea"/>
              <a:cs typeface="+mn-cs"/>
            </a:endParaRPr>
          </a:p>
          <a:p>
            <a:pPr marL="0" indent="0">
              <a:buFontTx/>
              <a:buNone/>
            </a:pPr>
            <a:endParaRPr lang="en-US" sz="1200" kern="1200" dirty="0">
              <a:solidFill>
                <a:schemeClr val="tx1"/>
              </a:solidFill>
              <a:effectLst/>
              <a:latin typeface="+mn-lt"/>
              <a:ea typeface="+mn-ea"/>
              <a:cs typeface="+mn-cs"/>
            </a:endParaRPr>
          </a:p>
          <a:p>
            <a:pPr marL="0" indent="0">
              <a:buFontTx/>
              <a:buNone/>
            </a:pPr>
            <a:r>
              <a:rPr lang="en-US" sz="1200" kern="1200" dirty="0">
                <a:solidFill>
                  <a:schemeClr val="tx1"/>
                </a:solidFill>
                <a:effectLst/>
                <a:latin typeface="+mn-lt"/>
                <a:ea typeface="+mn-ea"/>
                <a:cs typeface="+mn-cs"/>
              </a:rPr>
              <a:t>But we also know that building on resilience, with the right interventions, we can change the trajectory—that is the promise of behavioral healthcare…</a:t>
            </a:r>
            <a:r>
              <a:rPr lang="en-US" dirty="0">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is-IS" sz="1200" kern="1200" baseline="0" dirty="0">
              <a:solidFill>
                <a:schemeClr val="tx1"/>
              </a:solidFill>
              <a:effectLst/>
              <a:latin typeface="+mn-lt"/>
              <a:ea typeface="+mn-ea"/>
              <a:cs typeface="+mn-cs"/>
            </a:endParaRPr>
          </a:p>
          <a:p>
            <a:pPr marL="0" marR="0" lvl="0" indent="0" algn="l" rtl="0">
              <a:spcBef>
                <a:spcPts val="0"/>
              </a:spcBef>
              <a:buClr>
                <a:schemeClr val="dk1"/>
              </a:buClr>
              <a:buFont typeface="Arial"/>
              <a:buNone/>
            </a:pPr>
            <a:endParaRPr lang="en-US" sz="1200" b="0" i="0" u="none" strike="noStrike" cap="none" baseline="0" dirty="0">
              <a:solidFill>
                <a:schemeClr val="dk1"/>
              </a:solidFill>
              <a:latin typeface="Arial"/>
              <a:ea typeface="Arial"/>
              <a:cs typeface="Arial"/>
              <a:sym typeface="Arial"/>
            </a:endParaRPr>
          </a:p>
          <a:p>
            <a:pPr marL="0" marR="0" lvl="0" indent="0" algn="l" rtl="0">
              <a:spcBef>
                <a:spcPts val="0"/>
              </a:spcBef>
              <a:buClr>
                <a:schemeClr val="dk1"/>
              </a:buClr>
              <a:buFont typeface="Arial"/>
              <a:buNone/>
            </a:pPr>
            <a:endParaRPr lang="en-US" sz="1200" b="0" i="0" u="none" strike="noStrike" cap="none" baseline="0" dirty="0">
              <a:solidFill>
                <a:schemeClr val="dk1"/>
              </a:solidFill>
              <a:latin typeface="Arial"/>
              <a:ea typeface="Arial"/>
              <a:cs typeface="Arial"/>
              <a:sym typeface="Arial"/>
            </a:endParaRPr>
          </a:p>
          <a:p>
            <a:pPr marL="0" marR="0" lvl="0" indent="0" algn="l" rtl="0">
              <a:spcBef>
                <a:spcPts val="0"/>
              </a:spcBef>
              <a:buClr>
                <a:schemeClr val="dk1"/>
              </a:buClr>
              <a:buFont typeface="Arial"/>
              <a:buNone/>
            </a:pPr>
            <a:r>
              <a:rPr lang="en-US" sz="1200" b="0" i="0" u="none" strike="noStrike" cap="none" baseline="0" dirty="0">
                <a:solidFill>
                  <a:schemeClr val="dk1"/>
                </a:solidFill>
                <a:latin typeface="Arial"/>
                <a:ea typeface="Arial"/>
                <a:cs typeface="Arial"/>
                <a:sym typeface="Arial"/>
              </a:rPr>
              <a:t>But does not mean we accept that as fate. </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Arial"/>
                <a:ea typeface="Arial"/>
                <a:cs typeface="Arial"/>
                <a:sym typeface="Arial"/>
              </a:rPr>
              <a:t>Build on resilience and other protective factors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And when we do….</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E678F9-E8FF-7243-A76C-568C6C946E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7024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14</a:t>
            </a:fld>
            <a:endParaRPr lang="en-US"/>
          </a:p>
        </p:txBody>
      </p:sp>
    </p:spTree>
    <p:extLst>
      <p:ext uri="{BB962C8B-B14F-4D97-AF65-F5344CB8AC3E}">
        <p14:creationId xmlns:p14="http://schemas.microsoft.com/office/powerpoint/2010/main" val="402662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a:solidFill>
                  <a:schemeClr val="tx1"/>
                </a:solidFill>
                <a:effectLst/>
                <a:latin typeface="+mn-lt"/>
                <a:ea typeface="+mn-ea"/>
                <a:cs typeface="+mn-cs"/>
              </a:rPr>
              <a:t>INNOVATION IS POSSIBLE…</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See it in pockets, alameda county examples--Did great things in alameda county despite this (name a couple-primary care integration, school based health, 0-5), but stymied by the structure, and the current paradigm of behavioral health role in children’s lives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BUT</a:t>
            </a:r>
            <a:r>
              <a:rPr lang="en-US" sz="1200" kern="1200" baseline="0" dirty="0">
                <a:solidFill>
                  <a:schemeClr val="tx1"/>
                </a:solidFill>
                <a:effectLst/>
                <a:latin typeface="+mn-lt"/>
                <a:ea typeface="+mn-ea"/>
                <a:cs typeface="+mn-cs"/>
              </a:rPr>
              <a:t> FRAGMENTATION IS THE NORM</a:t>
            </a:r>
          </a:p>
          <a:p>
            <a:endParaRPr lang="en-US" sz="1200" kern="1200" baseline="0" dirty="0">
              <a:solidFill>
                <a:schemeClr val="tx1"/>
              </a:solidFill>
              <a:effectLst/>
              <a:latin typeface="+mn-lt"/>
              <a:ea typeface="+mn-ea"/>
              <a:cs typeface="+mn-cs"/>
            </a:endParaRPr>
          </a:p>
          <a:p>
            <a:pPr marL="0" indent="0" algn="ctr">
              <a:buNone/>
            </a:pPr>
            <a:r>
              <a:rPr lang="en-US" sz="1200" spc="200" dirty="0">
                <a:solidFill>
                  <a:schemeClr val="bg1">
                    <a:lumMod val="85000"/>
                  </a:schemeClr>
                </a:solidFill>
                <a:latin typeface="Avenir Book" panose="02000503020000020003" pitchFamily="2" charset="0"/>
              </a:rPr>
              <a:t>But fragmentation is the norm</a:t>
            </a:r>
            <a:r>
              <a:rPr lang="is-IS" sz="1200" spc="200" dirty="0">
                <a:solidFill>
                  <a:schemeClr val="bg1">
                    <a:lumMod val="85000"/>
                  </a:schemeClr>
                </a:solidFill>
                <a:latin typeface="Avenir Book" panose="02000503020000020003" pitchFamily="2" charset="0"/>
              </a:rPr>
              <a:t>…</a:t>
            </a:r>
          </a:p>
          <a:p>
            <a:pPr marL="0" indent="0" algn="ctr">
              <a:buNone/>
            </a:pPr>
            <a:endParaRPr lang="is-IS" sz="800" spc="200" dirty="0">
              <a:solidFill>
                <a:schemeClr val="bg1">
                  <a:lumMod val="85000"/>
                </a:schemeClr>
              </a:solidFill>
              <a:latin typeface="Avenir Book" panose="02000503020000020003" pitchFamily="2" charset="0"/>
            </a:endParaRPr>
          </a:p>
          <a:p>
            <a:pPr marL="0" indent="0" algn="ctr">
              <a:buNone/>
            </a:pPr>
            <a:r>
              <a:rPr lang="is-IS" sz="1200" spc="200" dirty="0">
                <a:solidFill>
                  <a:schemeClr val="bg1">
                    <a:lumMod val="85000"/>
                  </a:schemeClr>
                </a:solidFill>
                <a:latin typeface="Avenir Book" panose="02000503020000020003" pitchFamily="2" charset="0"/>
              </a:rPr>
              <a:t>We inevitibly come up against the constraints of our current systems... </a:t>
            </a:r>
          </a:p>
          <a:p>
            <a:pPr marL="0" indent="0" algn="ctr">
              <a:buNone/>
            </a:pPr>
            <a:endParaRPr lang="is-IS" sz="800" spc="200" dirty="0">
              <a:solidFill>
                <a:schemeClr val="bg1">
                  <a:lumMod val="85000"/>
                </a:schemeClr>
              </a:solidFill>
              <a:latin typeface="Avenir Book" panose="02000503020000020003" pitchFamily="2" charset="0"/>
            </a:endParaRPr>
          </a:p>
          <a:p>
            <a:pPr marL="0" indent="0" algn="ctr">
              <a:buNone/>
            </a:pPr>
            <a:r>
              <a:rPr lang="is-IS" sz="1200" spc="200" dirty="0">
                <a:solidFill>
                  <a:schemeClr val="bg1">
                    <a:lumMod val="85000"/>
                  </a:schemeClr>
                </a:solidFill>
                <a:latin typeface="Avenir Book" panose="02000503020000020003" pitchFamily="2" charset="0"/>
              </a:rPr>
              <a:t>And the reality of multi-generational poverty and structural racism </a:t>
            </a:r>
            <a:endParaRPr lang="en-US" sz="1200" spc="200" dirty="0">
              <a:solidFill>
                <a:schemeClr val="bg1">
                  <a:lumMod val="85000"/>
                </a:schemeClr>
              </a:solidFill>
              <a:latin typeface="Avenir Book" panose="02000503020000020003" pitchFamily="2" charset="0"/>
            </a:endParaRPr>
          </a:p>
          <a:p>
            <a:endParaRPr lang="en-US" sz="1200" kern="1200" baseline="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unless we undergo true and comprehensive integration that fundamentally addresses structural racism, will continue to be stymied</a:t>
            </a:r>
            <a:r>
              <a:rPr lang="en-US" sz="1200" kern="1200" baseline="0" dirty="0">
                <a:solidFill>
                  <a:schemeClr val="tx1"/>
                </a:solidFill>
                <a:effectLst/>
                <a:latin typeface="+mn-lt"/>
                <a:ea typeface="+mn-ea"/>
                <a:cs typeface="+mn-cs"/>
              </a:rPr>
              <a:t> by our current structures </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Segue</a:t>
            </a:r>
            <a:r>
              <a:rPr lang="en-US" sz="1200" kern="1200" baseline="0" dirty="0">
                <a:solidFill>
                  <a:schemeClr val="tx1"/>
                </a:solidFill>
                <a:effectLst/>
                <a:latin typeface="+mn-lt"/>
                <a:ea typeface="+mn-ea"/>
                <a:cs typeface="+mn-cs"/>
              </a:rPr>
              <a:t> to next slide: H</a:t>
            </a:r>
            <a:r>
              <a:rPr lang="en-US" sz="1200" kern="1200" dirty="0">
                <a:solidFill>
                  <a:schemeClr val="tx1"/>
                </a:solidFill>
                <a:effectLst/>
                <a:latin typeface="+mn-lt"/>
                <a:ea typeface="+mn-ea"/>
                <a:cs typeface="+mn-cs"/>
              </a:rPr>
              <a:t>ow do we know it’s not working?...or</a:t>
            </a:r>
            <a:r>
              <a:rPr lang="en-US" sz="1200" kern="1200" baseline="0" dirty="0">
                <a:solidFill>
                  <a:schemeClr val="tx1"/>
                </a:solidFill>
                <a:effectLst/>
                <a:latin typeface="+mn-lt"/>
                <a:ea typeface="+mn-ea"/>
                <a:cs typeface="+mn-cs"/>
              </a:rPr>
              <a:t> other transition to life expectancy slides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15</a:t>
            </a:fld>
            <a:endParaRPr lang="en-US"/>
          </a:p>
        </p:txBody>
      </p:sp>
    </p:spTree>
    <p:extLst>
      <p:ext uri="{BB962C8B-B14F-4D97-AF65-F5344CB8AC3E}">
        <p14:creationId xmlns:p14="http://schemas.microsoft.com/office/powerpoint/2010/main" val="2371543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Talking points: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New state and federal revenue, and technical assistance to counties to apply and measure it consistently.</a:t>
            </a:r>
          </a:p>
          <a:p>
            <a:r>
              <a:rPr lang="en-US" sz="1200" kern="1200" dirty="0">
                <a:solidFill>
                  <a:schemeClr val="tx1"/>
                </a:solidFill>
                <a:effectLst/>
                <a:latin typeface="+mn-lt"/>
                <a:ea typeface="+mn-ea"/>
                <a:cs typeface="+mn-cs"/>
              </a:rPr>
              <a:t>It’s an incomplete  analysis if you don’t look at  how we consider behavioral services delivery, accountability.</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E678F9-E8FF-7243-A76C-568C6C946E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731438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endParaRPr lang="en-US" sz="105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role of counties essential to achieving vision. </a:t>
            </a:r>
          </a:p>
          <a:p>
            <a:r>
              <a:rPr lang="en-US" sz="1200" kern="1200" dirty="0">
                <a:solidFill>
                  <a:schemeClr val="tx1"/>
                </a:solidFill>
                <a:effectLst/>
                <a:latin typeface="+mn-lt"/>
                <a:ea typeface="+mn-ea"/>
                <a:cs typeface="+mn-cs"/>
              </a:rPr>
              <a:t>I know because I ran one…additional talking pts if needed </a:t>
            </a:r>
          </a:p>
          <a:p>
            <a:r>
              <a:rPr lang="en-US" sz="1200" kern="1200" dirty="0">
                <a:solidFill>
                  <a:schemeClr val="tx1"/>
                </a:solidFill>
                <a:effectLst/>
                <a:latin typeface="+mn-lt"/>
                <a:ea typeface="+mn-ea"/>
                <a:cs typeface="+mn-cs"/>
              </a:rPr>
              <a:t>There are 58 CA counties, and because CA is a county-administered state, meaning counties have discretion over how to run their systems</a:t>
            </a:r>
          </a:p>
          <a:p>
            <a:r>
              <a:rPr lang="en-US" sz="1200" kern="1200" dirty="0">
                <a:solidFill>
                  <a:schemeClr val="tx1"/>
                </a:solidFill>
                <a:effectLst/>
                <a:latin typeface="+mn-lt"/>
                <a:ea typeface="+mn-ea"/>
                <a:cs typeface="+mn-cs"/>
              </a:rPr>
              <a:t>there are 58 separate sets of systems.</a:t>
            </a:r>
          </a:p>
          <a:p>
            <a:r>
              <a:rPr lang="en-US" sz="1200" kern="1200" dirty="0">
                <a:solidFill>
                  <a:schemeClr val="tx1"/>
                </a:solidFill>
                <a:effectLst/>
                <a:latin typeface="+mn-lt"/>
                <a:ea typeface="+mn-ea"/>
                <a:cs typeface="+mn-cs"/>
              </a:rPr>
              <a:t>This is the way children and families are going to experience services. </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E678F9-E8FF-7243-A76C-568C6C946E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808718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Say: Early and Periodic Screening Diagnosis and Treatment </a:t>
            </a:r>
          </a:p>
        </p:txBody>
      </p:sp>
      <p:sp>
        <p:nvSpPr>
          <p:cNvPr id="4" name="Slide Number Placeholder 3"/>
          <p:cNvSpPr>
            <a:spLocks noGrp="1"/>
          </p:cNvSpPr>
          <p:nvPr>
            <p:ph type="sldNum" sz="quarter" idx="10"/>
          </p:nvPr>
        </p:nvSpPr>
        <p:spPr/>
        <p:txBody>
          <a:bodyPr/>
          <a:lstStyle/>
          <a:p>
            <a:fld id="{B4E678F9-E8FF-7243-A76C-568C6C946E94}" type="slidenum">
              <a:rPr lang="en-US" smtClean="0"/>
              <a:t>18</a:t>
            </a:fld>
            <a:endParaRPr lang="en-US"/>
          </a:p>
        </p:txBody>
      </p:sp>
    </p:spTree>
    <p:extLst>
      <p:ext uri="{BB962C8B-B14F-4D97-AF65-F5344CB8AC3E}">
        <p14:creationId xmlns:p14="http://schemas.microsoft.com/office/powerpoint/2010/main" val="25118871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We opened 29 FQHCs and 139 School-based Behavioral Health Programs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FIRST BUILDING BLOCK: INTEGRATION</a:t>
            </a:r>
            <a:endParaRPr lang="en-US" sz="1200" kern="1200" baseline="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19</a:t>
            </a:fld>
            <a:endParaRPr lang="en-US"/>
          </a:p>
        </p:txBody>
      </p:sp>
    </p:spTree>
    <p:extLst>
      <p:ext uri="{BB962C8B-B14F-4D97-AF65-F5344CB8AC3E}">
        <p14:creationId xmlns:p14="http://schemas.microsoft.com/office/powerpoint/2010/main" val="40936380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BUILDING BLOCK: FINANCING</a:t>
            </a:r>
          </a:p>
        </p:txBody>
      </p:sp>
      <p:sp>
        <p:nvSpPr>
          <p:cNvPr id="4" name="Slide Number Placeholder 3"/>
          <p:cNvSpPr>
            <a:spLocks noGrp="1"/>
          </p:cNvSpPr>
          <p:nvPr>
            <p:ph type="sldNum" sz="quarter" idx="10"/>
          </p:nvPr>
        </p:nvSpPr>
        <p:spPr/>
        <p:txBody>
          <a:bodyPr/>
          <a:lstStyle/>
          <a:p>
            <a:fld id="{B4E678F9-E8FF-7243-A76C-568C6C946E94}" type="slidenum">
              <a:rPr lang="en-US" smtClean="0"/>
              <a:t>20</a:t>
            </a:fld>
            <a:endParaRPr lang="en-US"/>
          </a:p>
        </p:txBody>
      </p:sp>
    </p:spTree>
    <p:extLst>
      <p:ext uri="{BB962C8B-B14F-4D97-AF65-F5344CB8AC3E}">
        <p14:creationId xmlns:p14="http://schemas.microsoft.com/office/powerpoint/2010/main" val="18568575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BUILDING BLOCK: ACCOUNTABILITY AND COMMON OUTCOME MEASURES</a:t>
            </a:r>
          </a:p>
        </p:txBody>
      </p:sp>
      <p:sp>
        <p:nvSpPr>
          <p:cNvPr id="4" name="Slide Number Placeholder 3"/>
          <p:cNvSpPr>
            <a:spLocks noGrp="1"/>
          </p:cNvSpPr>
          <p:nvPr>
            <p:ph type="sldNum" sz="quarter" idx="10"/>
          </p:nvPr>
        </p:nvSpPr>
        <p:spPr/>
        <p:txBody>
          <a:bodyPr/>
          <a:lstStyle/>
          <a:p>
            <a:fld id="{B4E678F9-E8FF-7243-A76C-568C6C946E94}" type="slidenum">
              <a:rPr lang="en-US" smtClean="0"/>
              <a:t>21</a:t>
            </a:fld>
            <a:endParaRPr lang="en-US"/>
          </a:p>
        </p:txBody>
      </p:sp>
    </p:spTree>
    <p:extLst>
      <p:ext uri="{BB962C8B-B14F-4D97-AF65-F5344CB8AC3E}">
        <p14:creationId xmlns:p14="http://schemas.microsoft.com/office/powerpoint/2010/main" val="33791264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BUILDING BLOCK: ADMINISTRATION </a:t>
            </a:r>
          </a:p>
          <a:p>
            <a:endParaRPr lang="en-US" dirty="0"/>
          </a:p>
          <a:p>
            <a:r>
              <a:rPr lang="en-US" dirty="0"/>
              <a:t>Master Agreement between school districts and health authority</a:t>
            </a:r>
          </a:p>
        </p:txBody>
      </p:sp>
      <p:sp>
        <p:nvSpPr>
          <p:cNvPr id="4" name="Slide Number Placeholder 3"/>
          <p:cNvSpPr>
            <a:spLocks noGrp="1"/>
          </p:cNvSpPr>
          <p:nvPr>
            <p:ph type="sldNum" sz="quarter" idx="10"/>
          </p:nvPr>
        </p:nvSpPr>
        <p:spPr/>
        <p:txBody>
          <a:bodyPr/>
          <a:lstStyle/>
          <a:p>
            <a:fld id="{B4E678F9-E8FF-7243-A76C-568C6C946E94}" type="slidenum">
              <a:rPr lang="en-US" smtClean="0"/>
              <a:t>22</a:t>
            </a:fld>
            <a:endParaRPr lang="en-US"/>
          </a:p>
        </p:txBody>
      </p:sp>
    </p:spTree>
    <p:extLst>
      <p:ext uri="{BB962C8B-B14F-4D97-AF65-F5344CB8AC3E}">
        <p14:creationId xmlns:p14="http://schemas.microsoft.com/office/powerpoint/2010/main" val="12127014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4E678F9-E8FF-7243-A76C-568C6C946E94}" type="slidenum">
              <a:rPr lang="en-US" smtClean="0"/>
              <a:t>24</a:t>
            </a:fld>
            <a:endParaRPr lang="en-US"/>
          </a:p>
        </p:txBody>
      </p:sp>
    </p:spTree>
    <p:extLst>
      <p:ext uri="{BB962C8B-B14F-4D97-AF65-F5344CB8AC3E}">
        <p14:creationId xmlns:p14="http://schemas.microsoft.com/office/powerpoint/2010/main" val="1201925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4E678F9-E8FF-7243-A76C-568C6C946E94}" type="slidenum">
              <a:rPr lang="en-US" smtClean="0"/>
              <a:t>25</a:t>
            </a:fld>
            <a:endParaRPr lang="en-US"/>
          </a:p>
        </p:txBody>
      </p:sp>
    </p:spTree>
    <p:extLst>
      <p:ext uri="{BB962C8B-B14F-4D97-AF65-F5344CB8AC3E}">
        <p14:creationId xmlns:p14="http://schemas.microsoft.com/office/powerpoint/2010/main" val="2533183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Administrative barriers, lack of a unifying framework, and the context of structural racism and intergenerational poverty limited our impact.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26</a:t>
            </a:fld>
            <a:endParaRPr lang="en-US"/>
          </a:p>
        </p:txBody>
      </p:sp>
    </p:spTree>
    <p:extLst>
      <p:ext uri="{BB962C8B-B14F-4D97-AF65-F5344CB8AC3E}">
        <p14:creationId xmlns:p14="http://schemas.microsoft.com/office/powerpoint/2010/main" val="23715432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framework is a </a:t>
            </a:r>
            <a:r>
              <a:rPr lang="en-US" sz="1200" kern="1200" baseline="0" dirty="0">
                <a:solidFill>
                  <a:schemeClr val="tx1"/>
                </a:solidFill>
                <a:effectLst/>
                <a:latin typeface="+mn-lt"/>
                <a:ea typeface="+mn-ea"/>
                <a:cs typeface="+mn-cs"/>
              </a:rPr>
              <a:t>a new definition of behavioral health - one that includes a clinical frame but also addresses challenges all children experiences to healthy development and the context they live in.</a:t>
            </a:r>
          </a:p>
          <a:p>
            <a:r>
              <a:rPr lang="en-US" sz="1200" kern="1200" baseline="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Talking points: </a:t>
            </a:r>
          </a:p>
          <a:p>
            <a:pPr lvl="0"/>
            <a:r>
              <a:rPr lang="en-US" sz="1200" kern="1200" dirty="0">
                <a:solidFill>
                  <a:schemeClr val="tx1"/>
                </a:solidFill>
                <a:effectLst/>
                <a:latin typeface="+mn-lt"/>
                <a:ea typeface="+mn-ea"/>
                <a:cs typeface="+mn-cs"/>
              </a:rPr>
              <a:t>BH should not be only a response to pathology, </a:t>
            </a:r>
          </a:p>
          <a:p>
            <a:pPr lvl="0"/>
            <a:r>
              <a:rPr lang="en-US" sz="1200" kern="1200" dirty="0">
                <a:solidFill>
                  <a:schemeClr val="tx1"/>
                </a:solidFill>
                <a:effectLst/>
                <a:latin typeface="+mn-lt"/>
                <a:ea typeface="+mn-ea"/>
                <a:cs typeface="+mn-cs"/>
              </a:rPr>
              <a:t>But  a tool for achieving equity, for promoting resilience, </a:t>
            </a:r>
          </a:p>
          <a:p>
            <a:pPr lvl="0"/>
            <a:r>
              <a:rPr lang="en-US" sz="1200" kern="1200" dirty="0">
                <a:solidFill>
                  <a:schemeClr val="tx1"/>
                </a:solidFill>
                <a:effectLst/>
                <a:latin typeface="+mn-lt"/>
                <a:ea typeface="+mn-ea"/>
                <a:cs typeface="+mn-cs"/>
              </a:rPr>
              <a:t>And  supporting the healthy development of all children, </a:t>
            </a:r>
          </a:p>
          <a:p>
            <a:pPr lvl="0"/>
            <a:r>
              <a:rPr lang="en-US" sz="1200" kern="1200" dirty="0">
                <a:solidFill>
                  <a:schemeClr val="tx1"/>
                </a:solidFill>
                <a:effectLst/>
                <a:latin typeface="+mn-lt"/>
                <a:ea typeface="+mn-ea"/>
                <a:cs typeface="+mn-cs"/>
              </a:rPr>
              <a:t>and for driving the reinvention of child serving systems.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27</a:t>
            </a:fld>
            <a:endParaRPr lang="en-US"/>
          </a:p>
        </p:txBody>
      </p:sp>
    </p:spTree>
    <p:extLst>
      <p:ext uri="{BB962C8B-B14F-4D97-AF65-F5344CB8AC3E}">
        <p14:creationId xmlns:p14="http://schemas.microsoft.com/office/powerpoint/2010/main" val="4561227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Talking points: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New state and federal revenue, and technical assistance to counties to apply and measure it consistently.</a:t>
            </a:r>
          </a:p>
          <a:p>
            <a:r>
              <a:rPr lang="en-US" sz="1200" kern="1200" dirty="0">
                <a:solidFill>
                  <a:schemeClr val="tx1"/>
                </a:solidFill>
                <a:effectLst/>
                <a:latin typeface="+mn-lt"/>
                <a:ea typeface="+mn-ea"/>
                <a:cs typeface="+mn-cs"/>
              </a:rPr>
              <a:t>It’s an incomplete  analysis if you don’t look at  how we consider behavioral services delivery, accountability.</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E678F9-E8FF-7243-A76C-568C6C946E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31800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Talking points: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It’s an incomplete  analysis if you don’t look at  how we consider behavioral services delivery, accountability.</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ADD WITH ANIMATION</a:t>
            </a:r>
            <a:endParaRPr lang="en-US" sz="1200" b="1" kern="1200" baseline="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Financing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Maximize</a:t>
            </a:r>
            <a:r>
              <a:rPr lang="en-US" sz="1200" kern="1200" baseline="0" dirty="0">
                <a:solidFill>
                  <a:schemeClr val="tx1"/>
                </a:solidFill>
                <a:effectLst/>
                <a:latin typeface="+mn-lt"/>
                <a:ea typeface="+mn-ea"/>
                <a:cs typeface="+mn-cs"/>
              </a:rPr>
              <a:t> federal revenue</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Leverage flexibility in Realignment and MHSA</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a:solidFill>
                  <a:schemeClr val="tx1"/>
                </a:solidFill>
                <a:effectLst/>
                <a:latin typeface="+mn-lt"/>
                <a:ea typeface="+mn-ea"/>
                <a:cs typeface="+mn-cs"/>
              </a:rPr>
              <a:t>New dedicated CA funding </a:t>
            </a:r>
            <a:endParaRPr lang="en-US" sz="120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Admin</a:t>
            </a:r>
          </a:p>
          <a:p>
            <a:r>
              <a:rPr lang="en-US" sz="1200" kern="1200" dirty="0">
                <a:solidFill>
                  <a:schemeClr val="tx1"/>
                </a:solidFill>
                <a:effectLst/>
                <a:latin typeface="+mn-lt"/>
                <a:ea typeface="+mn-ea"/>
                <a:cs typeface="+mn-cs"/>
              </a:rPr>
              <a:t>Consolidate</a:t>
            </a:r>
            <a:r>
              <a:rPr lang="en-US" sz="1200" kern="1200" baseline="0" dirty="0">
                <a:solidFill>
                  <a:schemeClr val="tx1"/>
                </a:solidFill>
                <a:effectLst/>
                <a:latin typeface="+mn-lt"/>
                <a:ea typeface="+mn-ea"/>
                <a:cs typeface="+mn-cs"/>
              </a:rPr>
              <a:t> purchasing/procurement reform</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Regional partnerships</a:t>
            </a:r>
          </a:p>
          <a:p>
            <a:r>
              <a:rPr lang="en-US" sz="1200" kern="1200" dirty="0">
                <a:solidFill>
                  <a:schemeClr val="tx1"/>
                </a:solidFill>
                <a:effectLst/>
                <a:latin typeface="+mn-lt"/>
                <a:ea typeface="+mn-ea"/>
                <a:cs typeface="+mn-cs"/>
              </a:rPr>
              <a:t>Define scope of</a:t>
            </a:r>
            <a:r>
              <a:rPr lang="en-US" sz="1200" kern="1200" baseline="0" dirty="0">
                <a:solidFill>
                  <a:schemeClr val="tx1"/>
                </a:solidFill>
                <a:effectLst/>
                <a:latin typeface="+mn-lt"/>
                <a:ea typeface="+mn-ea"/>
                <a:cs typeface="+mn-cs"/>
              </a:rPr>
              <a:t> benefits</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Quality and Accountability </a:t>
            </a:r>
          </a:p>
          <a:p>
            <a:r>
              <a:rPr lang="en-US" sz="1200" kern="1200" dirty="0">
                <a:solidFill>
                  <a:schemeClr val="tx1"/>
                </a:solidFill>
                <a:effectLst/>
                <a:latin typeface="+mn-lt"/>
                <a:ea typeface="+mn-ea"/>
                <a:cs typeface="+mn-cs"/>
              </a:rPr>
              <a:t>Us</a:t>
            </a:r>
            <a:r>
              <a:rPr lang="en-US" sz="1200" kern="1200" baseline="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common assessment tools across systems</a:t>
            </a:r>
          </a:p>
          <a:p>
            <a:r>
              <a:rPr lang="en-US" sz="1200" kern="1200" dirty="0">
                <a:solidFill>
                  <a:schemeClr val="tx1"/>
                </a:solidFill>
                <a:effectLst/>
                <a:latin typeface="+mn-lt"/>
                <a:ea typeface="+mn-ea"/>
                <a:cs typeface="+mn-cs"/>
              </a:rPr>
              <a:t>Bolster</a:t>
            </a:r>
            <a:r>
              <a:rPr lang="en-US" sz="1200" kern="1200" baseline="0" dirty="0">
                <a:solidFill>
                  <a:schemeClr val="tx1"/>
                </a:solidFill>
                <a:effectLst/>
                <a:latin typeface="+mn-lt"/>
                <a:ea typeface="+mn-ea"/>
                <a:cs typeface="+mn-cs"/>
              </a:rPr>
              <a:t> quality assurance infrastructure</a:t>
            </a:r>
          </a:p>
          <a:p>
            <a:r>
              <a:rPr lang="en-US" sz="1200" kern="1200" baseline="0" dirty="0">
                <a:solidFill>
                  <a:schemeClr val="tx1"/>
                </a:solidFill>
                <a:effectLst/>
                <a:latin typeface="+mn-lt"/>
                <a:ea typeface="+mn-ea"/>
                <a:cs typeface="+mn-cs"/>
              </a:rPr>
              <a:t>One other </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Integration</a:t>
            </a:r>
            <a:r>
              <a:rPr lang="en-US" sz="1200" b="1" kern="1200" baseline="0" dirty="0">
                <a:solidFill>
                  <a:schemeClr val="tx1"/>
                </a:solidFill>
                <a:effectLst/>
                <a:latin typeface="+mn-lt"/>
                <a:ea typeface="+mn-ea"/>
                <a:cs typeface="+mn-cs"/>
              </a:rPr>
              <a:t> and </a:t>
            </a:r>
            <a:r>
              <a:rPr lang="en-US" sz="1200" b="1" kern="1200" dirty="0">
                <a:solidFill>
                  <a:schemeClr val="tx1"/>
                </a:solidFill>
                <a:effectLst/>
                <a:latin typeface="+mn-lt"/>
                <a:ea typeface="+mn-ea"/>
                <a:cs typeface="+mn-cs"/>
              </a:rPr>
              <a:t>Implementation </a:t>
            </a:r>
          </a:p>
          <a:p>
            <a:r>
              <a:rPr lang="en-US" sz="1200" kern="1200" dirty="0">
                <a:solidFill>
                  <a:schemeClr val="tx1"/>
                </a:solidFill>
                <a:effectLst/>
                <a:latin typeface="+mn-lt"/>
                <a:ea typeface="+mn-ea"/>
                <a:cs typeface="+mn-cs"/>
              </a:rPr>
              <a:t>and technical assistance to counties</a:t>
            </a:r>
          </a:p>
          <a:p>
            <a:r>
              <a:rPr lang="en-US" sz="1200" b="0" kern="1200" dirty="0">
                <a:solidFill>
                  <a:schemeClr val="tx1"/>
                </a:solidFill>
                <a:effectLst/>
                <a:latin typeface="+mn-lt"/>
                <a:ea typeface="+mn-ea"/>
                <a:cs typeface="+mn-cs"/>
              </a:rPr>
              <a:t>Integrate</a:t>
            </a:r>
            <a:r>
              <a:rPr lang="en-US" sz="1200" b="0" kern="1200" baseline="0" dirty="0">
                <a:solidFill>
                  <a:schemeClr val="tx1"/>
                </a:solidFill>
                <a:effectLst/>
                <a:latin typeface="+mn-lt"/>
                <a:ea typeface="+mn-ea"/>
                <a:cs typeface="+mn-cs"/>
              </a:rPr>
              <a:t> behavioral health methodology across systems</a:t>
            </a:r>
          </a:p>
          <a:p>
            <a:r>
              <a:rPr lang="en-US" sz="1200" b="0" kern="1200" baseline="0" dirty="0">
                <a:solidFill>
                  <a:schemeClr val="tx1"/>
                </a:solidFill>
                <a:effectLst/>
                <a:latin typeface="+mn-lt"/>
                <a:ea typeface="+mn-ea"/>
                <a:cs typeface="+mn-cs"/>
              </a:rPr>
              <a:t>[one other]</a:t>
            </a:r>
            <a:endParaRPr lang="en-US" sz="1200" b="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This may not be everything</a:t>
            </a:r>
            <a:r>
              <a:rPr lang="en-US" sz="1200" b="1" kern="1200" baseline="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but it’s where we need to start</a:t>
            </a:r>
            <a:r>
              <a:rPr lang="is-IS" sz="1200" b="1" kern="1200" dirty="0">
                <a:solidFill>
                  <a:schemeClr val="tx1"/>
                </a:solidFill>
                <a:effectLst/>
                <a:latin typeface="+mn-lt"/>
                <a:ea typeface="+mn-ea"/>
                <a:cs typeface="+mn-cs"/>
              </a:rPr>
              <a:t>…</a:t>
            </a:r>
          </a:p>
          <a:p>
            <a:r>
              <a:rPr lang="is-IS" sz="1200" b="1" kern="1200" dirty="0">
                <a:solidFill>
                  <a:schemeClr val="tx1"/>
                </a:solidFill>
                <a:effectLst/>
                <a:latin typeface="+mn-lt"/>
                <a:ea typeface="+mn-ea"/>
                <a:cs typeface="+mn-cs"/>
              </a:rPr>
              <a:t>need ability to contribute </a:t>
            </a:r>
          </a:p>
          <a:p>
            <a:endParaRPr lang="is-IS" sz="1200" b="1"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29</a:t>
            </a:fld>
            <a:endParaRPr lang="en-US"/>
          </a:p>
        </p:txBody>
      </p:sp>
    </p:spTree>
    <p:extLst>
      <p:ext uri="{BB962C8B-B14F-4D97-AF65-F5344CB8AC3E}">
        <p14:creationId xmlns:p14="http://schemas.microsoft.com/office/powerpoint/2010/main" val="23715432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6:notes"/>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a:p>
            <a:pPr marL="0" marR="0" lvl="0" indent="0" algn="l" rtl="0">
              <a:spcBef>
                <a:spcPts val="0"/>
              </a:spcBef>
              <a:spcAft>
                <a:spcPts val="0"/>
              </a:spcAft>
              <a:buNone/>
            </a:pPr>
            <a:endParaRPr dirty="0"/>
          </a:p>
        </p:txBody>
      </p:sp>
      <p:sp>
        <p:nvSpPr>
          <p:cNvPr id="142" name="Google Shape;142;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30</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spcBef>
                <a:spcPts val="0"/>
              </a:spcBef>
              <a:spcAft>
                <a:spcPts val="0"/>
              </a:spcAft>
              <a:buNone/>
            </a:pPr>
            <a:endParaRPr dirty="0"/>
          </a:p>
        </p:txBody>
      </p:sp>
      <p:sp>
        <p:nvSpPr>
          <p:cNvPr id="163" name="Google Shape;163;p7:notes"/>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8:notes"/>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6" name="Google Shape;17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p:txBody>
      </p:sp>
      <p:sp>
        <p:nvSpPr>
          <p:cNvPr id="177" name="Google Shape;177;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32</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9:notes"/>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Google Shape;188;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p:txBody>
      </p:sp>
      <p:sp>
        <p:nvSpPr>
          <p:cNvPr id="189" name="Google Shape;189;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33</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1:notes"/>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lang="en-US" sz="1200" b="0" i="0" u="none" strike="noStrike" cap="none" dirty="0">
              <a:solidFill>
                <a:schemeClr val="dk1"/>
              </a:solidFill>
              <a:latin typeface="Calibri"/>
              <a:ea typeface="Calibri"/>
              <a:cs typeface="Calibri"/>
              <a:sym typeface="Calibri"/>
            </a:endParaRPr>
          </a:p>
        </p:txBody>
      </p:sp>
      <p:sp>
        <p:nvSpPr>
          <p:cNvPr id="241" name="Google Shape;241;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34</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spc="200" dirty="0">
                <a:solidFill>
                  <a:schemeClr val="bg1">
                    <a:lumMod val="85000"/>
                  </a:schemeClr>
                </a:solidFill>
                <a:latin typeface="Avenir Book" panose="02000503020000020003" pitchFamily="2" charset="0"/>
              </a:rPr>
              <a:t>this is possible, we have a unique opportunity now, urgency to act </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Universal Acceptance that current design and outcomes are not sufficient</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Growing revenues</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Waiver Opportunities</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Promising Practices in California</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National Movement Towards Integration</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New science and learning (ACES and Brain Science) that highlights the promise of behavioral health</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New state administration</a:t>
            </a:r>
          </a:p>
          <a:p>
            <a:pPr lvl="1"/>
            <a:endParaRPr lang="en-US" sz="1200" kern="1200" dirty="0">
              <a:solidFill>
                <a:schemeClr val="tx1"/>
              </a:solidFill>
              <a:effectLst/>
              <a:latin typeface="+mn-lt"/>
              <a:ea typeface="+mn-ea"/>
              <a:cs typeface="+mn-cs"/>
            </a:endParaRPr>
          </a:p>
          <a:p>
            <a:pPr lvl="1"/>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Ted’s comment about national clamor for funding for mental health</a:t>
            </a:r>
          </a:p>
          <a:p>
            <a:pPr lvl="1"/>
            <a:endParaRPr lang="en-US" sz="120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NOTES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Why NOW - Unique moment - The opportunities are in front of us.</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convergence of concern.  converging set of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universal acceptance that we are failing too many children, and we don’t have to. these problems seems complicated, but there’s a solve - and a culmination of opportunities saying so….</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revenue ( a lot of it)</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1915, and 1115 waiver - structural mechanism are up for re newel.</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new administration.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locate their current effort in it - Behavioral Health -   incomplete  analysis if you don’t look at  how we consider behavioral services delivery, accountability.</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convergence of opportunity,</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cultural moment,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unique moment in California. </a:t>
            </a:r>
            <a:endParaRPr lang="en-US" sz="1800" kern="1200" dirty="0">
              <a:solidFill>
                <a:schemeClr val="tx1"/>
              </a:solidFill>
              <a:effectLst/>
              <a:latin typeface="+mn-lt"/>
              <a:ea typeface="+mn-ea"/>
              <a:cs typeface="+mn-cs"/>
            </a:endParaRPr>
          </a:p>
          <a:p>
            <a:pPr lvl="1"/>
            <a:endParaRPr lang="en-US" sz="18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35</a:t>
            </a:fld>
            <a:endParaRPr lang="en-US"/>
          </a:p>
        </p:txBody>
      </p:sp>
    </p:spTree>
    <p:extLst>
      <p:ext uri="{BB962C8B-B14F-4D97-AF65-F5344CB8AC3E}">
        <p14:creationId xmlns:p14="http://schemas.microsoft.com/office/powerpoint/2010/main" val="23715432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spc="200" dirty="0">
                <a:solidFill>
                  <a:schemeClr val="bg1">
                    <a:lumMod val="85000"/>
                  </a:schemeClr>
                </a:solidFill>
                <a:latin typeface="Avenir Book" panose="02000503020000020003" pitchFamily="2" charset="0"/>
              </a:rPr>
              <a:t>this is possible, we have a unique opportunity now, urgency to act </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Universal Acceptance that current design and outcomes are not sufficient</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Growing revenues</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Waiver Opportunities</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Promising Practices in California</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National Movement Towards Integration</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New science and learning (ACES and Brain Science) that highlights the promise of behavioral health</a:t>
            </a:r>
            <a:endParaRPr lang="en-US" sz="18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New state administration</a:t>
            </a:r>
          </a:p>
          <a:p>
            <a:pPr lvl="1"/>
            <a:endParaRPr lang="en-US" sz="1200" kern="1200" dirty="0">
              <a:solidFill>
                <a:schemeClr val="tx1"/>
              </a:solidFill>
              <a:effectLst/>
              <a:latin typeface="+mn-lt"/>
              <a:ea typeface="+mn-ea"/>
              <a:cs typeface="+mn-cs"/>
            </a:endParaRPr>
          </a:p>
          <a:p>
            <a:pPr lvl="1"/>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Ted’s comment about national clamor for funding for mental health</a:t>
            </a:r>
          </a:p>
          <a:p>
            <a:pPr lvl="1"/>
            <a:endParaRPr lang="en-US" sz="120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NOTES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Why NOW - Unique moment - The opportunities are in front of us.</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convergence of concern.  converging set of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universal acceptance that we are failing too many children, and we don’t have to. these problems seems complicated, but there’s a solve - and a culmination of opportunities saying so….</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revenue ( a lot of it)</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1915, and 1115 waiver - structural mechanism are up for re newel.</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new administration.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locate their current effort in it - Behavioral Health -   incomplete  analysis if you don’t look at  how we consider behavioral services delivery, accountability.</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convergence of opportunity,</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cultural moment,  </a:t>
            </a: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unique moment in California. </a:t>
            </a:r>
            <a:endParaRPr lang="en-US" sz="1800" kern="1200" dirty="0">
              <a:solidFill>
                <a:schemeClr val="tx1"/>
              </a:solidFill>
              <a:effectLst/>
              <a:latin typeface="+mn-lt"/>
              <a:ea typeface="+mn-ea"/>
              <a:cs typeface="+mn-cs"/>
            </a:endParaRPr>
          </a:p>
          <a:p>
            <a:pPr lvl="1"/>
            <a:endParaRPr lang="en-US" sz="18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4E678F9-E8FF-7243-A76C-568C6C946E94}" type="slidenum">
              <a:rPr lang="en-US" smtClean="0"/>
              <a:t>36</a:t>
            </a:fld>
            <a:endParaRPr lang="en-US"/>
          </a:p>
        </p:txBody>
      </p:sp>
    </p:spTree>
    <p:extLst>
      <p:ext uri="{BB962C8B-B14F-4D97-AF65-F5344CB8AC3E}">
        <p14:creationId xmlns:p14="http://schemas.microsoft.com/office/powerpoint/2010/main" val="404316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C097D-7878-0947-87B1-2FEC180710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9E869B4-DA4C-7D48-8192-AF096C4E8C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B71F8A6-6CB4-0940-A92D-189B4DFAB654}"/>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5" name="Footer Placeholder 4">
            <a:extLst>
              <a:ext uri="{FF2B5EF4-FFF2-40B4-BE49-F238E27FC236}">
                <a16:creationId xmlns:a16="http://schemas.microsoft.com/office/drawing/2014/main" id="{214F21C3-5B56-4747-886D-86780416A2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BF1BF-746A-C048-B71F-0F8BF4231833}"/>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1113140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9920A-0311-7147-AC4D-7A1D4EF6D8B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47DFA8-8CA9-6042-BAE5-583CDFD963C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AEAF40-E514-7044-8464-7903C8EF62A0}"/>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5" name="Footer Placeholder 4">
            <a:extLst>
              <a:ext uri="{FF2B5EF4-FFF2-40B4-BE49-F238E27FC236}">
                <a16:creationId xmlns:a16="http://schemas.microsoft.com/office/drawing/2014/main" id="{75DA83FB-3A57-8043-9006-F36DB9EF2C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6D93C8-CD83-9A4C-A8AC-FD4D962F1C3B}"/>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1553881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0C21F-1592-4041-A2DA-28C7A38AF6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534DF9E-3941-9845-882F-E513CFF1D4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E4FACF8-4090-4D44-B823-2EAF1B486B06}"/>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5" name="Footer Placeholder 4">
            <a:extLst>
              <a:ext uri="{FF2B5EF4-FFF2-40B4-BE49-F238E27FC236}">
                <a16:creationId xmlns:a16="http://schemas.microsoft.com/office/drawing/2014/main" id="{F896F551-F70F-7946-A0B1-F7051D8DB0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96581E-C38E-F64B-AB69-DF31EC4EA686}"/>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2181926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0D294-13AC-594B-B62C-A43146D9A37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4F174B-810B-544F-9913-A167BF6FDA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55479E-8B77-2B43-A656-8E9150A24E2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41D97E-FC19-D148-930C-B577F71F1AAC}"/>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6" name="Footer Placeholder 5">
            <a:extLst>
              <a:ext uri="{FF2B5EF4-FFF2-40B4-BE49-F238E27FC236}">
                <a16:creationId xmlns:a16="http://schemas.microsoft.com/office/drawing/2014/main" id="{1F919E1B-6796-8443-8564-12050351F0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D39483-C513-FF47-8F9E-D5FCECD0E673}"/>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4254464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961AA-9C48-C248-9DA0-2C7190B7130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CF8CECB-D848-3140-8068-889ABC1BB3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22C3B1A-93B2-8A4C-9CCD-EA3810C25AE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62CED2-DC67-BD45-9517-E99E4FE58B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BA2B3A9-2A29-DB48-B4F9-5DA0A9F56F5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C6A6A73-3B07-DF4A-BC69-FF8D1B51AA53}"/>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8" name="Footer Placeholder 7">
            <a:extLst>
              <a:ext uri="{FF2B5EF4-FFF2-40B4-BE49-F238E27FC236}">
                <a16:creationId xmlns:a16="http://schemas.microsoft.com/office/drawing/2014/main" id="{12A6F06E-08A0-BF4E-8FD4-A3044FD03EE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3405B41-F0AC-A141-9272-AA475A6F08B0}"/>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1604249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64D73-5F92-9844-825D-5719E5FB046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6B3E898-4D72-E34B-82A5-363ECC1831A3}"/>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4" name="Footer Placeholder 3">
            <a:extLst>
              <a:ext uri="{FF2B5EF4-FFF2-40B4-BE49-F238E27FC236}">
                <a16:creationId xmlns:a16="http://schemas.microsoft.com/office/drawing/2014/main" id="{4C22EFAF-9ADA-9145-8575-3F82EA0C3CD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F04DC41-12E5-7E48-9DB1-CA29715157D2}"/>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1408722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4F58AE-9A46-7A4A-9CBF-2002A4B59635}"/>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3" name="Footer Placeholder 2">
            <a:extLst>
              <a:ext uri="{FF2B5EF4-FFF2-40B4-BE49-F238E27FC236}">
                <a16:creationId xmlns:a16="http://schemas.microsoft.com/office/drawing/2014/main" id="{24E2CB3C-5A44-C94F-8BCE-B4A80760101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EC7CF4-A249-5D45-A443-AA71CADB9E46}"/>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1592111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3E340-309A-4349-872B-FDE86FF7CA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B9284E1-F8AE-2F46-923C-D0474EC6E5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802596E-E4FD-6D4C-882B-CA4AD3E319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810AB53-7EEA-0242-9498-7ED25D207764}"/>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6" name="Footer Placeholder 5">
            <a:extLst>
              <a:ext uri="{FF2B5EF4-FFF2-40B4-BE49-F238E27FC236}">
                <a16:creationId xmlns:a16="http://schemas.microsoft.com/office/drawing/2014/main" id="{2867B6FA-3BE5-5743-AF77-8519ACDB9D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1257B8-65AC-5B40-80E3-4101B5EC32E8}"/>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2381246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5B10-96B8-9540-A601-73959B44DE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9BF8DD1-855C-4C4B-8BDC-CE17C8A62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BFCB77E-D910-4147-8A78-14B207F29E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D04B7E5-5225-4A41-96BC-B6A06A168D53}"/>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6" name="Footer Placeholder 5">
            <a:extLst>
              <a:ext uri="{FF2B5EF4-FFF2-40B4-BE49-F238E27FC236}">
                <a16:creationId xmlns:a16="http://schemas.microsoft.com/office/drawing/2014/main" id="{58A6E961-7229-244E-B60A-C2D294D397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DC3179-D540-204F-89C8-4EAF6F946F34}"/>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3408125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8E821-9644-5344-88C1-B2AEAD2FC57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0F191D2-DE97-5A4F-9FB4-C82E8D2274E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E5A6A7-1598-2345-AB5C-B6C3416C1856}"/>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5" name="Footer Placeholder 4">
            <a:extLst>
              <a:ext uri="{FF2B5EF4-FFF2-40B4-BE49-F238E27FC236}">
                <a16:creationId xmlns:a16="http://schemas.microsoft.com/office/drawing/2014/main" id="{EEBEC626-4EE2-DF42-BCE3-8E74068AFF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D65C77-3B3D-EA4D-8744-6507750A41C2}"/>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1388564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C0EB4A-2C36-FE4B-B55C-20933D8094C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7A7C9EC-F44B-4449-A6D3-400A439E981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7A52AA-29D5-5546-A87E-94C11BCBD99D}"/>
              </a:ext>
            </a:extLst>
          </p:cNvPr>
          <p:cNvSpPr>
            <a:spLocks noGrp="1"/>
          </p:cNvSpPr>
          <p:nvPr>
            <p:ph type="dt" sz="half" idx="10"/>
          </p:nvPr>
        </p:nvSpPr>
        <p:spPr/>
        <p:txBody>
          <a:bodyPr/>
          <a:lstStyle/>
          <a:p>
            <a:fld id="{245BED67-9B2E-514A-973B-7D1AC02BD0C6}" type="datetimeFigureOut">
              <a:rPr lang="en-US" smtClean="0"/>
              <a:t>10/4/2018</a:t>
            </a:fld>
            <a:endParaRPr lang="en-US"/>
          </a:p>
        </p:txBody>
      </p:sp>
      <p:sp>
        <p:nvSpPr>
          <p:cNvPr id="5" name="Footer Placeholder 4">
            <a:extLst>
              <a:ext uri="{FF2B5EF4-FFF2-40B4-BE49-F238E27FC236}">
                <a16:creationId xmlns:a16="http://schemas.microsoft.com/office/drawing/2014/main" id="{E1519768-A5C7-D440-9A34-D748A8E70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1389DA-0BDB-7A42-9C6D-8C44CF24EA7C}"/>
              </a:ext>
            </a:extLst>
          </p:cNvPr>
          <p:cNvSpPr>
            <a:spLocks noGrp="1"/>
          </p:cNvSpPr>
          <p:nvPr>
            <p:ph type="sldNum" sz="quarter" idx="12"/>
          </p:nvPr>
        </p:nvSpPr>
        <p:spPr/>
        <p:txBody>
          <a:bodyPr/>
          <a:lstStyle/>
          <a:p>
            <a:fld id="{D477E2CB-D0FB-5D4A-A62C-3E74AA79334D}" type="slidenum">
              <a:rPr lang="en-US" smtClean="0"/>
              <a:t>‹#›</a:t>
            </a:fld>
            <a:endParaRPr lang="en-US"/>
          </a:p>
        </p:txBody>
      </p:sp>
    </p:spTree>
    <p:extLst>
      <p:ext uri="{BB962C8B-B14F-4D97-AF65-F5344CB8AC3E}">
        <p14:creationId xmlns:p14="http://schemas.microsoft.com/office/powerpoint/2010/main" val="3574238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6" name="Google Shape;16;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 name="Google Shape;17;p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 name="Google Shape;20;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130555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995750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5"/>
        <p:cNvGrpSpPr/>
        <p:nvPr/>
      </p:nvGrpSpPr>
      <p:grpSpPr>
        <a:xfrm>
          <a:off x="0" y="0"/>
          <a:ext cx="0" cy="0"/>
          <a:chOff x="0" y="0"/>
          <a:chExt cx="0" cy="0"/>
        </a:xfrm>
      </p:grpSpPr>
      <p:sp>
        <p:nvSpPr>
          <p:cNvPr id="26" name="Google Shape;26;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7" name="Google Shape;27;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lstStyle>
            <a:lvl1pPr marR="0" lvl="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235786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3" name="Google Shape;33;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lstStyle>
            <a:lvl1pPr marL="457200" marR="0" lvl="0" indent="-228600" algn="l" rtl="0">
              <a:lnSpc>
                <a:spcPct val="90000"/>
              </a:lnSpc>
              <a:spcBef>
                <a:spcPts val="10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34" name="Google Shape;3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5" name="Google Shape;3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6" name="Google Shape;3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40610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9" name="Google Shape;39;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0" name="Google Shape;40;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1" name="Google Shape;4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 name="Google Shape;4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3" name="Google Shape;4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590365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6" name="Google Shape;46;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7" name="Google Shape;47;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8" name="Google Shape;48;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9" name="Google Shape;49;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50" name="Google Shape;50;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1" name="Google Shape;51;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2" name="Google Shape;52;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336427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5" name="Google Shape;55;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6" name="Google Shape;56;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7" name="Google Shape;57;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399172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0" name="Google Shape;60;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1" name="Google Shape;61;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2" name="Google Shape;6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3" name="Google Shape;6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4" name="Google Shape;6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321927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7" name="Google Shape;67;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9" name="Google Shape;69;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0" name="Google Shape;70;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Google Shape;71;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656701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4" name="Google Shape;74;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854212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0" name="Google Shape;80;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72806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DA09EC-F1CE-954A-93AE-0383F75B34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B2B2F0-D25E-7C4E-AFB6-697A160706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CFD09F-7A76-C543-82DA-062C51D60B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5BED67-9B2E-514A-973B-7D1AC02BD0C6}" type="datetimeFigureOut">
              <a:rPr lang="en-US" smtClean="0"/>
              <a:t>10/4/2018</a:t>
            </a:fld>
            <a:endParaRPr lang="en-US"/>
          </a:p>
        </p:txBody>
      </p:sp>
      <p:sp>
        <p:nvSpPr>
          <p:cNvPr id="5" name="Footer Placeholder 4">
            <a:extLst>
              <a:ext uri="{FF2B5EF4-FFF2-40B4-BE49-F238E27FC236}">
                <a16:creationId xmlns:a16="http://schemas.microsoft.com/office/drawing/2014/main" id="{85988BDB-66F1-8B43-94E5-3BAD51422D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046BDF9-3A8F-804F-ACC3-D5566FDD4B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77E2CB-D0FB-5D4A-A62C-3E74AA79334D}" type="slidenum">
              <a:rPr lang="en-US" smtClean="0"/>
              <a:t>‹#›</a:t>
            </a:fld>
            <a:endParaRPr lang="en-US"/>
          </a:p>
        </p:txBody>
      </p:sp>
    </p:spTree>
    <p:extLst>
      <p:ext uri="{BB962C8B-B14F-4D97-AF65-F5344CB8AC3E}">
        <p14:creationId xmlns:p14="http://schemas.microsoft.com/office/powerpoint/2010/main" val="842820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08724593"/>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ncbi.nlm.nih.gov/pmc/articles/PMC3606050/"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ctrTitle"/>
          </p:nvPr>
        </p:nvSpPr>
        <p:spPr>
          <a:xfrm>
            <a:off x="1203366" y="869795"/>
            <a:ext cx="9785268" cy="3156773"/>
          </a:xfrm>
          <a:solidFill>
            <a:schemeClr val="bg2">
              <a:lumMod val="50000"/>
              <a:alpha val="51000"/>
            </a:schemeClr>
          </a:solidFill>
          <a:ln>
            <a:solidFill>
              <a:schemeClr val="bg1">
                <a:lumMod val="85000"/>
              </a:schemeClr>
            </a:solidFill>
          </a:ln>
        </p:spPr>
        <p:txBody>
          <a:bodyPr anchor="ctr" anchorCtr="0">
            <a:noAutofit/>
          </a:bodyPr>
          <a:lstStyle/>
          <a:p>
            <a:r>
              <a:rPr lang="en-US" sz="5400" dirty="0">
                <a:solidFill>
                  <a:schemeClr val="bg1">
                    <a:lumMod val="85000"/>
                  </a:schemeClr>
                </a:solidFill>
                <a:latin typeface="Avenir Book" panose="02000503020000020003" pitchFamily="2" charset="0"/>
              </a:rPr>
              <a:t>REIMAGINING </a:t>
            </a:r>
            <a:br>
              <a:rPr lang="en-US" sz="5400" dirty="0">
                <a:solidFill>
                  <a:schemeClr val="bg1">
                    <a:lumMod val="85000"/>
                  </a:schemeClr>
                </a:solidFill>
                <a:latin typeface="Avenir Book" panose="02000503020000020003" pitchFamily="2" charset="0"/>
              </a:rPr>
            </a:br>
            <a:r>
              <a:rPr lang="en-US" sz="5400" dirty="0">
                <a:solidFill>
                  <a:schemeClr val="bg1">
                    <a:lumMod val="85000"/>
                  </a:schemeClr>
                </a:solidFill>
                <a:latin typeface="Avenir Book" panose="02000503020000020003" pitchFamily="2" charset="0"/>
              </a:rPr>
              <a:t>BEHAVIORAL HEALTH FOR CALIFORNIA’S CHILDREN</a:t>
            </a:r>
          </a:p>
        </p:txBody>
      </p:sp>
      <p:sp>
        <p:nvSpPr>
          <p:cNvPr id="11" name="Subtitle 10">
            <a:extLst>
              <a:ext uri="{FF2B5EF4-FFF2-40B4-BE49-F238E27FC236}">
                <a16:creationId xmlns:a16="http://schemas.microsoft.com/office/drawing/2014/main" id="{00D14FC1-CCE5-1349-9181-1313262CFF8E}"/>
              </a:ext>
            </a:extLst>
          </p:cNvPr>
          <p:cNvSpPr>
            <a:spLocks noGrp="1"/>
          </p:cNvSpPr>
          <p:nvPr>
            <p:ph type="subTitle" idx="1"/>
          </p:nvPr>
        </p:nvSpPr>
        <p:spPr>
          <a:xfrm>
            <a:off x="1203366" y="4604084"/>
            <a:ext cx="9785268" cy="1618296"/>
          </a:xfrm>
          <a:ln>
            <a:noFill/>
          </a:ln>
        </p:spPr>
        <p:txBody>
          <a:bodyPr>
            <a:normAutofit fontScale="92500" lnSpcReduction="20000"/>
          </a:bodyPr>
          <a:lstStyle/>
          <a:p>
            <a:r>
              <a:rPr lang="en-US" sz="2800" spc="200" dirty="0">
                <a:solidFill>
                  <a:schemeClr val="bg1">
                    <a:lumMod val="85000"/>
                  </a:schemeClr>
                </a:solidFill>
                <a:latin typeface="Avenir Book" panose="02000503020000020003" pitchFamily="2" charset="0"/>
              </a:rPr>
              <a:t>LA PARTNERSHIP FOR </a:t>
            </a:r>
          </a:p>
          <a:p>
            <a:r>
              <a:rPr lang="en-US" sz="2800" spc="200" dirty="0">
                <a:solidFill>
                  <a:schemeClr val="bg1">
                    <a:lumMod val="85000"/>
                  </a:schemeClr>
                </a:solidFill>
                <a:latin typeface="Avenir Book" panose="02000503020000020003" pitchFamily="2" charset="0"/>
              </a:rPr>
              <a:t>EARLY CHILDHOOD INVESTMENT</a:t>
            </a:r>
          </a:p>
          <a:p>
            <a:endParaRPr lang="en-US" sz="2800" spc="200" dirty="0">
              <a:solidFill>
                <a:schemeClr val="bg1">
                  <a:lumMod val="85000"/>
                </a:schemeClr>
              </a:solidFill>
              <a:latin typeface="Avenir Book" panose="02000503020000020003" pitchFamily="2" charset="0"/>
            </a:endParaRPr>
          </a:p>
          <a:p>
            <a:r>
              <a:rPr lang="en-US" sz="2800" spc="200" dirty="0">
                <a:solidFill>
                  <a:schemeClr val="bg1">
                    <a:lumMod val="85000"/>
                  </a:schemeClr>
                </a:solidFill>
                <a:latin typeface="Avenir Book" panose="02000503020000020003" pitchFamily="2" charset="0"/>
              </a:rPr>
              <a:t>WEDNESDAY JULY 11, 2018</a:t>
            </a:r>
            <a:endParaRPr lang="en-US" sz="2800" spc="200" dirty="0">
              <a:solidFill>
                <a:schemeClr val="bg1">
                  <a:lumMod val="85000"/>
                </a:schemeClr>
              </a:solidFill>
            </a:endParaRPr>
          </a:p>
          <a:p>
            <a:endParaRPr lang="en-US" sz="2000" spc="200" dirty="0">
              <a:solidFill>
                <a:schemeClr val="bg1">
                  <a:lumMod val="85000"/>
                </a:schemeClr>
              </a:solidFill>
            </a:endParaRPr>
          </a:p>
        </p:txBody>
      </p:sp>
    </p:spTree>
    <p:extLst>
      <p:ext uri="{BB962C8B-B14F-4D97-AF65-F5344CB8AC3E}">
        <p14:creationId xmlns:p14="http://schemas.microsoft.com/office/powerpoint/2010/main" val="1283646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noFill/>
          <a:ln>
            <a:noFill/>
          </a:ln>
        </p:spPr>
        <p:txBody>
          <a:bodyPr anchor="ctr" anchorCtr="0">
            <a:normAutofit/>
          </a:bodyPr>
          <a:lstStyle/>
          <a:p>
            <a:pPr algn="ctr"/>
            <a:r>
              <a:rPr lang="en-US" sz="4000" dirty="0">
                <a:solidFill>
                  <a:schemeClr val="bg1">
                    <a:lumMod val="85000"/>
                  </a:schemeClr>
                </a:solidFill>
                <a:latin typeface="Avenir Book" panose="02000503020000020003" pitchFamily="2" charset="0"/>
              </a:rPr>
              <a:t>Our Conversation Today</a:t>
            </a:r>
          </a:p>
        </p:txBody>
      </p:sp>
      <p:sp>
        <p:nvSpPr>
          <p:cNvPr id="6" name="Content Placeholder 5">
            <a:extLst>
              <a:ext uri="{FF2B5EF4-FFF2-40B4-BE49-F238E27FC236}">
                <a16:creationId xmlns:a16="http://schemas.microsoft.com/office/drawing/2014/main" id="{6464744A-9FCC-474E-931D-04852631A707}"/>
              </a:ext>
            </a:extLst>
          </p:cNvPr>
          <p:cNvSpPr>
            <a:spLocks noGrp="1"/>
          </p:cNvSpPr>
          <p:nvPr>
            <p:ph sz="half" idx="1"/>
          </p:nvPr>
        </p:nvSpPr>
        <p:spPr>
          <a:xfrm>
            <a:off x="838200" y="2063577"/>
            <a:ext cx="5181600" cy="4113385"/>
          </a:xfrm>
        </p:spPr>
        <p:txBody>
          <a:bodyPr>
            <a:normAutofit/>
          </a:bodyPr>
          <a:lstStyle/>
          <a:p>
            <a:pPr marL="0" indent="0">
              <a:buNone/>
            </a:pPr>
            <a:r>
              <a:rPr lang="en-US" sz="3600" b="1" dirty="0">
                <a:solidFill>
                  <a:schemeClr val="bg1">
                    <a:lumMod val="85000"/>
                  </a:schemeClr>
                </a:solidFill>
                <a:latin typeface="Avenir Book" panose="02000503020000020003" pitchFamily="2" charset="0"/>
              </a:rPr>
              <a:t>We Will:</a:t>
            </a:r>
          </a:p>
          <a:p>
            <a:r>
              <a:rPr lang="en-US" dirty="0">
                <a:solidFill>
                  <a:schemeClr val="bg1">
                    <a:lumMod val="85000"/>
                  </a:schemeClr>
                </a:solidFill>
                <a:latin typeface="Avenir Book" panose="02000503020000020003" pitchFamily="2" charset="0"/>
              </a:rPr>
              <a:t>Reimagine behavioral health</a:t>
            </a:r>
          </a:p>
          <a:p>
            <a:r>
              <a:rPr lang="en-US" dirty="0">
                <a:solidFill>
                  <a:schemeClr val="bg1">
                    <a:lumMod val="85000"/>
                  </a:schemeClr>
                </a:solidFill>
                <a:latin typeface="Avenir Book" panose="02000503020000020003" pitchFamily="2" charset="0"/>
              </a:rPr>
              <a:t>Expose the crisis</a:t>
            </a:r>
          </a:p>
          <a:p>
            <a:r>
              <a:rPr lang="en-US" dirty="0">
                <a:solidFill>
                  <a:schemeClr val="bg1">
                    <a:lumMod val="85000"/>
                  </a:schemeClr>
                </a:solidFill>
                <a:latin typeface="Avenir Book" panose="02000503020000020003" pitchFamily="2" charset="0"/>
              </a:rPr>
              <a:t>Name the opportunity</a:t>
            </a:r>
          </a:p>
          <a:p>
            <a:r>
              <a:rPr lang="en-US" dirty="0">
                <a:solidFill>
                  <a:schemeClr val="bg1">
                    <a:lumMod val="85000"/>
                  </a:schemeClr>
                </a:solidFill>
                <a:latin typeface="Avenir Book" panose="02000503020000020003" pitchFamily="2" charset="0"/>
              </a:rPr>
              <a:t>Describe A Process to get to a solution</a:t>
            </a:r>
          </a:p>
          <a:p>
            <a:pPr marL="0" indent="0">
              <a:buNone/>
            </a:pPr>
            <a:endParaRPr lang="en-US" dirty="0">
              <a:solidFill>
                <a:schemeClr val="bg1">
                  <a:lumMod val="85000"/>
                </a:schemeClr>
              </a:solidFill>
              <a:latin typeface="Avenir Book" panose="02000503020000020003" pitchFamily="2" charset="0"/>
            </a:endParaRPr>
          </a:p>
        </p:txBody>
      </p:sp>
      <p:sp>
        <p:nvSpPr>
          <p:cNvPr id="2" name="Content Placeholder 1">
            <a:extLst>
              <a:ext uri="{FF2B5EF4-FFF2-40B4-BE49-F238E27FC236}">
                <a16:creationId xmlns:a16="http://schemas.microsoft.com/office/drawing/2014/main" id="{8140998E-60CD-474F-8E1F-AEF66635436F}"/>
              </a:ext>
            </a:extLst>
          </p:cNvPr>
          <p:cNvSpPr>
            <a:spLocks noGrp="1"/>
          </p:cNvSpPr>
          <p:nvPr>
            <p:ph sz="half" idx="2"/>
          </p:nvPr>
        </p:nvSpPr>
        <p:spPr>
          <a:xfrm>
            <a:off x="6172199" y="2063577"/>
            <a:ext cx="5460357" cy="4113386"/>
          </a:xfrm>
        </p:spPr>
        <p:txBody>
          <a:bodyPr/>
          <a:lstStyle/>
          <a:p>
            <a:pPr marL="0" indent="0">
              <a:buFont typeface="Arial" panose="020B0604020202020204" pitchFamily="34" charset="0"/>
              <a:buNone/>
            </a:pPr>
            <a:r>
              <a:rPr lang="en-US" sz="3600" b="1" dirty="0">
                <a:solidFill>
                  <a:schemeClr val="bg1">
                    <a:lumMod val="85000"/>
                  </a:schemeClr>
                </a:solidFill>
                <a:latin typeface="Avenir Book" panose="02000503020000020003" pitchFamily="2" charset="0"/>
              </a:rPr>
              <a:t>We are interested in your:</a:t>
            </a:r>
          </a:p>
          <a:p>
            <a:r>
              <a:rPr lang="en-US" dirty="0">
                <a:solidFill>
                  <a:schemeClr val="bg1">
                    <a:lumMod val="85000"/>
                  </a:schemeClr>
                </a:solidFill>
                <a:latin typeface="Avenir Book" panose="02000503020000020003" pitchFamily="2" charset="0"/>
              </a:rPr>
              <a:t>Ideas and engagement</a:t>
            </a:r>
          </a:p>
          <a:p>
            <a:r>
              <a:rPr lang="en-US" dirty="0">
                <a:solidFill>
                  <a:schemeClr val="bg1">
                    <a:lumMod val="85000"/>
                  </a:schemeClr>
                </a:solidFill>
                <a:latin typeface="Avenir Book" panose="02000503020000020003" pitchFamily="2" charset="0"/>
              </a:rPr>
              <a:t>Lessons from the field</a:t>
            </a:r>
          </a:p>
          <a:p>
            <a:r>
              <a:rPr lang="en-US" dirty="0">
                <a:solidFill>
                  <a:schemeClr val="bg1">
                    <a:lumMod val="85000"/>
                  </a:schemeClr>
                </a:solidFill>
                <a:latin typeface="Avenir Book" panose="02000503020000020003" pitchFamily="2" charset="0"/>
              </a:rPr>
              <a:t>Support</a:t>
            </a:r>
          </a:p>
          <a:p>
            <a:r>
              <a:rPr lang="en-US" dirty="0">
                <a:solidFill>
                  <a:schemeClr val="bg1">
                    <a:lumMod val="85000"/>
                  </a:schemeClr>
                </a:solidFill>
                <a:latin typeface="Avenir Book" panose="02000503020000020003" pitchFamily="2" charset="0"/>
              </a:rPr>
              <a:t>Feedback</a:t>
            </a:r>
          </a:p>
        </p:txBody>
      </p:sp>
    </p:spTree>
    <p:extLst>
      <p:ext uri="{BB962C8B-B14F-4D97-AF65-F5344CB8AC3E}">
        <p14:creationId xmlns:p14="http://schemas.microsoft.com/office/powerpoint/2010/main" val="4253101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0" end="0"/>
                                            </p:txEl>
                                          </p:spTgt>
                                        </p:tgtEl>
                                        <p:attrNameLst>
                                          <p:attrName>style.visibility</p:attrName>
                                        </p:attrNameLst>
                                      </p:cBhvr>
                                      <p:to>
                                        <p:strVal val="visible"/>
                                      </p:to>
                                    </p:set>
                                    <p:anim calcmode="lin" valueType="num">
                                      <p:cBhvr additive="base">
                                        <p:cTn id="3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1" end="1"/>
                                            </p:txEl>
                                          </p:spTgt>
                                        </p:tgtEl>
                                        <p:attrNameLst>
                                          <p:attrName>style.visibility</p:attrName>
                                        </p:attrNameLst>
                                      </p:cBhvr>
                                      <p:to>
                                        <p:strVal val="visible"/>
                                      </p:to>
                                    </p:set>
                                    <p:anim calcmode="lin" valueType="num">
                                      <p:cBhvr additive="base">
                                        <p:cTn id="4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2" end="2"/>
                                            </p:txEl>
                                          </p:spTgt>
                                        </p:tgtEl>
                                        <p:attrNameLst>
                                          <p:attrName>style.visibility</p:attrName>
                                        </p:attrNameLst>
                                      </p:cBhvr>
                                      <p:to>
                                        <p:strVal val="visible"/>
                                      </p:to>
                                    </p:set>
                                    <p:anim calcmode="lin" valueType="num">
                                      <p:cBhvr additive="base">
                                        <p:cTn id="4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3" end="3"/>
                                            </p:txEl>
                                          </p:spTgt>
                                        </p:tgtEl>
                                        <p:attrNameLst>
                                          <p:attrName>style.visibility</p:attrName>
                                        </p:attrNameLst>
                                      </p:cBhvr>
                                      <p:to>
                                        <p:strVal val="visible"/>
                                      </p:to>
                                    </p:set>
                                    <p:anim calcmode="lin" valueType="num">
                                      <p:cBhvr additive="base">
                                        <p:cTn id="5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4" end="4"/>
                                            </p:txEl>
                                          </p:spTgt>
                                        </p:tgtEl>
                                        <p:attrNameLst>
                                          <p:attrName>style.visibility</p:attrName>
                                        </p:attrNameLst>
                                      </p:cBhvr>
                                      <p:to>
                                        <p:strVal val="visible"/>
                                      </p:to>
                                    </p:set>
                                    <p:anim calcmode="lin" valueType="num">
                                      <p:cBhvr additive="base">
                                        <p:cTn id="6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838200" y="377826"/>
            <a:ext cx="10515600" cy="1094514"/>
          </a:xfrm>
          <a:noFill/>
          <a:ln>
            <a:noFill/>
          </a:ln>
        </p:spPr>
        <p:txBody>
          <a:bodyPr anchor="ctr" anchorCtr="0">
            <a:normAutofit/>
          </a:bodyPr>
          <a:lstStyle/>
          <a:p>
            <a:pPr algn="ctr"/>
            <a:r>
              <a:rPr lang="en-US" sz="4000" dirty="0">
                <a:solidFill>
                  <a:schemeClr val="bg1">
                    <a:lumMod val="85000"/>
                  </a:schemeClr>
                </a:solidFill>
                <a:latin typeface="Avenir Book" panose="02000503020000020003" pitchFamily="2" charset="0"/>
              </a:rPr>
              <a:t>Child well-being in California</a:t>
            </a:r>
          </a:p>
        </p:txBody>
      </p:sp>
      <p:sp>
        <p:nvSpPr>
          <p:cNvPr id="6" name="Content Placeholder 5">
            <a:extLst>
              <a:ext uri="{FF2B5EF4-FFF2-40B4-BE49-F238E27FC236}">
                <a16:creationId xmlns:a16="http://schemas.microsoft.com/office/drawing/2014/main" id="{6464744A-9FCC-474E-931D-04852631A707}"/>
              </a:ext>
            </a:extLst>
          </p:cNvPr>
          <p:cNvSpPr>
            <a:spLocks noGrp="1"/>
          </p:cNvSpPr>
          <p:nvPr>
            <p:ph idx="1"/>
          </p:nvPr>
        </p:nvSpPr>
        <p:spPr>
          <a:xfrm>
            <a:off x="838200" y="1917673"/>
            <a:ext cx="10515600" cy="4196941"/>
          </a:xfrm>
        </p:spPr>
        <p:txBody>
          <a:bodyPr>
            <a:normAutofit/>
          </a:bodyPr>
          <a:lstStyle/>
          <a:p>
            <a:pPr marL="0" indent="0" algn="ctr">
              <a:buNone/>
            </a:pPr>
            <a:r>
              <a:rPr lang="en-US" dirty="0">
                <a:solidFill>
                  <a:schemeClr val="bg1">
                    <a:lumMod val="85000"/>
                  </a:schemeClr>
                </a:solidFill>
                <a:latin typeface="Avenir Book" panose="02000503020000020003" pitchFamily="2" charset="0"/>
              </a:rPr>
              <a:t>9,092,863 children</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7</a:t>
            </a:r>
            <a:r>
              <a:rPr lang="en-US" baseline="30000" dirty="0">
                <a:solidFill>
                  <a:schemeClr val="bg1">
                    <a:lumMod val="85000"/>
                  </a:schemeClr>
                </a:solidFill>
                <a:latin typeface="Avenir Book" panose="02000503020000020003" pitchFamily="2" charset="0"/>
              </a:rPr>
              <a:t>th</a:t>
            </a:r>
            <a:r>
              <a:rPr lang="en-US" dirty="0">
                <a:solidFill>
                  <a:schemeClr val="bg1">
                    <a:lumMod val="85000"/>
                  </a:schemeClr>
                </a:solidFill>
                <a:latin typeface="Avenir Book" panose="02000503020000020003" pitchFamily="2" charset="0"/>
              </a:rPr>
              <a:t> largest economy in the world</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20% of children live in poverty</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6 million of California’s 9 Million Children Are Covered by </a:t>
            </a:r>
            <a:r>
              <a:rPr lang="en-US" dirty="0" err="1">
                <a:solidFill>
                  <a:schemeClr val="bg1">
                    <a:lumMod val="85000"/>
                  </a:schemeClr>
                </a:solidFill>
                <a:latin typeface="Avenir Book" panose="02000503020000020003" pitchFamily="2" charset="0"/>
              </a:rPr>
              <a:t>MediCal</a:t>
            </a:r>
            <a:r>
              <a:rPr lang="en-US" dirty="0">
                <a:solidFill>
                  <a:schemeClr val="bg1">
                    <a:lumMod val="85000"/>
                  </a:schemeClr>
                </a:solidFill>
                <a:latin typeface="Avenir Book" panose="02000503020000020003" pitchFamily="2" charset="0"/>
              </a:rPr>
              <a:t> and the EPSDT Entitlement</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endParaRPr lang="en-US" dirty="0">
              <a:solidFill>
                <a:schemeClr val="bg1">
                  <a:lumMod val="85000"/>
                </a:schemeClr>
              </a:solidFill>
              <a:latin typeface="Avenir Book" panose="02000503020000020003" pitchFamily="2" charset="0"/>
            </a:endParaRPr>
          </a:p>
        </p:txBody>
      </p:sp>
    </p:spTree>
    <p:extLst>
      <p:ext uri="{BB962C8B-B14F-4D97-AF65-F5344CB8AC3E}">
        <p14:creationId xmlns:p14="http://schemas.microsoft.com/office/powerpoint/2010/main" val="3876326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11" name="Subtitle 10">
            <a:extLst>
              <a:ext uri="{FF2B5EF4-FFF2-40B4-BE49-F238E27FC236}">
                <a16:creationId xmlns:a16="http://schemas.microsoft.com/office/drawing/2014/main" id="{00D14FC1-CCE5-1349-9181-1313262CFF8E}"/>
              </a:ext>
            </a:extLst>
          </p:cNvPr>
          <p:cNvSpPr>
            <a:spLocks noGrp="1"/>
          </p:cNvSpPr>
          <p:nvPr>
            <p:ph idx="1"/>
          </p:nvPr>
        </p:nvSpPr>
        <p:spPr>
          <a:xfrm>
            <a:off x="563880" y="442314"/>
            <a:ext cx="11064240" cy="6110886"/>
          </a:xfrm>
          <a:ln>
            <a:noFill/>
          </a:ln>
        </p:spPr>
        <p:txBody>
          <a:bodyPr>
            <a:noAutofit/>
          </a:bodyPr>
          <a:lstStyle/>
          <a:p>
            <a:pPr marL="0" indent="0" algn="ctr">
              <a:buNone/>
            </a:pPr>
            <a:r>
              <a:rPr lang="en-US" sz="4000" spc="200" dirty="0">
                <a:solidFill>
                  <a:schemeClr val="bg1">
                    <a:lumMod val="85000"/>
                  </a:schemeClr>
                </a:solidFill>
                <a:latin typeface="Avenir Book" panose="02000503020000020003" pitchFamily="2" charset="0"/>
              </a:rPr>
              <a:t>African-American and Latino children experience adversity at greater rates and bear a disproportionate burden of adverse outcomes. </a:t>
            </a:r>
          </a:p>
          <a:p>
            <a:pPr marL="0" indent="0" algn="ctr">
              <a:buNone/>
            </a:pPr>
            <a:endParaRPr lang="en-US" sz="3600" spc="200" dirty="0">
              <a:solidFill>
                <a:schemeClr val="bg1">
                  <a:lumMod val="85000"/>
                </a:schemeClr>
              </a:solidFill>
              <a:latin typeface="Avenir Book" panose="02000503020000020003" pitchFamily="2" charset="0"/>
            </a:endParaRPr>
          </a:p>
          <a:p>
            <a:pPr marL="0" indent="0" algn="ctr">
              <a:buNone/>
            </a:pPr>
            <a:r>
              <a:rPr lang="en-US" spc="200" dirty="0">
                <a:solidFill>
                  <a:schemeClr val="bg1">
                    <a:lumMod val="85000"/>
                  </a:schemeClr>
                </a:solidFill>
                <a:latin typeface="Avenir Book" panose="02000503020000020003" pitchFamily="2" charset="0"/>
              </a:rPr>
              <a:t>African-American children are 7 times as likely as white children to be persistently poor.</a:t>
            </a:r>
          </a:p>
          <a:p>
            <a:pPr marL="0" indent="0" algn="ctr">
              <a:buNone/>
            </a:pPr>
            <a:endParaRPr lang="en-US" sz="1800" spc="200" dirty="0">
              <a:solidFill>
                <a:schemeClr val="bg1">
                  <a:lumMod val="85000"/>
                </a:schemeClr>
              </a:solidFill>
              <a:latin typeface="Avenir Book" panose="02000503020000020003" pitchFamily="2" charset="0"/>
            </a:endParaRPr>
          </a:p>
          <a:p>
            <a:pPr marL="0" indent="0" algn="ctr">
              <a:buNone/>
            </a:pPr>
            <a:r>
              <a:rPr lang="en-US" spc="200" dirty="0">
                <a:solidFill>
                  <a:schemeClr val="bg1">
                    <a:lumMod val="85000"/>
                  </a:schemeClr>
                </a:solidFill>
                <a:latin typeface="Avenir Book" panose="02000503020000020003" pitchFamily="2" charset="0"/>
              </a:rPr>
              <a:t>Latino students in LAUSD drop out of school at a rate 7.5 times higher than that of their white counterparts. </a:t>
            </a:r>
          </a:p>
        </p:txBody>
      </p:sp>
    </p:spTree>
    <p:extLst>
      <p:ext uri="{BB962C8B-B14F-4D97-AF65-F5344CB8AC3E}">
        <p14:creationId xmlns:p14="http://schemas.microsoft.com/office/powerpoint/2010/main" val="3937527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AA5892-FE70-514B-81BC-C46E473C1E45}"/>
              </a:ext>
            </a:extLst>
          </p:cNvPr>
          <p:cNvSpPr>
            <a:spLocks noGrp="1"/>
          </p:cNvSpPr>
          <p:nvPr>
            <p:ph idx="1"/>
          </p:nvPr>
        </p:nvSpPr>
        <p:spPr>
          <a:xfrm>
            <a:off x="978877" y="2599348"/>
            <a:ext cx="10515600" cy="1269267"/>
          </a:xfrm>
        </p:spPr>
        <p:txBody>
          <a:bodyPr>
            <a:normAutofit lnSpcReduction="10000"/>
          </a:bodyPr>
          <a:lstStyle/>
          <a:p>
            <a:pPr marL="0" indent="0" algn="ctr">
              <a:buNone/>
            </a:pPr>
            <a:r>
              <a:rPr lang="en-US" sz="4000" dirty="0">
                <a:solidFill>
                  <a:schemeClr val="bg1">
                    <a:lumMod val="85000"/>
                  </a:schemeClr>
                </a:solidFill>
                <a:latin typeface="Avenir Book" panose="02000503020000020003" pitchFamily="2" charset="0"/>
              </a:rPr>
              <a:t>These are hard truths and they require </a:t>
            </a:r>
          </a:p>
          <a:p>
            <a:pPr marL="0" indent="0" algn="ctr">
              <a:buNone/>
            </a:pPr>
            <a:r>
              <a:rPr lang="en-US" sz="4000" dirty="0">
                <a:solidFill>
                  <a:schemeClr val="bg1">
                    <a:lumMod val="85000"/>
                  </a:schemeClr>
                </a:solidFill>
                <a:latin typeface="Avenir Book" panose="02000503020000020003" pitchFamily="2" charset="0"/>
              </a:rPr>
              <a:t>a new approach…</a:t>
            </a:r>
          </a:p>
        </p:txBody>
      </p:sp>
    </p:spTree>
    <p:extLst>
      <p:ext uri="{BB962C8B-B14F-4D97-AF65-F5344CB8AC3E}">
        <p14:creationId xmlns:p14="http://schemas.microsoft.com/office/powerpoint/2010/main" val="4076549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838199" y="259083"/>
            <a:ext cx="10515600" cy="969712"/>
          </a:xfrm>
          <a:noFill/>
          <a:ln>
            <a:noFill/>
          </a:ln>
        </p:spPr>
        <p:txBody>
          <a:bodyPr anchor="ctr" anchorCtr="0">
            <a:normAutofit/>
          </a:bodyPr>
          <a:lstStyle/>
          <a:p>
            <a:pPr algn="ctr"/>
            <a:r>
              <a:rPr lang="en-US" sz="4000" dirty="0">
                <a:solidFill>
                  <a:schemeClr val="bg1">
                    <a:lumMod val="85000"/>
                  </a:schemeClr>
                </a:solidFill>
                <a:latin typeface="Avenir Book" panose="02000503020000020003" pitchFamily="2" charset="0"/>
              </a:rPr>
              <a:t>Reimagining Children’s Behavioral Health </a:t>
            </a:r>
          </a:p>
        </p:txBody>
      </p:sp>
      <p:sp>
        <p:nvSpPr>
          <p:cNvPr id="11" name="Subtitle 10">
            <a:extLst>
              <a:ext uri="{FF2B5EF4-FFF2-40B4-BE49-F238E27FC236}">
                <a16:creationId xmlns:a16="http://schemas.microsoft.com/office/drawing/2014/main" id="{00D14FC1-CCE5-1349-9181-1313262CFF8E}"/>
              </a:ext>
            </a:extLst>
          </p:cNvPr>
          <p:cNvSpPr>
            <a:spLocks noGrp="1"/>
          </p:cNvSpPr>
          <p:nvPr>
            <p:ph idx="1"/>
          </p:nvPr>
        </p:nvSpPr>
        <p:spPr>
          <a:xfrm>
            <a:off x="567755" y="1210378"/>
            <a:ext cx="11405936" cy="668449"/>
          </a:xfrm>
          <a:ln>
            <a:noFill/>
          </a:ln>
        </p:spPr>
        <p:txBody>
          <a:bodyPr>
            <a:noAutofit/>
          </a:bodyPr>
          <a:lstStyle/>
          <a:p>
            <a:pPr marL="0" indent="0" algn="ctr">
              <a:buNone/>
            </a:pPr>
            <a:r>
              <a:rPr lang="en-US" sz="2400" spc="100" dirty="0">
                <a:solidFill>
                  <a:schemeClr val="bg1">
                    <a:lumMod val="85000"/>
                  </a:schemeClr>
                </a:solidFill>
                <a:latin typeface="Avenir Book" panose="02000503020000020003" pitchFamily="2" charset="0"/>
              </a:rPr>
              <a:t>What if California children’s behavioral health system was reimagined and re-engineered to support the healthy development of all children?</a:t>
            </a:r>
          </a:p>
          <a:p>
            <a:endParaRPr lang="en-US" sz="2400" spc="200" dirty="0">
              <a:solidFill>
                <a:schemeClr val="bg1">
                  <a:lumMod val="85000"/>
                </a:schemeClr>
              </a:solidFill>
              <a:latin typeface="Avenir Book" panose="02000503020000020003" pitchFamily="2" charset="0"/>
            </a:endParaRPr>
          </a:p>
        </p:txBody>
      </p:sp>
      <p:sp>
        <p:nvSpPr>
          <p:cNvPr id="4" name="Rectangle 3">
            <a:extLst>
              <a:ext uri="{FF2B5EF4-FFF2-40B4-BE49-F238E27FC236}">
                <a16:creationId xmlns:a16="http://schemas.microsoft.com/office/drawing/2014/main" id="{CAA4E717-4135-AB4F-B679-C38CE622E3FA}"/>
              </a:ext>
            </a:extLst>
          </p:cNvPr>
          <p:cNvSpPr>
            <a:spLocks noChangeAspect="1"/>
          </p:cNvSpPr>
          <p:nvPr/>
        </p:nvSpPr>
        <p:spPr>
          <a:xfrm>
            <a:off x="6095999" y="4561275"/>
            <a:ext cx="2079873" cy="2079873"/>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2400" dirty="0">
                <a:solidFill>
                  <a:schemeClr val="tx2">
                    <a:lumMod val="75000"/>
                  </a:schemeClr>
                </a:solidFill>
                <a:latin typeface="Avenir Book" panose="02000503020000020003" pitchFamily="2" charset="0"/>
              </a:rPr>
              <a:t>Systems Change</a:t>
            </a:r>
          </a:p>
        </p:txBody>
      </p:sp>
      <p:sp>
        <p:nvSpPr>
          <p:cNvPr id="5" name="Rectangle 4">
            <a:extLst>
              <a:ext uri="{FF2B5EF4-FFF2-40B4-BE49-F238E27FC236}">
                <a16:creationId xmlns:a16="http://schemas.microsoft.com/office/drawing/2014/main" id="{DAD427E6-EBF6-BD4C-AD9F-7A91451DD2C9}"/>
              </a:ext>
            </a:extLst>
          </p:cNvPr>
          <p:cNvSpPr>
            <a:spLocks noChangeAspect="1"/>
          </p:cNvSpPr>
          <p:nvPr/>
        </p:nvSpPr>
        <p:spPr>
          <a:xfrm>
            <a:off x="3772329" y="2245208"/>
            <a:ext cx="2086846" cy="2086846"/>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2400" dirty="0">
                <a:solidFill>
                  <a:schemeClr val="tx2">
                    <a:lumMod val="75000"/>
                  </a:schemeClr>
                </a:solidFill>
                <a:latin typeface="Avenir Book" panose="02000503020000020003" pitchFamily="2" charset="0"/>
              </a:rPr>
              <a:t>Health Equity</a:t>
            </a:r>
          </a:p>
        </p:txBody>
      </p:sp>
      <p:sp>
        <p:nvSpPr>
          <p:cNvPr id="6" name="Rectangle 5">
            <a:extLst>
              <a:ext uri="{FF2B5EF4-FFF2-40B4-BE49-F238E27FC236}">
                <a16:creationId xmlns:a16="http://schemas.microsoft.com/office/drawing/2014/main" id="{B99D22D8-68BE-0F4B-B05C-C4716F7D5507}"/>
              </a:ext>
            </a:extLst>
          </p:cNvPr>
          <p:cNvSpPr>
            <a:spLocks noChangeAspect="1"/>
          </p:cNvSpPr>
          <p:nvPr/>
        </p:nvSpPr>
        <p:spPr>
          <a:xfrm>
            <a:off x="6096000" y="2241030"/>
            <a:ext cx="2084831" cy="2084831"/>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2400" dirty="0">
                <a:solidFill>
                  <a:schemeClr val="tx2">
                    <a:lumMod val="75000"/>
                  </a:schemeClr>
                </a:solidFill>
                <a:latin typeface="Avenir Book" panose="02000503020000020003" pitchFamily="2" charset="0"/>
              </a:rPr>
              <a:t>Healthy Development</a:t>
            </a:r>
          </a:p>
        </p:txBody>
      </p:sp>
      <p:sp>
        <p:nvSpPr>
          <p:cNvPr id="8" name="Rectangle 7">
            <a:extLst>
              <a:ext uri="{FF2B5EF4-FFF2-40B4-BE49-F238E27FC236}">
                <a16:creationId xmlns:a16="http://schemas.microsoft.com/office/drawing/2014/main" id="{DDB88A22-F8DE-364C-B405-0E8EA626F2A1}"/>
              </a:ext>
            </a:extLst>
          </p:cNvPr>
          <p:cNvSpPr>
            <a:spLocks noChangeAspect="1"/>
          </p:cNvSpPr>
          <p:nvPr/>
        </p:nvSpPr>
        <p:spPr>
          <a:xfrm>
            <a:off x="3772329" y="4569541"/>
            <a:ext cx="2086846" cy="2071607"/>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2400" dirty="0">
                <a:solidFill>
                  <a:schemeClr val="tx2">
                    <a:lumMod val="75000"/>
                  </a:schemeClr>
                </a:solidFill>
                <a:latin typeface="Avenir Book" panose="02000503020000020003" pitchFamily="2" charset="0"/>
              </a:rPr>
              <a:t>Clinical Efficacy</a:t>
            </a:r>
          </a:p>
        </p:txBody>
      </p:sp>
    </p:spTree>
    <p:extLst>
      <p:ext uri="{BB962C8B-B14F-4D97-AF65-F5344CB8AC3E}">
        <p14:creationId xmlns:p14="http://schemas.microsoft.com/office/powerpoint/2010/main" val="3775731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40AC413-3453-3C47-A7DF-7BFF1674BC59}"/>
              </a:ext>
            </a:extLst>
          </p:cNvPr>
          <p:cNvSpPr txBox="1">
            <a:spLocks/>
          </p:cNvSpPr>
          <p:nvPr/>
        </p:nvSpPr>
        <p:spPr>
          <a:xfrm>
            <a:off x="838200" y="1395663"/>
            <a:ext cx="10515600" cy="50454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a:solidFill>
                  <a:schemeClr val="bg1">
                    <a:lumMod val="85000"/>
                  </a:schemeClr>
                </a:solidFill>
                <a:latin typeface="Avenir Roman" panose="02000503020000020003" pitchFamily="2" charset="0"/>
              </a:rPr>
              <a:t>Suicide rates in the U.S. increased by 25% across the United States over the past two decades. </a:t>
            </a:r>
          </a:p>
          <a:p>
            <a:pPr lvl="1"/>
            <a:r>
              <a:rPr lang="en-US" sz="2200" dirty="0">
                <a:solidFill>
                  <a:schemeClr val="bg1">
                    <a:lumMod val="85000"/>
                  </a:schemeClr>
                </a:solidFill>
                <a:latin typeface="Avenir Roman" panose="02000503020000020003" pitchFamily="2" charset="0"/>
              </a:rPr>
              <a:t>More than 50% of those who died did not have a known mental health condition. </a:t>
            </a:r>
          </a:p>
          <a:p>
            <a:pPr marL="0" indent="0">
              <a:buNone/>
            </a:pPr>
            <a:r>
              <a:rPr lang="en-US" sz="1000" dirty="0">
                <a:solidFill>
                  <a:schemeClr val="bg1">
                    <a:lumMod val="85000"/>
                  </a:schemeClr>
                </a:solidFill>
                <a:latin typeface="Avenir Roman" panose="02000503020000020003" pitchFamily="2" charset="0"/>
              </a:rPr>
              <a:t> </a:t>
            </a:r>
          </a:p>
          <a:p>
            <a:pPr marL="0" indent="0">
              <a:buNone/>
            </a:pPr>
            <a:r>
              <a:rPr lang="en-US" sz="2200" dirty="0">
                <a:solidFill>
                  <a:schemeClr val="bg1">
                    <a:lumMod val="85000"/>
                  </a:schemeClr>
                </a:solidFill>
                <a:latin typeface="Avenir Roman" panose="02000503020000020003" pitchFamily="2" charset="0"/>
              </a:rPr>
              <a:t>For adolescents, the rate of mental health needs has increased by 50% since 2005. </a:t>
            </a:r>
          </a:p>
          <a:p>
            <a:pPr marL="0" indent="0">
              <a:buNone/>
            </a:pPr>
            <a:r>
              <a:rPr lang="en-US" sz="1000" dirty="0">
                <a:solidFill>
                  <a:schemeClr val="bg1">
                    <a:lumMod val="85000"/>
                  </a:schemeClr>
                </a:solidFill>
                <a:latin typeface="Avenir Roman" panose="02000503020000020003" pitchFamily="2" charset="0"/>
              </a:rPr>
              <a:t> </a:t>
            </a:r>
          </a:p>
          <a:p>
            <a:pPr marL="0" indent="0">
              <a:buNone/>
            </a:pPr>
            <a:r>
              <a:rPr lang="en-US" sz="2200" dirty="0">
                <a:solidFill>
                  <a:schemeClr val="bg1">
                    <a:lumMod val="85000"/>
                  </a:schemeClr>
                </a:solidFill>
                <a:latin typeface="Avenir Roman" panose="02000503020000020003" pitchFamily="2" charset="0"/>
              </a:rPr>
              <a:t>More children are eligible for services yet fewer are getting care.  Since 2011 Realignment:</a:t>
            </a:r>
          </a:p>
          <a:p>
            <a:pPr marL="0" indent="0">
              <a:buNone/>
            </a:pPr>
            <a:endParaRPr lang="en-US" sz="2200" dirty="0">
              <a:solidFill>
                <a:schemeClr val="bg1">
                  <a:lumMod val="85000"/>
                </a:schemeClr>
              </a:solidFill>
              <a:latin typeface="Avenir Roman" panose="02000503020000020003" pitchFamily="2" charset="0"/>
            </a:endParaRPr>
          </a:p>
          <a:p>
            <a:pPr marL="742950" lvl="1" indent="-285750">
              <a:lnSpc>
                <a:spcPct val="100000"/>
              </a:lnSpc>
              <a:spcBef>
                <a:spcPts val="0"/>
              </a:spcBef>
            </a:pPr>
            <a:r>
              <a:rPr lang="en-US" sz="2200" dirty="0">
                <a:solidFill>
                  <a:schemeClr val="bg1">
                    <a:lumMod val="85000"/>
                  </a:schemeClr>
                </a:solidFill>
                <a:latin typeface="Avenir Roman" panose="02000503020000020003" pitchFamily="2" charset="0"/>
              </a:rPr>
              <a:t>Despite a 20% increase in the number of eligible children, there has been a concurrent 9% decrease in the rate of children receiving services.</a:t>
            </a:r>
          </a:p>
          <a:p>
            <a:pPr marL="742950" lvl="1" indent="-285750">
              <a:lnSpc>
                <a:spcPct val="100000"/>
              </a:lnSpc>
              <a:spcBef>
                <a:spcPts val="0"/>
              </a:spcBef>
            </a:pPr>
            <a:endParaRPr lang="en-US" sz="2200" dirty="0">
              <a:solidFill>
                <a:schemeClr val="bg1">
                  <a:lumMod val="85000"/>
                </a:schemeClr>
              </a:solidFill>
              <a:latin typeface="Avenir Roman" panose="02000503020000020003" pitchFamily="2" charset="0"/>
            </a:endParaRPr>
          </a:p>
          <a:p>
            <a:pPr marL="742950" lvl="1" indent="-285750">
              <a:lnSpc>
                <a:spcPct val="100000"/>
              </a:lnSpc>
              <a:spcBef>
                <a:spcPts val="0"/>
              </a:spcBef>
            </a:pPr>
            <a:r>
              <a:rPr lang="en-US" sz="2200" dirty="0">
                <a:solidFill>
                  <a:schemeClr val="bg1">
                    <a:lumMod val="85000"/>
                  </a:schemeClr>
                </a:solidFill>
                <a:latin typeface="Avenir Roman" panose="02000503020000020003" pitchFamily="2" charset="0"/>
              </a:rPr>
              <a:t>For those receiving services, there was a 20% increase in crisis services utilization.</a:t>
            </a:r>
          </a:p>
        </p:txBody>
      </p:sp>
      <p:sp>
        <p:nvSpPr>
          <p:cNvPr id="5" name="TextBox 4">
            <a:extLst>
              <a:ext uri="{FF2B5EF4-FFF2-40B4-BE49-F238E27FC236}">
                <a16:creationId xmlns:a16="http://schemas.microsoft.com/office/drawing/2014/main" id="{C5A54723-B280-ED46-83AD-6CA85FE1F566}"/>
              </a:ext>
            </a:extLst>
          </p:cNvPr>
          <p:cNvSpPr txBox="1"/>
          <p:nvPr/>
        </p:nvSpPr>
        <p:spPr>
          <a:xfrm>
            <a:off x="3096429" y="350005"/>
            <a:ext cx="6141810" cy="707886"/>
          </a:xfrm>
          <a:prstGeom prst="rect">
            <a:avLst/>
          </a:prstGeom>
          <a:noFill/>
        </p:spPr>
        <p:txBody>
          <a:bodyPr wrap="none" rtlCol="0">
            <a:spAutoFit/>
          </a:bodyPr>
          <a:lstStyle/>
          <a:p>
            <a:r>
              <a:rPr lang="en-US" sz="4000" dirty="0">
                <a:solidFill>
                  <a:schemeClr val="bg1">
                    <a:lumMod val="85000"/>
                  </a:schemeClr>
                </a:solidFill>
                <a:latin typeface="Avenir Book" panose="02000503020000020003" pitchFamily="2" charset="0"/>
              </a:rPr>
              <a:t>Things are getting worse. </a:t>
            </a:r>
          </a:p>
        </p:txBody>
      </p:sp>
    </p:spTree>
    <p:extLst>
      <p:ext uri="{BB962C8B-B14F-4D97-AF65-F5344CB8AC3E}">
        <p14:creationId xmlns:p14="http://schemas.microsoft.com/office/powerpoint/2010/main" val="3577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1000"/>
                                        <p:tgtEl>
                                          <p:spTgt spid="4">
                                            <p:txEl>
                                              <p:pRg st="3" end="3"/>
                                            </p:txEl>
                                          </p:spTgt>
                                        </p:tgtEl>
                                      </p:cBhvr>
                                    </p:animEffect>
                                    <p:anim calcmode="lin" valueType="num">
                                      <p:cBhvr>
                                        <p:cTn id="2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fade">
                                      <p:cBhvr>
                                        <p:cTn id="26" dur="1000"/>
                                        <p:tgtEl>
                                          <p:spTgt spid="4">
                                            <p:txEl>
                                              <p:pRg st="5" end="5"/>
                                            </p:txEl>
                                          </p:spTgt>
                                        </p:tgtEl>
                                      </p:cBhvr>
                                    </p:animEffect>
                                    <p:anim calcmode="lin" valueType="num">
                                      <p:cBhvr>
                                        <p:cTn id="27"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5" end="5"/>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xEl>
                                              <p:pRg st="7" end="7"/>
                                            </p:txEl>
                                          </p:spTgt>
                                        </p:tgtEl>
                                        <p:attrNameLst>
                                          <p:attrName>style.visibility</p:attrName>
                                        </p:attrNameLst>
                                      </p:cBhvr>
                                      <p:to>
                                        <p:strVal val="visible"/>
                                      </p:to>
                                    </p:set>
                                    <p:animEffect transition="in" filter="fade">
                                      <p:cBhvr>
                                        <p:cTn id="31" dur="1000"/>
                                        <p:tgtEl>
                                          <p:spTgt spid="4">
                                            <p:txEl>
                                              <p:pRg st="7" end="7"/>
                                            </p:txEl>
                                          </p:spTgt>
                                        </p:tgtEl>
                                      </p:cBhvr>
                                    </p:animEffect>
                                    <p:anim calcmode="lin" valueType="num">
                                      <p:cBhvr>
                                        <p:cTn id="32"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7" end="7"/>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4">
                                            <p:txEl>
                                              <p:pRg st="9" end="9"/>
                                            </p:txEl>
                                          </p:spTgt>
                                        </p:tgtEl>
                                        <p:attrNameLst>
                                          <p:attrName>style.visibility</p:attrName>
                                        </p:attrNameLst>
                                      </p:cBhvr>
                                      <p:to>
                                        <p:strVal val="visible"/>
                                      </p:to>
                                    </p:set>
                                    <p:animEffect transition="in" filter="fade">
                                      <p:cBhvr>
                                        <p:cTn id="36" dur="1000"/>
                                        <p:tgtEl>
                                          <p:spTgt spid="4">
                                            <p:txEl>
                                              <p:pRg st="9" end="9"/>
                                            </p:txEl>
                                          </p:spTgt>
                                        </p:tgtEl>
                                      </p:cBhvr>
                                    </p:animEffect>
                                    <p:anim calcmode="lin" valueType="num">
                                      <p:cBhvr>
                                        <p:cTn id="37"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593725"/>
            <a:ext cx="10515600" cy="1325563"/>
          </a:xfrm>
        </p:spPr>
        <p:txBody>
          <a:bodyPr>
            <a:normAutofit fontScale="90000"/>
          </a:bodyPr>
          <a:lstStyle/>
          <a:p>
            <a:pPr algn="ctr"/>
            <a:r>
              <a:rPr lang="en-US" dirty="0">
                <a:solidFill>
                  <a:schemeClr val="bg1">
                    <a:lumMod val="85000"/>
                  </a:schemeClr>
                </a:solidFill>
                <a:latin typeface="Avenir Book" panose="02000503020000020003" pitchFamily="2" charset="0"/>
              </a:rPr>
              <a:t>Our existing children’s mental health system is underperforming:</a:t>
            </a:r>
            <a:br>
              <a:rPr lang="en-US" dirty="0">
                <a:solidFill>
                  <a:schemeClr val="bg1">
                    <a:lumMod val="85000"/>
                  </a:schemeClr>
                </a:solidFill>
                <a:latin typeface="Avenir Book" panose="02000503020000020003" pitchFamily="2" charset="0"/>
              </a:rPr>
            </a:br>
            <a:endParaRPr lang="en-US" dirty="0">
              <a:solidFill>
                <a:schemeClr val="bg1">
                  <a:lumMod val="85000"/>
                </a:schemeClr>
              </a:solidFill>
              <a:latin typeface="Avenir Book" panose="02000503020000020003" pitchFamily="2" charset="0"/>
            </a:endParaRPr>
          </a:p>
        </p:txBody>
      </p:sp>
      <p:sp>
        <p:nvSpPr>
          <p:cNvPr id="3" name="Content Placeholder 2"/>
          <p:cNvSpPr>
            <a:spLocks noGrp="1"/>
          </p:cNvSpPr>
          <p:nvPr>
            <p:ph idx="1"/>
          </p:nvPr>
        </p:nvSpPr>
        <p:spPr>
          <a:xfrm>
            <a:off x="838200" y="2225675"/>
            <a:ext cx="10515600" cy="3877946"/>
          </a:xfrm>
        </p:spPr>
        <p:txBody>
          <a:bodyPr>
            <a:normAutofit fontScale="92500" lnSpcReduction="10000"/>
          </a:bodyPr>
          <a:lstStyle/>
          <a:p>
            <a:pPr marL="0" indent="0" algn="ctr">
              <a:buNone/>
            </a:pPr>
            <a:r>
              <a:rPr lang="en-US" dirty="0">
                <a:solidFill>
                  <a:schemeClr val="bg1">
                    <a:lumMod val="85000"/>
                  </a:schemeClr>
                </a:solidFill>
                <a:latin typeface="Avenir Book" panose="02000503020000020003" pitchFamily="2" charset="0"/>
              </a:rPr>
              <a:t>Most children get no support, and many get the wrong kind.</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96% of children in California are covered by a health insurance plan with a mental health benefit. </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But less than 1 in 4 receive any mental health treatment.</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And now on 3% of low income children entitled to all the care they require get ongoing care (5 or more visits)</a:t>
            </a:r>
          </a:p>
        </p:txBody>
      </p:sp>
    </p:spTree>
    <p:extLst>
      <p:ext uri="{BB962C8B-B14F-4D97-AF65-F5344CB8AC3E}">
        <p14:creationId xmlns:p14="http://schemas.microsoft.com/office/powerpoint/2010/main" val="1601124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497473"/>
            <a:ext cx="10515600" cy="874128"/>
          </a:xfrm>
        </p:spPr>
        <p:txBody>
          <a:bodyPr>
            <a:normAutofit fontScale="90000"/>
          </a:bodyPr>
          <a:lstStyle/>
          <a:p>
            <a:pPr algn="ctr"/>
            <a:r>
              <a:rPr lang="en-US" dirty="0">
                <a:solidFill>
                  <a:schemeClr val="bg1">
                    <a:lumMod val="85000"/>
                  </a:schemeClr>
                </a:solidFill>
                <a:latin typeface="Avenir Book" panose="02000503020000020003" pitchFamily="2" charset="0"/>
              </a:rPr>
              <a:t>How did we get here?</a:t>
            </a:r>
            <a:br>
              <a:rPr lang="en-US" dirty="0">
                <a:solidFill>
                  <a:schemeClr val="bg1">
                    <a:lumMod val="85000"/>
                  </a:schemeClr>
                </a:solidFill>
                <a:latin typeface="Avenir Book" panose="02000503020000020003" pitchFamily="2" charset="0"/>
              </a:rPr>
            </a:br>
            <a:endParaRPr lang="en-US" dirty="0">
              <a:solidFill>
                <a:schemeClr val="bg1">
                  <a:lumMod val="85000"/>
                </a:schemeClr>
              </a:solidFill>
              <a:latin typeface="Avenir Book" panose="02000503020000020003" pitchFamily="2" charset="0"/>
            </a:endParaRPr>
          </a:p>
        </p:txBody>
      </p:sp>
      <p:sp>
        <p:nvSpPr>
          <p:cNvPr id="3" name="Content Placeholder 2"/>
          <p:cNvSpPr>
            <a:spLocks noGrp="1"/>
          </p:cNvSpPr>
          <p:nvPr>
            <p:ph idx="1"/>
          </p:nvPr>
        </p:nvSpPr>
        <p:spPr>
          <a:xfrm>
            <a:off x="838200" y="1567543"/>
            <a:ext cx="10515600" cy="4536078"/>
          </a:xfrm>
        </p:spPr>
        <p:txBody>
          <a:bodyPr>
            <a:normAutofit fontScale="92500" lnSpcReduction="10000"/>
          </a:bodyPr>
          <a:lstStyle/>
          <a:p>
            <a:pPr marL="0" indent="0" algn="ctr">
              <a:buNone/>
            </a:pPr>
            <a:r>
              <a:rPr lang="en-US" dirty="0">
                <a:solidFill>
                  <a:schemeClr val="bg1">
                    <a:lumMod val="85000"/>
                  </a:schemeClr>
                </a:solidFill>
                <a:latin typeface="Avenir Book" panose="02000503020000020003" pitchFamily="2" charset="0"/>
              </a:rPr>
              <a:t>We have no common framework for defining and understanding behavioral health. </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Our public systems are deeply fragmented and under-resourced – and despite best intentions often imprison children in the problems they purport to address.</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Our definition of medical necessity is outdated.</a:t>
            </a:r>
          </a:p>
          <a:p>
            <a:pPr marL="0" indent="0" algn="ctr">
              <a:buNone/>
            </a:pPr>
            <a:endParaRPr lang="en-US" dirty="0">
              <a:solidFill>
                <a:schemeClr val="bg1">
                  <a:lumMod val="85000"/>
                </a:schemeClr>
              </a:solidFill>
              <a:latin typeface="Avenir Book" panose="02000503020000020003" pitchFamily="2" charset="0"/>
            </a:endParaRPr>
          </a:p>
          <a:p>
            <a:pPr marL="0" indent="0" algn="ctr">
              <a:buNone/>
            </a:pPr>
            <a:r>
              <a:rPr lang="en-US" dirty="0">
                <a:solidFill>
                  <a:schemeClr val="bg1">
                    <a:lumMod val="85000"/>
                  </a:schemeClr>
                </a:solidFill>
                <a:latin typeface="Avenir Book" panose="02000503020000020003" pitchFamily="2" charset="0"/>
              </a:rPr>
              <a:t>We fail to account for the impact of structural racism and multi-generational poverty on child health and well-being.</a:t>
            </a:r>
          </a:p>
          <a:p>
            <a:pPr marL="0" indent="0" algn="ctr">
              <a:buNone/>
            </a:pPr>
            <a:endParaRPr lang="en-US" sz="3200" dirty="0">
              <a:solidFill>
                <a:schemeClr val="bg1">
                  <a:lumMod val="85000"/>
                </a:schemeClr>
              </a:solidFill>
              <a:latin typeface="Avenir Book" panose="02000503020000020003" pitchFamily="2" charset="0"/>
            </a:endParaRPr>
          </a:p>
        </p:txBody>
      </p:sp>
    </p:spTree>
    <p:extLst>
      <p:ext uri="{BB962C8B-B14F-4D97-AF65-F5344CB8AC3E}">
        <p14:creationId xmlns:p14="http://schemas.microsoft.com/office/powerpoint/2010/main" val="1878166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C3EB986-B09A-554A-B0C5-37DA6D4DE4DF}"/>
              </a:ext>
            </a:extLst>
          </p:cNvPr>
          <p:cNvSpPr/>
          <p:nvPr/>
        </p:nvSpPr>
        <p:spPr>
          <a:xfrm>
            <a:off x="4593182" y="2398576"/>
            <a:ext cx="3005636" cy="548640"/>
          </a:xfrm>
          <a:prstGeom prst="rect">
            <a:avLst/>
          </a:prstGeom>
          <a:solidFill>
            <a:schemeClr val="tx2">
              <a:lumMod val="20000"/>
              <a:lumOff val="8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State</a:t>
            </a:r>
          </a:p>
        </p:txBody>
      </p:sp>
      <p:sp>
        <p:nvSpPr>
          <p:cNvPr id="8" name="Oval 7">
            <a:extLst>
              <a:ext uri="{FF2B5EF4-FFF2-40B4-BE49-F238E27FC236}">
                <a16:creationId xmlns:a16="http://schemas.microsoft.com/office/drawing/2014/main" id="{122C915E-B187-4049-BAC0-46DBD9089E10}"/>
              </a:ext>
            </a:extLst>
          </p:cNvPr>
          <p:cNvSpPr/>
          <p:nvPr/>
        </p:nvSpPr>
        <p:spPr>
          <a:xfrm>
            <a:off x="4735245" y="4602366"/>
            <a:ext cx="1775011" cy="1753497"/>
          </a:xfrm>
          <a:prstGeom prst="ellipse">
            <a:avLst/>
          </a:prstGeom>
          <a:solidFill>
            <a:schemeClr val="accent2">
              <a:lumMod val="75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venir Book" panose="02000503020000020003" pitchFamily="2" charset="0"/>
                <a:ea typeface="+mn-ea"/>
                <a:cs typeface="+mn-cs"/>
              </a:rPr>
              <a:t>Juvenile Justice </a:t>
            </a:r>
          </a:p>
        </p:txBody>
      </p:sp>
      <p:sp>
        <p:nvSpPr>
          <p:cNvPr id="9" name="Oval 8">
            <a:extLst>
              <a:ext uri="{FF2B5EF4-FFF2-40B4-BE49-F238E27FC236}">
                <a16:creationId xmlns:a16="http://schemas.microsoft.com/office/drawing/2014/main" id="{25A1090F-44D1-0642-94FF-6B70EF3BF977}"/>
              </a:ext>
            </a:extLst>
          </p:cNvPr>
          <p:cNvSpPr/>
          <p:nvPr/>
        </p:nvSpPr>
        <p:spPr>
          <a:xfrm>
            <a:off x="7249480" y="4602366"/>
            <a:ext cx="1775011" cy="1753497"/>
          </a:xfrm>
          <a:prstGeom prst="ellipse">
            <a:avLst/>
          </a:prstGeom>
          <a:solidFill>
            <a:srgbClr val="548235"/>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venir Book" panose="02000503020000020003" pitchFamily="2" charset="0"/>
                <a:ea typeface="+mn-ea"/>
                <a:cs typeface="+mn-cs"/>
              </a:rPr>
              <a:t>Education</a:t>
            </a:r>
          </a:p>
        </p:txBody>
      </p:sp>
      <p:sp>
        <p:nvSpPr>
          <p:cNvPr id="10" name="Oval 9">
            <a:extLst>
              <a:ext uri="{FF2B5EF4-FFF2-40B4-BE49-F238E27FC236}">
                <a16:creationId xmlns:a16="http://schemas.microsoft.com/office/drawing/2014/main" id="{B2184C20-5F27-4548-B58D-B879E1A20E57}"/>
              </a:ext>
            </a:extLst>
          </p:cNvPr>
          <p:cNvSpPr/>
          <p:nvPr/>
        </p:nvSpPr>
        <p:spPr>
          <a:xfrm>
            <a:off x="2260429" y="4602366"/>
            <a:ext cx="1775011" cy="1753497"/>
          </a:xfrm>
          <a:prstGeom prst="ellipse">
            <a:avLst/>
          </a:prstGeom>
          <a:solidFill>
            <a:srgbClr val="2E75B6"/>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venir Book" panose="02000503020000020003" pitchFamily="2" charset="0"/>
                <a:ea typeface="+mn-ea"/>
                <a:cs typeface="+mn-cs"/>
              </a:rPr>
              <a:t>Child Welfare</a:t>
            </a:r>
          </a:p>
        </p:txBody>
      </p:sp>
      <p:cxnSp>
        <p:nvCxnSpPr>
          <p:cNvPr id="12" name="Straight Arrow Connector 11">
            <a:extLst>
              <a:ext uri="{FF2B5EF4-FFF2-40B4-BE49-F238E27FC236}">
                <a16:creationId xmlns:a16="http://schemas.microsoft.com/office/drawing/2014/main" id="{D12B7400-DA82-6A47-8208-5B1C3AE1BEE0}"/>
              </a:ext>
            </a:extLst>
          </p:cNvPr>
          <p:cNvCxnSpPr>
            <a:cxnSpLocks/>
          </p:cNvCxnSpPr>
          <p:nvPr/>
        </p:nvCxnSpPr>
        <p:spPr>
          <a:xfrm>
            <a:off x="5737597" y="1927963"/>
            <a:ext cx="0" cy="628472"/>
          </a:xfrm>
          <a:prstGeom prst="straightConnector1">
            <a:avLst/>
          </a:prstGeom>
          <a:ln w="38100">
            <a:tailEnd type="stealth" w="lg" len="lg"/>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E51E53E2-EEE6-3148-89DC-20D6ECCC8A19}"/>
              </a:ext>
            </a:extLst>
          </p:cNvPr>
          <p:cNvCxnSpPr>
            <a:cxnSpLocks/>
          </p:cNvCxnSpPr>
          <p:nvPr/>
        </p:nvCxnSpPr>
        <p:spPr>
          <a:xfrm>
            <a:off x="6105149" y="1915413"/>
            <a:ext cx="0" cy="641022"/>
          </a:xfrm>
          <a:prstGeom prst="straightConnector1">
            <a:avLst/>
          </a:prstGeom>
          <a:ln w="38100">
            <a:solidFill>
              <a:schemeClr val="accent2"/>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588E8913-2F51-7D41-9725-99ACCB57E02D}"/>
              </a:ext>
            </a:extLst>
          </p:cNvPr>
          <p:cNvCxnSpPr>
            <a:cxnSpLocks/>
          </p:cNvCxnSpPr>
          <p:nvPr/>
        </p:nvCxnSpPr>
        <p:spPr>
          <a:xfrm>
            <a:off x="6460152" y="1915412"/>
            <a:ext cx="0" cy="641023"/>
          </a:xfrm>
          <a:prstGeom prst="straightConnector1">
            <a:avLst/>
          </a:prstGeom>
          <a:ln w="38100">
            <a:solidFill>
              <a:schemeClr val="accent6"/>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F16FA979-B0E0-6041-93A5-B6C20AD03EE6}"/>
              </a:ext>
            </a:extLst>
          </p:cNvPr>
          <p:cNvCxnSpPr>
            <a:cxnSpLocks/>
            <a:endCxn id="10" idx="7"/>
          </p:cNvCxnSpPr>
          <p:nvPr/>
        </p:nvCxnSpPr>
        <p:spPr>
          <a:xfrm flipH="1">
            <a:off x="3775496" y="3947294"/>
            <a:ext cx="1277401" cy="911866"/>
          </a:xfrm>
          <a:prstGeom prst="straightConnector1">
            <a:avLst/>
          </a:prstGeom>
          <a:ln w="38100">
            <a:tailEnd type="stealth" w="lg" len="lg"/>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8F201FBD-0CDA-2641-8AC8-29CA8516E7BD}"/>
              </a:ext>
            </a:extLst>
          </p:cNvPr>
          <p:cNvCxnSpPr>
            <a:cxnSpLocks/>
          </p:cNvCxnSpPr>
          <p:nvPr/>
        </p:nvCxnSpPr>
        <p:spPr>
          <a:xfrm>
            <a:off x="6985804" y="3969711"/>
            <a:ext cx="774495" cy="773852"/>
          </a:xfrm>
          <a:prstGeom prst="straightConnector1">
            <a:avLst/>
          </a:prstGeom>
          <a:ln w="38100">
            <a:solidFill>
              <a:schemeClr val="accent6"/>
            </a:solidFill>
            <a:tailEnd type="stealth" w="lg" len="lg"/>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0CD9C5F2-AF7C-2A4E-A8EC-24975C72B2E2}"/>
              </a:ext>
            </a:extLst>
          </p:cNvPr>
          <p:cNvSpPr txBox="1"/>
          <p:nvPr/>
        </p:nvSpPr>
        <p:spPr>
          <a:xfrm>
            <a:off x="914400" y="416885"/>
            <a:ext cx="1039528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44546A">
                    <a:lumMod val="20000"/>
                    <a:lumOff val="80000"/>
                  </a:srgbClr>
                </a:solidFill>
                <a:effectLst/>
                <a:uLnTx/>
                <a:uFillTx/>
                <a:latin typeface="Avenir Book" panose="02000503020000020003" pitchFamily="2" charset="0"/>
                <a:ea typeface="+mn-ea"/>
                <a:cs typeface="+mn-cs"/>
              </a:rPr>
              <a:t>Fragmentation of Children’s Systems</a:t>
            </a:r>
          </a:p>
        </p:txBody>
      </p:sp>
      <p:sp>
        <p:nvSpPr>
          <p:cNvPr id="20" name="Oval 19">
            <a:extLst>
              <a:ext uri="{FF2B5EF4-FFF2-40B4-BE49-F238E27FC236}">
                <a16:creationId xmlns:a16="http://schemas.microsoft.com/office/drawing/2014/main" id="{0914072A-4E98-A54C-8741-AAEF682E89AD}"/>
              </a:ext>
            </a:extLst>
          </p:cNvPr>
          <p:cNvSpPr/>
          <p:nvPr/>
        </p:nvSpPr>
        <p:spPr>
          <a:xfrm>
            <a:off x="417545" y="2104073"/>
            <a:ext cx="2462049" cy="2432208"/>
          </a:xfrm>
          <a:prstGeom prst="ellipse">
            <a:avLst/>
          </a:prstGeom>
          <a:solidFill>
            <a:schemeClr val="accent4">
              <a:lumMod val="75000"/>
            </a:schemeClr>
          </a:solid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venir Book" panose="02000503020000020003" pitchFamily="2" charset="0"/>
                <a:ea typeface="+mn-ea"/>
                <a:cs typeface="+mn-cs"/>
              </a:rPr>
              <a:t>Children’s Mental Health</a:t>
            </a:r>
          </a:p>
        </p:txBody>
      </p:sp>
      <p:cxnSp>
        <p:nvCxnSpPr>
          <p:cNvPr id="22" name="Straight Arrow Connector 21">
            <a:extLst>
              <a:ext uri="{FF2B5EF4-FFF2-40B4-BE49-F238E27FC236}">
                <a16:creationId xmlns:a16="http://schemas.microsoft.com/office/drawing/2014/main" id="{C93BBB03-3201-5A4F-A4BE-A50C108243D9}"/>
              </a:ext>
            </a:extLst>
          </p:cNvPr>
          <p:cNvCxnSpPr>
            <a:cxnSpLocks/>
          </p:cNvCxnSpPr>
          <p:nvPr/>
        </p:nvCxnSpPr>
        <p:spPr>
          <a:xfrm>
            <a:off x="5378144" y="1918164"/>
            <a:ext cx="0" cy="641827"/>
          </a:xfrm>
          <a:prstGeom prst="straightConnector1">
            <a:avLst/>
          </a:prstGeom>
          <a:ln w="38100" cap="sq">
            <a:solidFill>
              <a:schemeClr val="accent4">
                <a:lumMod val="75000"/>
              </a:schemeClr>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BCB8C6B-538C-DC4F-AF76-743E1C2025D5}"/>
              </a:ext>
            </a:extLst>
          </p:cNvPr>
          <p:cNvCxnSpPr>
            <a:cxnSpLocks/>
          </p:cNvCxnSpPr>
          <p:nvPr/>
        </p:nvCxnSpPr>
        <p:spPr>
          <a:xfrm flipH="1">
            <a:off x="2879595" y="3593952"/>
            <a:ext cx="2081862" cy="0"/>
          </a:xfrm>
          <a:prstGeom prst="straightConnector1">
            <a:avLst/>
          </a:prstGeom>
          <a:ln w="38100" cap="sq">
            <a:solidFill>
              <a:schemeClr val="accent4">
                <a:lumMod val="75000"/>
              </a:schemeClr>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9333433-D784-0F44-ACAC-C3E4C1B49A1A}"/>
              </a:ext>
            </a:extLst>
          </p:cNvPr>
          <p:cNvCxnSpPr>
            <a:cxnSpLocks/>
            <a:stCxn id="20" idx="4"/>
          </p:cNvCxnSpPr>
          <p:nvPr/>
        </p:nvCxnSpPr>
        <p:spPr>
          <a:xfrm>
            <a:off x="1648570" y="4536281"/>
            <a:ext cx="9120" cy="1299198"/>
          </a:xfrm>
          <a:prstGeom prst="line">
            <a:avLst/>
          </a:prstGeom>
          <a:ln w="38100" cap="flat" cmpd="sng" algn="ctr">
            <a:solidFill>
              <a:schemeClr val="accent4">
                <a:lumMod val="75000"/>
              </a:schemeClr>
            </a:solidFill>
            <a:prstDash val="dash"/>
            <a:round/>
            <a:headEnd type="none" w="med" len="med"/>
            <a:tailEnd type="none" w="lg" len="lg"/>
          </a:ln>
        </p:spPr>
        <p:style>
          <a:lnRef idx="0">
            <a:scrgbClr r="0" g="0" b="0"/>
          </a:lnRef>
          <a:fillRef idx="0">
            <a:scrgbClr r="0" g="0" b="0"/>
          </a:fillRef>
          <a:effectRef idx="0">
            <a:scrgbClr r="0" g="0" b="0"/>
          </a:effectRef>
          <a:fontRef idx="minor">
            <a:schemeClr val="tx1"/>
          </a:fontRef>
        </p:style>
      </p:cxnSp>
      <p:cxnSp>
        <p:nvCxnSpPr>
          <p:cNvPr id="42" name="Straight Arrow Connector 41">
            <a:extLst>
              <a:ext uri="{FF2B5EF4-FFF2-40B4-BE49-F238E27FC236}">
                <a16:creationId xmlns:a16="http://schemas.microsoft.com/office/drawing/2014/main" id="{8F9ECD32-61D4-4847-92C7-49655B058233}"/>
              </a:ext>
            </a:extLst>
          </p:cNvPr>
          <p:cNvCxnSpPr>
            <a:cxnSpLocks/>
          </p:cNvCxnSpPr>
          <p:nvPr/>
        </p:nvCxnSpPr>
        <p:spPr>
          <a:xfrm>
            <a:off x="5649313" y="3969711"/>
            <a:ext cx="0" cy="640080"/>
          </a:xfrm>
          <a:prstGeom prst="straightConnector1">
            <a:avLst/>
          </a:prstGeom>
          <a:ln w="38100">
            <a:solidFill>
              <a:schemeClr val="accent2"/>
            </a:solidFill>
            <a:tailEnd type="stealth" w="lg" len="lg"/>
          </a:ln>
        </p:spPr>
        <p:style>
          <a:lnRef idx="1">
            <a:schemeClr val="accent1"/>
          </a:lnRef>
          <a:fillRef idx="0">
            <a:schemeClr val="accent1"/>
          </a:fillRef>
          <a:effectRef idx="0">
            <a:schemeClr val="accent1"/>
          </a:effectRef>
          <a:fontRef idx="minor">
            <a:schemeClr val="tx1"/>
          </a:fontRef>
        </p:style>
      </p:cxnSp>
      <p:sp>
        <p:nvSpPr>
          <p:cNvPr id="48" name="Oval 47">
            <a:extLst>
              <a:ext uri="{FF2B5EF4-FFF2-40B4-BE49-F238E27FC236}">
                <a16:creationId xmlns:a16="http://schemas.microsoft.com/office/drawing/2014/main" id="{F1365B3B-CCA8-0D4D-BB70-748E2C88AAEE}"/>
              </a:ext>
            </a:extLst>
          </p:cNvPr>
          <p:cNvSpPr>
            <a:spLocks noChangeAspect="1"/>
          </p:cNvSpPr>
          <p:nvPr/>
        </p:nvSpPr>
        <p:spPr>
          <a:xfrm>
            <a:off x="2382045" y="5760081"/>
            <a:ext cx="182880" cy="18288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B52CA53B-6F74-564B-B35A-202CAA5D9F17}"/>
              </a:ext>
            </a:extLst>
          </p:cNvPr>
          <p:cNvSpPr/>
          <p:nvPr/>
        </p:nvSpPr>
        <p:spPr>
          <a:xfrm>
            <a:off x="9763715" y="4643561"/>
            <a:ext cx="1775011" cy="1753497"/>
          </a:xfrm>
          <a:prstGeom prst="ellipse">
            <a:avLst/>
          </a:prstGeom>
          <a:solidFill>
            <a:srgbClr val="7030A0"/>
          </a:solidFill>
          <a:ln>
            <a:solidFill>
              <a:srgbClr val="863E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venir Book" panose="02000503020000020003" pitchFamily="2" charset="0"/>
                <a:ea typeface="+mn-ea"/>
                <a:cs typeface="+mn-cs"/>
              </a:rPr>
              <a:t>Regional Center</a:t>
            </a:r>
          </a:p>
        </p:txBody>
      </p:sp>
      <p:cxnSp>
        <p:nvCxnSpPr>
          <p:cNvPr id="30" name="Straight Arrow Connector 29">
            <a:extLst>
              <a:ext uri="{FF2B5EF4-FFF2-40B4-BE49-F238E27FC236}">
                <a16:creationId xmlns:a16="http://schemas.microsoft.com/office/drawing/2014/main" id="{F5404B29-3F6C-F445-8D88-66356AF1B56A}"/>
              </a:ext>
            </a:extLst>
          </p:cNvPr>
          <p:cNvCxnSpPr>
            <a:cxnSpLocks/>
          </p:cNvCxnSpPr>
          <p:nvPr/>
        </p:nvCxnSpPr>
        <p:spPr>
          <a:xfrm>
            <a:off x="7373051" y="3947294"/>
            <a:ext cx="2524928" cy="1083013"/>
          </a:xfrm>
          <a:prstGeom prst="straightConnector1">
            <a:avLst/>
          </a:prstGeom>
          <a:ln w="38100" cmpd="sng">
            <a:solidFill>
              <a:srgbClr val="7030A0"/>
            </a:solidFill>
            <a:tailEnd type="stealth" w="lg" len="lg"/>
          </a:ln>
        </p:spPr>
        <p:style>
          <a:lnRef idx="1">
            <a:schemeClr val="accent1"/>
          </a:lnRef>
          <a:fillRef idx="0">
            <a:schemeClr val="accent1"/>
          </a:fillRef>
          <a:effectRef idx="0">
            <a:schemeClr val="accent1"/>
          </a:effectRef>
          <a:fontRef idx="minor">
            <a:schemeClr val="tx1"/>
          </a:fontRef>
        </p:style>
      </p:cxnSp>
      <p:sp>
        <p:nvSpPr>
          <p:cNvPr id="38" name="Oval 37">
            <a:extLst>
              <a:ext uri="{FF2B5EF4-FFF2-40B4-BE49-F238E27FC236}">
                <a16:creationId xmlns:a16="http://schemas.microsoft.com/office/drawing/2014/main" id="{5AD17EE6-A174-934F-9DF9-08741D1B1C88}"/>
              </a:ext>
            </a:extLst>
          </p:cNvPr>
          <p:cNvSpPr>
            <a:spLocks noChangeAspect="1"/>
          </p:cNvSpPr>
          <p:nvPr/>
        </p:nvSpPr>
        <p:spPr>
          <a:xfrm>
            <a:off x="4870017" y="5775536"/>
            <a:ext cx="182880" cy="18288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EC710F24-18B7-6240-BB73-325F0CB92733}"/>
              </a:ext>
            </a:extLst>
          </p:cNvPr>
          <p:cNvSpPr>
            <a:spLocks noChangeAspect="1"/>
          </p:cNvSpPr>
          <p:nvPr/>
        </p:nvSpPr>
        <p:spPr>
          <a:xfrm>
            <a:off x="7402708" y="5784680"/>
            <a:ext cx="182880" cy="18288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6" name="Straight Arrow Connector 25">
            <a:extLst>
              <a:ext uri="{FF2B5EF4-FFF2-40B4-BE49-F238E27FC236}">
                <a16:creationId xmlns:a16="http://schemas.microsoft.com/office/drawing/2014/main" id="{2543A856-C69B-9042-8923-FCCFF6F89898}"/>
              </a:ext>
            </a:extLst>
          </p:cNvPr>
          <p:cNvCxnSpPr>
            <a:cxnSpLocks/>
          </p:cNvCxnSpPr>
          <p:nvPr/>
        </p:nvCxnSpPr>
        <p:spPr>
          <a:xfrm>
            <a:off x="1675978" y="5836929"/>
            <a:ext cx="8352584" cy="59724"/>
          </a:xfrm>
          <a:prstGeom prst="straightConnector1">
            <a:avLst/>
          </a:prstGeom>
          <a:ln w="38100" cap="flat" cmpd="sng" algn="ctr">
            <a:solidFill>
              <a:schemeClr val="accent4">
                <a:lumMod val="75000"/>
              </a:schemeClr>
            </a:solidFill>
            <a:prstDash val="dash"/>
            <a:round/>
            <a:headEnd type="none" w="med" len="med"/>
            <a:tailEnd type="oval" w="lg" len="lg"/>
          </a:ln>
        </p:spPr>
        <p:style>
          <a:lnRef idx="0">
            <a:scrgbClr r="0" g="0" b="0"/>
          </a:lnRef>
          <a:fillRef idx="0">
            <a:scrgbClr r="0" g="0" b="0"/>
          </a:fillRef>
          <a:effectRef idx="0">
            <a:scrgbClr r="0" g="0" b="0"/>
          </a:effectRef>
          <a:fontRef idx="minor">
            <a:schemeClr val="tx1"/>
          </a:fontRef>
        </p:style>
      </p:cxnSp>
      <p:sp>
        <p:nvSpPr>
          <p:cNvPr id="6" name="Rectangle 5">
            <a:extLst>
              <a:ext uri="{FF2B5EF4-FFF2-40B4-BE49-F238E27FC236}">
                <a16:creationId xmlns:a16="http://schemas.microsoft.com/office/drawing/2014/main" id="{AF618AE1-3D53-C84A-AAA5-9F51AB562AFA}"/>
              </a:ext>
            </a:extLst>
          </p:cNvPr>
          <p:cNvSpPr/>
          <p:nvPr/>
        </p:nvSpPr>
        <p:spPr>
          <a:xfrm>
            <a:off x="4799977" y="3459172"/>
            <a:ext cx="2592047" cy="548640"/>
          </a:xfrm>
          <a:prstGeom prst="rect">
            <a:avLst/>
          </a:prstGeom>
          <a:solidFill>
            <a:schemeClr val="tx2">
              <a:lumMod val="20000"/>
              <a:lumOff val="8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County / Local Agency</a:t>
            </a:r>
          </a:p>
        </p:txBody>
      </p:sp>
      <p:cxnSp>
        <p:nvCxnSpPr>
          <p:cNvPr id="15" name="Straight Arrow Connector 14">
            <a:extLst>
              <a:ext uri="{FF2B5EF4-FFF2-40B4-BE49-F238E27FC236}">
                <a16:creationId xmlns:a16="http://schemas.microsoft.com/office/drawing/2014/main" id="{1BC14FA5-51DD-0E44-A641-8E6606CC2899}"/>
              </a:ext>
            </a:extLst>
          </p:cNvPr>
          <p:cNvCxnSpPr>
            <a:cxnSpLocks/>
          </p:cNvCxnSpPr>
          <p:nvPr/>
        </p:nvCxnSpPr>
        <p:spPr>
          <a:xfrm>
            <a:off x="5728633" y="2959080"/>
            <a:ext cx="8964" cy="646735"/>
          </a:xfrm>
          <a:prstGeom prst="straightConnector1">
            <a:avLst/>
          </a:prstGeom>
          <a:ln w="38100">
            <a:tailEnd type="stealth" w="lg" len="lg"/>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3794D2D2-1DB8-1D4C-A4D3-90234E826C14}"/>
              </a:ext>
            </a:extLst>
          </p:cNvPr>
          <p:cNvCxnSpPr>
            <a:cxnSpLocks/>
          </p:cNvCxnSpPr>
          <p:nvPr/>
        </p:nvCxnSpPr>
        <p:spPr>
          <a:xfrm>
            <a:off x="6105149" y="2959079"/>
            <a:ext cx="0" cy="646736"/>
          </a:xfrm>
          <a:prstGeom prst="straightConnector1">
            <a:avLst/>
          </a:prstGeom>
          <a:ln w="38100">
            <a:solidFill>
              <a:schemeClr val="accent2"/>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DC8A65E-E01F-BB4C-B4D6-8372D365F8DF}"/>
              </a:ext>
            </a:extLst>
          </p:cNvPr>
          <p:cNvCxnSpPr>
            <a:cxnSpLocks/>
          </p:cNvCxnSpPr>
          <p:nvPr/>
        </p:nvCxnSpPr>
        <p:spPr>
          <a:xfrm>
            <a:off x="6460152" y="2959078"/>
            <a:ext cx="0" cy="646737"/>
          </a:xfrm>
          <a:prstGeom prst="straightConnector1">
            <a:avLst/>
          </a:prstGeom>
          <a:ln w="38100">
            <a:solidFill>
              <a:schemeClr val="accent6"/>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A302EDD2-75C9-8148-AB49-75858B156C1F}"/>
              </a:ext>
            </a:extLst>
          </p:cNvPr>
          <p:cNvCxnSpPr>
            <a:cxnSpLocks/>
          </p:cNvCxnSpPr>
          <p:nvPr/>
        </p:nvCxnSpPr>
        <p:spPr>
          <a:xfrm>
            <a:off x="5358902" y="2970508"/>
            <a:ext cx="0" cy="641827"/>
          </a:xfrm>
          <a:prstGeom prst="straightConnector1">
            <a:avLst/>
          </a:prstGeom>
          <a:ln w="38100" cap="sq">
            <a:solidFill>
              <a:schemeClr val="accent4">
                <a:lumMod val="75000"/>
              </a:schemeClr>
            </a:solidFill>
            <a:tailEnd type="stealth" w="lg" len="lg"/>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FCEF36FE-9CCD-5741-BF1B-2192E9EC3537}"/>
              </a:ext>
            </a:extLst>
          </p:cNvPr>
          <p:cNvSpPr/>
          <p:nvPr/>
        </p:nvSpPr>
        <p:spPr>
          <a:xfrm>
            <a:off x="4234927" y="1362888"/>
            <a:ext cx="3722146" cy="548640"/>
          </a:xfrm>
          <a:prstGeom prst="rect">
            <a:avLst/>
          </a:prstGeom>
          <a:solidFill>
            <a:schemeClr val="tx2">
              <a:lumMod val="20000"/>
              <a:lumOff val="80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Federal</a:t>
            </a:r>
          </a:p>
        </p:txBody>
      </p:sp>
      <p:cxnSp>
        <p:nvCxnSpPr>
          <p:cNvPr id="31" name="Straight Arrow Connector 30">
            <a:extLst>
              <a:ext uri="{FF2B5EF4-FFF2-40B4-BE49-F238E27FC236}">
                <a16:creationId xmlns:a16="http://schemas.microsoft.com/office/drawing/2014/main" id="{B554D5C8-3A25-D14D-8242-2376DE45C0A8}"/>
              </a:ext>
            </a:extLst>
          </p:cNvPr>
          <p:cNvCxnSpPr>
            <a:cxnSpLocks/>
          </p:cNvCxnSpPr>
          <p:nvPr/>
        </p:nvCxnSpPr>
        <p:spPr>
          <a:xfrm>
            <a:off x="6809220" y="1923391"/>
            <a:ext cx="0" cy="641023"/>
          </a:xfrm>
          <a:prstGeom prst="straightConnector1">
            <a:avLst/>
          </a:prstGeom>
          <a:ln w="38100">
            <a:solidFill>
              <a:srgbClr val="7030A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3D38741-38F5-2348-B861-0D03A4719774}"/>
              </a:ext>
            </a:extLst>
          </p:cNvPr>
          <p:cNvCxnSpPr>
            <a:cxnSpLocks/>
          </p:cNvCxnSpPr>
          <p:nvPr/>
        </p:nvCxnSpPr>
        <p:spPr>
          <a:xfrm>
            <a:off x="6809220" y="2959078"/>
            <a:ext cx="0" cy="646737"/>
          </a:xfrm>
          <a:prstGeom prst="straightConnector1">
            <a:avLst/>
          </a:prstGeom>
          <a:ln w="38100">
            <a:solidFill>
              <a:srgbClr val="7030A0"/>
            </a:solidFill>
            <a:tailEnd type="stealth"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720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1000"/>
                                        <p:tgtEl>
                                          <p:spTgt spid="42"/>
                                        </p:tgtEl>
                                      </p:cBhvr>
                                    </p:animEffect>
                                    <p:anim calcmode="lin" valueType="num">
                                      <p:cBhvr>
                                        <p:cTn id="25" dur="1000" fill="hold"/>
                                        <p:tgtEl>
                                          <p:spTgt spid="42"/>
                                        </p:tgtEl>
                                        <p:attrNameLst>
                                          <p:attrName>ppt_x</p:attrName>
                                        </p:attrNameLst>
                                      </p:cBhvr>
                                      <p:tavLst>
                                        <p:tav tm="0">
                                          <p:val>
                                            <p:strVal val="#ppt_x"/>
                                          </p:val>
                                        </p:tav>
                                        <p:tav tm="100000">
                                          <p:val>
                                            <p:strVal val="#ppt_x"/>
                                          </p:val>
                                        </p:tav>
                                      </p:tavLst>
                                    </p:anim>
                                    <p:anim calcmode="lin" valueType="num">
                                      <p:cBhvr>
                                        <p:cTn id="26"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anim calcmode="lin" valueType="num">
                                      <p:cBhvr>
                                        <p:cTn id="37" dur="1000" fill="hold"/>
                                        <p:tgtEl>
                                          <p:spTgt spid="27"/>
                                        </p:tgtEl>
                                        <p:attrNameLst>
                                          <p:attrName>ppt_x</p:attrName>
                                        </p:attrNameLst>
                                      </p:cBhvr>
                                      <p:tavLst>
                                        <p:tav tm="0">
                                          <p:val>
                                            <p:strVal val="#ppt_x"/>
                                          </p:val>
                                        </p:tav>
                                        <p:tav tm="100000">
                                          <p:val>
                                            <p:strVal val="#ppt_x"/>
                                          </p:val>
                                        </p:tav>
                                      </p:tavLst>
                                    </p:anim>
                                    <p:anim calcmode="lin" valueType="num">
                                      <p:cBhvr>
                                        <p:cTn id="38"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1000"/>
                                        <p:tgtEl>
                                          <p:spTgt spid="29"/>
                                        </p:tgtEl>
                                      </p:cBhvr>
                                    </p:animEffect>
                                    <p:anim calcmode="lin" valueType="num">
                                      <p:cBhvr>
                                        <p:cTn id="44" dur="1000" fill="hold"/>
                                        <p:tgtEl>
                                          <p:spTgt spid="29"/>
                                        </p:tgtEl>
                                        <p:attrNameLst>
                                          <p:attrName>ppt_x</p:attrName>
                                        </p:attrNameLst>
                                      </p:cBhvr>
                                      <p:tavLst>
                                        <p:tav tm="0">
                                          <p:val>
                                            <p:strVal val="#ppt_x"/>
                                          </p:val>
                                        </p:tav>
                                        <p:tav tm="100000">
                                          <p:val>
                                            <p:strVal val="#ppt_x"/>
                                          </p:val>
                                        </p:tav>
                                      </p:tavLst>
                                    </p:anim>
                                    <p:anim calcmode="lin" valueType="num">
                                      <p:cBhvr>
                                        <p:cTn id="45" dur="1000" fill="hold"/>
                                        <p:tgtEl>
                                          <p:spTgt spid="29"/>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childTnLst>
                                </p:cTn>
                              </p:par>
                              <p:par>
                                <p:cTn id="57" presetID="23" presetClass="entr" presetSubtype="16"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p:cTn id="59" dur="500" fill="hold"/>
                                        <p:tgtEl>
                                          <p:spTgt spid="20"/>
                                        </p:tgtEl>
                                        <p:attrNameLst>
                                          <p:attrName>ppt_w</p:attrName>
                                        </p:attrNameLst>
                                      </p:cBhvr>
                                      <p:tavLst>
                                        <p:tav tm="0">
                                          <p:val>
                                            <p:fltVal val="0"/>
                                          </p:val>
                                        </p:tav>
                                        <p:tav tm="100000">
                                          <p:val>
                                            <p:strVal val="#ppt_w"/>
                                          </p:val>
                                        </p:tav>
                                      </p:tavLst>
                                    </p:anim>
                                    <p:anim calcmode="lin" valueType="num">
                                      <p:cBhvr>
                                        <p:cTn id="60" dur="500" fill="hold"/>
                                        <p:tgtEl>
                                          <p:spTgt spid="20"/>
                                        </p:tgtEl>
                                        <p:attrNameLst>
                                          <p:attrName>ppt_h</p:attrName>
                                        </p:attrNameLst>
                                      </p:cBhvr>
                                      <p:tavLst>
                                        <p:tav tm="0">
                                          <p:val>
                                            <p:fltVal val="0"/>
                                          </p:val>
                                        </p:tav>
                                        <p:tav tm="100000">
                                          <p:val>
                                            <p:strVal val="#ppt_h"/>
                                          </p:val>
                                        </p:tav>
                                      </p:tavLst>
                                    </p:anim>
                                  </p:childTnLst>
                                </p:cTn>
                              </p:par>
                            </p:childTnLst>
                          </p:cTn>
                        </p:par>
                      </p:childTnLst>
                    </p:cTn>
                  </p:par>
                  <p:par>
                    <p:cTn id="61" fill="hold">
                      <p:stCondLst>
                        <p:cond delay="indefinite"/>
                      </p:stCondLst>
                      <p:childTnLst>
                        <p:par>
                          <p:cTn id="62" fill="hold">
                            <p:stCondLst>
                              <p:cond delay="0"/>
                            </p:stCondLst>
                            <p:childTnLst>
                              <p:par>
                                <p:cTn id="63" presetID="47" presetClass="entr" presetSubtype="0" fill="hold"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1000"/>
                                        <p:tgtEl>
                                          <p:spTgt spid="28"/>
                                        </p:tgtEl>
                                      </p:cBhvr>
                                    </p:animEffect>
                                    <p:anim calcmode="lin" valueType="num">
                                      <p:cBhvr>
                                        <p:cTn id="66" dur="1000" fill="hold"/>
                                        <p:tgtEl>
                                          <p:spTgt spid="28"/>
                                        </p:tgtEl>
                                        <p:attrNameLst>
                                          <p:attrName>ppt_x</p:attrName>
                                        </p:attrNameLst>
                                      </p:cBhvr>
                                      <p:tavLst>
                                        <p:tav tm="0">
                                          <p:val>
                                            <p:strVal val="#ppt_x"/>
                                          </p:val>
                                        </p:tav>
                                        <p:tav tm="100000">
                                          <p:val>
                                            <p:strVal val="#ppt_x"/>
                                          </p:val>
                                        </p:tav>
                                      </p:tavLst>
                                    </p:anim>
                                    <p:anim calcmode="lin" valueType="num">
                                      <p:cBhvr>
                                        <p:cTn id="67" dur="1000" fill="hold"/>
                                        <p:tgtEl>
                                          <p:spTgt spid="28"/>
                                        </p:tgtEl>
                                        <p:attrNameLst>
                                          <p:attrName>ppt_y</p:attrName>
                                        </p:attrNameLst>
                                      </p:cBhvr>
                                      <p:tavLst>
                                        <p:tav tm="0">
                                          <p:val>
                                            <p:strVal val="#ppt_y-.1"/>
                                          </p:val>
                                        </p:tav>
                                        <p:tav tm="100000">
                                          <p:val>
                                            <p:strVal val="#ppt_y"/>
                                          </p:val>
                                        </p:tav>
                                      </p:tavLst>
                                    </p:anim>
                                  </p:childTnLst>
                                </p:cTn>
                              </p:par>
                              <p:par>
                                <p:cTn id="68" presetID="18" presetClass="entr" presetSubtype="3"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strips(upRight)">
                                      <p:cBhvr>
                                        <p:cTn id="70" dur="500"/>
                                        <p:tgtEl>
                                          <p:spTgt spid="26"/>
                                        </p:tgtEl>
                                      </p:cBhvr>
                                    </p:animEffect>
                                  </p:childTnLst>
                                </p:cTn>
                              </p:par>
                              <p:par>
                                <p:cTn id="71" presetID="18" presetClass="entr" presetSubtype="3"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strips(upRight)">
                                      <p:cBhvr>
                                        <p:cTn id="73" dur="500"/>
                                        <p:tgtEl>
                                          <p:spTgt spid="39"/>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strips(upRight)">
                                      <p:cBhvr>
                                        <p:cTn id="76" dur="500"/>
                                        <p:tgtEl>
                                          <p:spTgt spid="38"/>
                                        </p:tgtEl>
                                      </p:cBhvr>
                                    </p:animEffect>
                                  </p:childTnLst>
                                </p:cTn>
                              </p:par>
                              <p:par>
                                <p:cTn id="77" presetID="18" presetClass="entr" presetSubtype="3" fill="hold" grpId="0" nodeType="withEffect">
                                  <p:stCondLst>
                                    <p:cond delay="0"/>
                                  </p:stCondLst>
                                  <p:childTnLst>
                                    <p:set>
                                      <p:cBhvr>
                                        <p:cTn id="78" dur="1" fill="hold">
                                          <p:stCondLst>
                                            <p:cond delay="0"/>
                                          </p:stCondLst>
                                        </p:cTn>
                                        <p:tgtEl>
                                          <p:spTgt spid="48"/>
                                        </p:tgtEl>
                                        <p:attrNameLst>
                                          <p:attrName>style.visibility</p:attrName>
                                        </p:attrNameLst>
                                      </p:cBhvr>
                                      <p:to>
                                        <p:strVal val="visible"/>
                                      </p:to>
                                    </p:set>
                                    <p:animEffect transition="in" filter="strips(upRight)">
                                      <p:cBhvr>
                                        <p:cTn id="7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0" grpId="0" animBg="1"/>
      <p:bldP spid="48" grpId="0" animBg="1"/>
      <p:bldP spid="29" grpId="0" animBg="1"/>
      <p:bldP spid="38" grpId="0" animBg="1"/>
      <p:bldP spid="3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838200" y="274955"/>
            <a:ext cx="10515600" cy="857417"/>
          </a:xfrm>
          <a:noFill/>
          <a:ln>
            <a:noFill/>
          </a:ln>
        </p:spPr>
        <p:txBody>
          <a:bodyPr anchor="ctr" anchorCtr="0">
            <a:normAutofit/>
          </a:bodyPr>
          <a:lstStyle/>
          <a:p>
            <a:pPr algn="ctr"/>
            <a:r>
              <a:rPr lang="en-US" dirty="0">
                <a:solidFill>
                  <a:schemeClr val="bg1">
                    <a:lumMod val="85000"/>
                  </a:schemeClr>
                </a:solidFill>
                <a:latin typeface="Avenir Book" panose="02000503020000020003" pitchFamily="2" charset="0"/>
              </a:rPr>
              <a:t>The medical model isn’t the answer.</a:t>
            </a:r>
          </a:p>
        </p:txBody>
      </p:sp>
      <p:sp>
        <p:nvSpPr>
          <p:cNvPr id="11" name="Subtitle 10">
            <a:extLst>
              <a:ext uri="{FF2B5EF4-FFF2-40B4-BE49-F238E27FC236}">
                <a16:creationId xmlns:a16="http://schemas.microsoft.com/office/drawing/2014/main" id="{00D14FC1-CCE5-1349-9181-1313262CFF8E}"/>
              </a:ext>
            </a:extLst>
          </p:cNvPr>
          <p:cNvSpPr>
            <a:spLocks noGrp="1"/>
          </p:cNvSpPr>
          <p:nvPr>
            <p:ph idx="1"/>
          </p:nvPr>
        </p:nvSpPr>
        <p:spPr>
          <a:xfrm>
            <a:off x="529590" y="1580361"/>
            <a:ext cx="11132820" cy="4683279"/>
          </a:xfrm>
          <a:noFill/>
          <a:ln>
            <a:noFill/>
          </a:ln>
        </p:spPr>
        <p:txBody>
          <a:bodyPr>
            <a:noAutofit/>
          </a:bodyPr>
          <a:lstStyle/>
          <a:p>
            <a:pPr marL="0" indent="0">
              <a:lnSpc>
                <a:spcPct val="100000"/>
              </a:lnSpc>
              <a:spcBef>
                <a:spcPts val="0"/>
              </a:spcBef>
              <a:buNone/>
            </a:pPr>
            <a:r>
              <a:rPr lang="en-US" spc="100" dirty="0">
                <a:solidFill>
                  <a:schemeClr val="bg1">
                    <a:lumMod val="85000"/>
                  </a:schemeClr>
                </a:solidFill>
                <a:latin typeface="Avenir Book" panose="02000503020000020003" pitchFamily="2" charset="0"/>
              </a:rPr>
              <a:t>Adolescents have the lowest rate of primary care utilization of any demographic group—yet 75% of mental illness manifests between 10-24.</a:t>
            </a:r>
          </a:p>
          <a:p>
            <a:pPr marL="0" indent="0">
              <a:lnSpc>
                <a:spcPct val="100000"/>
              </a:lnSpc>
              <a:spcBef>
                <a:spcPts val="0"/>
              </a:spcBef>
              <a:buNone/>
            </a:pPr>
            <a:endParaRPr lang="en-US" spc="100" dirty="0">
              <a:solidFill>
                <a:schemeClr val="bg1">
                  <a:lumMod val="85000"/>
                </a:schemeClr>
              </a:solidFill>
              <a:latin typeface="Avenir Book" panose="02000503020000020003" pitchFamily="2" charset="0"/>
            </a:endParaRPr>
          </a:p>
          <a:p>
            <a:pPr marL="0" indent="0">
              <a:lnSpc>
                <a:spcPct val="100000"/>
              </a:lnSpc>
              <a:spcBef>
                <a:spcPts val="0"/>
              </a:spcBef>
              <a:buNone/>
            </a:pPr>
            <a:r>
              <a:rPr lang="en-US" spc="100" dirty="0">
                <a:solidFill>
                  <a:schemeClr val="bg1">
                    <a:lumMod val="85000"/>
                  </a:schemeClr>
                </a:solidFill>
                <a:latin typeface="Avenir Book" panose="02000503020000020003" pitchFamily="2" charset="0"/>
              </a:rPr>
              <a:t>Provider shortages and barriers to accessing care remain significant.</a:t>
            </a:r>
          </a:p>
          <a:p>
            <a:pPr marL="0" indent="0">
              <a:lnSpc>
                <a:spcPct val="100000"/>
              </a:lnSpc>
              <a:spcBef>
                <a:spcPts val="0"/>
              </a:spcBef>
              <a:buNone/>
            </a:pPr>
            <a:endParaRPr lang="en-US" spc="100" dirty="0">
              <a:solidFill>
                <a:schemeClr val="bg1">
                  <a:lumMod val="85000"/>
                </a:schemeClr>
              </a:solidFill>
              <a:latin typeface="Avenir Book" panose="02000503020000020003" pitchFamily="2" charset="0"/>
            </a:endParaRPr>
          </a:p>
          <a:p>
            <a:pPr marL="0" indent="0">
              <a:lnSpc>
                <a:spcPct val="100000"/>
              </a:lnSpc>
              <a:spcBef>
                <a:spcPts val="0"/>
              </a:spcBef>
              <a:buNone/>
            </a:pPr>
            <a:r>
              <a:rPr lang="en-US" spc="100" dirty="0">
                <a:solidFill>
                  <a:schemeClr val="bg1">
                    <a:lumMod val="85000"/>
                  </a:schemeClr>
                </a:solidFill>
                <a:latin typeface="Avenir Book" panose="02000503020000020003" pitchFamily="2" charset="0"/>
              </a:rPr>
              <a:t>Diagnosis driven models are only appropriate for some children. When broadly applied, they stigmatize and imprison children in their problems.</a:t>
            </a:r>
          </a:p>
          <a:p>
            <a:pPr marL="0" indent="0">
              <a:lnSpc>
                <a:spcPct val="100000"/>
              </a:lnSpc>
              <a:spcBef>
                <a:spcPts val="0"/>
              </a:spcBef>
              <a:buNone/>
            </a:pPr>
            <a:endParaRPr lang="en-US" spc="100" dirty="0">
              <a:solidFill>
                <a:schemeClr val="bg1">
                  <a:lumMod val="85000"/>
                </a:schemeClr>
              </a:solidFill>
              <a:latin typeface="Avenir Book" panose="02000503020000020003" pitchFamily="2" charset="0"/>
            </a:endParaRPr>
          </a:p>
          <a:p>
            <a:pPr marL="0" indent="0">
              <a:lnSpc>
                <a:spcPct val="100000"/>
              </a:lnSpc>
              <a:spcBef>
                <a:spcPts val="0"/>
              </a:spcBef>
              <a:buNone/>
            </a:pPr>
            <a:r>
              <a:rPr lang="en-US" spc="100" dirty="0">
                <a:solidFill>
                  <a:schemeClr val="bg1">
                    <a:lumMod val="85000"/>
                  </a:schemeClr>
                </a:solidFill>
                <a:latin typeface="Avenir Book" panose="02000503020000020003" pitchFamily="2" charset="0"/>
              </a:rPr>
              <a:t>And it fails to reflect emerging science on trauma and the brain.</a:t>
            </a:r>
          </a:p>
          <a:p>
            <a:pPr marL="0" indent="0">
              <a:lnSpc>
                <a:spcPct val="100000"/>
              </a:lnSpc>
              <a:spcBef>
                <a:spcPts val="0"/>
              </a:spcBef>
              <a:buNone/>
            </a:pPr>
            <a:endParaRPr lang="en-US" spc="100" dirty="0">
              <a:solidFill>
                <a:schemeClr val="bg1">
                  <a:lumMod val="85000"/>
                </a:schemeClr>
              </a:solidFill>
              <a:latin typeface="Avenir Book" panose="02000503020000020003" pitchFamily="2" charset="0"/>
            </a:endParaRPr>
          </a:p>
          <a:p>
            <a:pPr marL="0" indent="0">
              <a:lnSpc>
                <a:spcPct val="100000"/>
              </a:lnSpc>
              <a:spcBef>
                <a:spcPts val="0"/>
              </a:spcBef>
              <a:buNone/>
            </a:pPr>
            <a:endParaRPr lang="en-US" spc="100" dirty="0">
              <a:solidFill>
                <a:schemeClr val="bg1">
                  <a:lumMod val="85000"/>
                </a:schemeClr>
              </a:solidFill>
              <a:latin typeface="Avenir Book" panose="02000503020000020003" pitchFamily="2" charset="0"/>
            </a:endParaRPr>
          </a:p>
          <a:p>
            <a:pPr marL="0" indent="0">
              <a:lnSpc>
                <a:spcPct val="100000"/>
              </a:lnSpc>
              <a:spcBef>
                <a:spcPts val="0"/>
              </a:spcBef>
              <a:buNone/>
            </a:pPr>
            <a:endParaRPr lang="en-US" spc="100" dirty="0">
              <a:solidFill>
                <a:schemeClr val="bg1">
                  <a:lumMod val="85000"/>
                </a:schemeClr>
              </a:solidFill>
              <a:latin typeface="Avenir Book" panose="02000503020000020003" pitchFamily="2" charset="0"/>
            </a:endParaRPr>
          </a:p>
          <a:p>
            <a:pPr marL="0" indent="0">
              <a:lnSpc>
                <a:spcPct val="100000"/>
              </a:lnSpc>
              <a:spcBef>
                <a:spcPts val="0"/>
              </a:spcBef>
              <a:buNone/>
            </a:pPr>
            <a:endParaRPr lang="en-US" spc="100" dirty="0">
              <a:solidFill>
                <a:schemeClr val="bg1">
                  <a:lumMod val="85000"/>
                </a:schemeClr>
              </a:solidFill>
              <a:latin typeface="Avenir Book" panose="02000503020000020003" pitchFamily="2" charset="0"/>
            </a:endParaRPr>
          </a:p>
        </p:txBody>
      </p:sp>
    </p:spTree>
    <p:extLst>
      <p:ext uri="{BB962C8B-B14F-4D97-AF65-F5344CB8AC3E}">
        <p14:creationId xmlns:p14="http://schemas.microsoft.com/office/powerpoint/2010/main" val="1304045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838200" y="791308"/>
            <a:ext cx="10515600" cy="5275385"/>
          </a:xfrm>
          <a:noFill/>
          <a:ln>
            <a:noFill/>
          </a:ln>
        </p:spPr>
        <p:txBody>
          <a:bodyPr anchor="ctr" anchorCtr="0">
            <a:normAutofit/>
          </a:bodyPr>
          <a:lstStyle/>
          <a:p>
            <a:pPr algn="ctr"/>
            <a:r>
              <a:rPr lang="en-US" sz="4000" dirty="0">
                <a:solidFill>
                  <a:schemeClr val="bg1">
                    <a:lumMod val="85000"/>
                  </a:schemeClr>
                </a:solidFill>
                <a:latin typeface="Avenir Book" panose="02000503020000020003" pitchFamily="2" charset="0"/>
              </a:rPr>
              <a:t>We have new science and emerging practices that demonstrate the promise of behavioral health….</a:t>
            </a:r>
            <a:br>
              <a:rPr lang="en-US" sz="4000" dirty="0">
                <a:solidFill>
                  <a:schemeClr val="bg1">
                    <a:lumMod val="85000"/>
                  </a:schemeClr>
                </a:solidFill>
                <a:latin typeface="Avenir Book" panose="02000503020000020003" pitchFamily="2" charset="0"/>
              </a:rPr>
            </a:br>
            <a:r>
              <a:rPr lang="en-US" sz="4000" dirty="0">
                <a:solidFill>
                  <a:schemeClr val="bg1">
                    <a:lumMod val="85000"/>
                  </a:schemeClr>
                </a:solidFill>
                <a:latin typeface="Avenir Book" panose="02000503020000020003" pitchFamily="2" charset="0"/>
              </a:rPr>
              <a:t/>
            </a:r>
            <a:br>
              <a:rPr lang="en-US" sz="4000" dirty="0">
                <a:solidFill>
                  <a:schemeClr val="bg1">
                    <a:lumMod val="85000"/>
                  </a:schemeClr>
                </a:solidFill>
                <a:latin typeface="Avenir Book" panose="02000503020000020003" pitchFamily="2" charset="0"/>
              </a:rPr>
            </a:br>
            <a:r>
              <a:rPr lang="en-US" sz="4000" dirty="0">
                <a:solidFill>
                  <a:schemeClr val="bg1">
                    <a:lumMod val="85000"/>
                  </a:schemeClr>
                </a:solidFill>
                <a:latin typeface="Avenir Book" panose="02000503020000020003" pitchFamily="2" charset="0"/>
              </a:rPr>
              <a:t>If we have the courage, will, and skill to listen and apply this work to improve the lives of children.</a:t>
            </a:r>
          </a:p>
        </p:txBody>
      </p:sp>
    </p:spTree>
    <p:extLst>
      <p:ext uri="{BB962C8B-B14F-4D97-AF65-F5344CB8AC3E}">
        <p14:creationId xmlns:p14="http://schemas.microsoft.com/office/powerpoint/2010/main" val="3810628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5A54C0-21D4-4946-B2B3-60C6FF59063A}"/>
              </a:ext>
            </a:extLst>
          </p:cNvPr>
          <p:cNvSpPr>
            <a:spLocks noGrp="1"/>
          </p:cNvSpPr>
          <p:nvPr>
            <p:ph type="title"/>
          </p:nvPr>
        </p:nvSpPr>
        <p:spPr>
          <a:xfrm>
            <a:off x="838200" y="184822"/>
            <a:ext cx="10515600" cy="941366"/>
          </a:xfrm>
        </p:spPr>
        <p:txBody>
          <a:bodyPr>
            <a:normAutofit/>
          </a:bodyPr>
          <a:lstStyle/>
          <a:p>
            <a:pPr algn="ctr"/>
            <a:r>
              <a:rPr lang="en-US" sz="4000" dirty="0">
                <a:solidFill>
                  <a:schemeClr val="bg1">
                    <a:lumMod val="85000"/>
                  </a:schemeClr>
                </a:solidFill>
                <a:latin typeface="Avenir Book" panose="02000503020000020003" pitchFamily="2" charset="0"/>
              </a:rPr>
              <a:t>Prevalence of ACEs</a:t>
            </a:r>
          </a:p>
        </p:txBody>
      </p:sp>
      <p:graphicFrame>
        <p:nvGraphicFramePr>
          <p:cNvPr id="5" name="Content Placeholder 4">
            <a:extLst>
              <a:ext uri="{FF2B5EF4-FFF2-40B4-BE49-F238E27FC236}">
                <a16:creationId xmlns:a16="http://schemas.microsoft.com/office/drawing/2014/main" id="{68D2397C-DB36-254A-BCAD-18F3620AF6D9}"/>
              </a:ext>
            </a:extLst>
          </p:cNvPr>
          <p:cNvGraphicFramePr>
            <a:graphicFrameLocks noGrp="1"/>
          </p:cNvGraphicFramePr>
          <p:nvPr>
            <p:ph idx="1"/>
            <p:extLst>
              <p:ext uri="{D42A27DB-BD31-4B8C-83A1-F6EECF244321}">
                <p14:modId xmlns:p14="http://schemas.microsoft.com/office/powerpoint/2010/main" val="1224252247"/>
              </p:ext>
            </p:extLst>
          </p:nvPr>
        </p:nvGraphicFramePr>
        <p:xfrm>
          <a:off x="838200" y="1465097"/>
          <a:ext cx="10515600" cy="4360268"/>
        </p:xfrm>
        <a:graphic>
          <a:graphicData uri="http://schemas.openxmlformats.org/drawingml/2006/table">
            <a:tbl>
              <a:tblPr firstRow="1" bandRow="1">
                <a:tableStyleId>{0505E3EF-67EA-436B-97B2-0124C06EBD24}</a:tableStyleId>
              </a:tblPr>
              <a:tblGrid>
                <a:gridCol w="2355761">
                  <a:extLst>
                    <a:ext uri="{9D8B030D-6E8A-4147-A177-3AD203B41FA5}">
                      <a16:colId xmlns:a16="http://schemas.microsoft.com/office/drawing/2014/main" val="2125801643"/>
                    </a:ext>
                  </a:extLst>
                </a:gridCol>
                <a:gridCol w="2461251">
                  <a:extLst>
                    <a:ext uri="{9D8B030D-6E8A-4147-A177-3AD203B41FA5}">
                      <a16:colId xmlns:a16="http://schemas.microsoft.com/office/drawing/2014/main" val="3003357382"/>
                    </a:ext>
                  </a:extLst>
                </a:gridCol>
                <a:gridCol w="5698588">
                  <a:extLst>
                    <a:ext uri="{9D8B030D-6E8A-4147-A177-3AD203B41FA5}">
                      <a16:colId xmlns:a16="http://schemas.microsoft.com/office/drawing/2014/main" val="150402127"/>
                    </a:ext>
                  </a:extLst>
                </a:gridCol>
              </a:tblGrid>
              <a:tr h="396388">
                <a:tc rowSpan="3">
                  <a:txBody>
                    <a:bodyPr/>
                    <a:lstStyle/>
                    <a:p>
                      <a:pPr algn="ctr"/>
                      <a:r>
                        <a:rPr lang="en-US" b="1" i="0" dirty="0">
                          <a:latin typeface="Avenir Book" panose="02000503020000020003" pitchFamily="2" charset="0"/>
                        </a:rPr>
                        <a:t>Abuse</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Physical Abuse</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rowSpan="10">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762322640"/>
                  </a:ext>
                </a:extLst>
              </a:tr>
              <a:tr h="396388">
                <a:tc vMerge="1">
                  <a:txBody>
                    <a:bodyPr/>
                    <a:lstStyle/>
                    <a:p>
                      <a:endParaRPr lang="en-US" dirty="0"/>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Emotional Abuse</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175265793"/>
                  </a:ext>
                </a:extLst>
              </a:tr>
              <a:tr h="396388">
                <a:tc vMerge="1">
                  <a:txBody>
                    <a:bodyPr/>
                    <a:lstStyle/>
                    <a:p>
                      <a:endParaRPr lang="en-US" dirty="0"/>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Sexual Abuse</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537162078"/>
                  </a:ext>
                </a:extLst>
              </a:tr>
              <a:tr h="396388">
                <a:tc rowSpan="2">
                  <a:txBody>
                    <a:bodyPr/>
                    <a:lstStyle/>
                    <a:p>
                      <a:pPr algn="ctr"/>
                      <a:r>
                        <a:rPr lang="en-US" b="1" i="0" dirty="0">
                          <a:latin typeface="Avenir Book" panose="02000503020000020003" pitchFamily="2" charset="0"/>
                        </a:rPr>
                        <a:t>Neglect</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Physical Neglect</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432802571"/>
                  </a:ext>
                </a:extLst>
              </a:tr>
              <a:tr h="396388">
                <a:tc vMerge="1">
                  <a:txBody>
                    <a:bodyPr/>
                    <a:lstStyle/>
                    <a:p>
                      <a:endParaRPr lang="en-US" dirty="0"/>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Emotional Neglect</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382202930"/>
                  </a:ext>
                </a:extLst>
              </a:tr>
              <a:tr h="396388">
                <a:tc rowSpan="5">
                  <a:txBody>
                    <a:bodyPr/>
                    <a:lstStyle/>
                    <a:p>
                      <a:pPr algn="ctr"/>
                      <a:r>
                        <a:rPr lang="en-US" b="1" i="0" dirty="0">
                          <a:latin typeface="Avenir Book" panose="02000503020000020003" pitchFamily="2" charset="0"/>
                        </a:rPr>
                        <a:t>Household Dysfunction</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Mental Illness</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663803657"/>
                  </a:ext>
                </a:extLst>
              </a:tr>
              <a:tr h="396388">
                <a:tc vMerge="1">
                  <a:txBody>
                    <a:bodyPr/>
                    <a:lstStyle/>
                    <a:p>
                      <a:endParaRPr lang="en-US"/>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Incarcerated Relative</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36280490"/>
                  </a:ext>
                </a:extLst>
              </a:tr>
              <a:tr h="396388">
                <a:tc vMerge="1">
                  <a:txBody>
                    <a:bodyPr/>
                    <a:lstStyle/>
                    <a:p>
                      <a:endParaRPr lang="en-US"/>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Domestic Violence</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604829951"/>
                  </a:ext>
                </a:extLst>
              </a:tr>
              <a:tr h="396388">
                <a:tc vMerge="1">
                  <a:txBody>
                    <a:bodyPr/>
                    <a:lstStyle/>
                    <a:p>
                      <a:endParaRPr lang="en-US"/>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Substance Abuse</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068148771"/>
                  </a:ext>
                </a:extLst>
              </a:tr>
              <a:tr h="396388">
                <a:tc vMerge="1">
                  <a:txBody>
                    <a:bodyPr/>
                    <a:lstStyle/>
                    <a:p>
                      <a:endParaRPr lang="en-US" dirty="0"/>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a:txBody>
                    <a:bodyPr/>
                    <a:lstStyle/>
                    <a:p>
                      <a:pPr algn="ctr"/>
                      <a:r>
                        <a:rPr lang="en-US" sz="1600" b="0" i="0" dirty="0">
                          <a:latin typeface="Avenir Book" panose="02000503020000020003" pitchFamily="2" charset="0"/>
                        </a:rPr>
                        <a:t>Divorce</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tc vMerge="1">
                  <a:txBody>
                    <a:bodyPr/>
                    <a:lstStyle/>
                    <a:p>
                      <a:endParaRPr lang="en-US" b="0" i="0" dirty="0">
                        <a:latin typeface="Avenir Book" panose="02000503020000020003" pitchFamily="2" charset="0"/>
                      </a:endParaRPr>
                    </a:p>
                  </a:txBody>
                  <a:tcP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970414485"/>
                  </a:ext>
                </a:extLst>
              </a:tr>
              <a:tr h="396388">
                <a:tc>
                  <a:txBody>
                    <a:bodyPr/>
                    <a:lstStyle/>
                    <a:p>
                      <a:pPr algn="ctr"/>
                      <a:r>
                        <a:rPr lang="en-US" b="1" i="0" dirty="0">
                          <a:latin typeface="Avenir Book" panose="02000503020000020003" pitchFamily="2" charset="0"/>
                        </a:rPr>
                        <a:t>Systemic Oppression</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tx2">
                        <a:lumMod val="60000"/>
                        <a:lumOff val="40000"/>
                      </a:schemeClr>
                    </a:solidFill>
                  </a:tcPr>
                </a:tc>
                <a:tc>
                  <a:txBody>
                    <a:bodyPr/>
                    <a:lstStyle/>
                    <a:p>
                      <a:pPr algn="ctr"/>
                      <a:r>
                        <a:rPr lang="en-US" sz="1600" b="0" i="0" dirty="0">
                          <a:latin typeface="Avenir Book" panose="02000503020000020003" pitchFamily="2" charset="0"/>
                        </a:rPr>
                        <a:t>Racism</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tx2">
                        <a:lumMod val="60000"/>
                        <a:lumOff val="40000"/>
                      </a:schemeClr>
                    </a:solidFill>
                  </a:tcPr>
                </a:tc>
                <a:tc>
                  <a:txBody>
                    <a:bodyPr/>
                    <a:lstStyle/>
                    <a:p>
                      <a:r>
                        <a:rPr lang="en-US" sz="1400" b="0" i="0" dirty="0">
                          <a:latin typeface="Avenir Book" panose="02000503020000020003" pitchFamily="2" charset="0"/>
                        </a:rPr>
                        <a:t>Unknown</a:t>
                      </a:r>
                    </a:p>
                  </a:txBody>
                  <a:tcPr anchor="ctr">
                    <a:lnL w="12700" cap="flat" cmpd="sng" algn="ctr">
                      <a:solidFill>
                        <a:srgbClr val="2E75B6"/>
                      </a:solidFill>
                      <a:prstDash val="solid"/>
                      <a:round/>
                      <a:headEnd type="none" w="med" len="med"/>
                      <a:tailEnd type="none" w="med" len="med"/>
                    </a:lnL>
                    <a:lnR w="12700" cap="flat" cmpd="sng" algn="ctr">
                      <a:solidFill>
                        <a:srgbClr val="2E75B6"/>
                      </a:solidFill>
                      <a:prstDash val="solid"/>
                      <a:round/>
                      <a:headEnd type="none" w="med" len="med"/>
                      <a:tailEnd type="none" w="med" len="med"/>
                    </a:lnR>
                    <a:lnT w="12700" cap="flat" cmpd="sng" algn="ctr">
                      <a:solidFill>
                        <a:srgbClr val="2E75B6"/>
                      </a:solidFill>
                      <a:prstDash val="solid"/>
                      <a:round/>
                      <a:headEnd type="none" w="med" len="med"/>
                      <a:tailEnd type="none" w="med" len="med"/>
                    </a:lnT>
                    <a:lnB w="12700" cap="flat" cmpd="sng" algn="ctr">
                      <a:solidFill>
                        <a:srgbClr val="2E75B6"/>
                      </a:solidFill>
                      <a:prstDash val="solid"/>
                      <a:round/>
                      <a:headEnd type="none" w="med" len="med"/>
                      <a:tailEnd type="none" w="med" len="med"/>
                    </a:lnB>
                    <a:solidFill>
                      <a:schemeClr val="tx2">
                        <a:lumMod val="60000"/>
                        <a:lumOff val="40000"/>
                      </a:schemeClr>
                    </a:solidFill>
                  </a:tcPr>
                </a:tc>
                <a:extLst>
                  <a:ext uri="{0D108BD9-81ED-4DB2-BD59-A6C34878D82A}">
                    <a16:rowId xmlns:a16="http://schemas.microsoft.com/office/drawing/2014/main" val="3541467995"/>
                  </a:ext>
                </a:extLst>
              </a:tr>
            </a:tbl>
          </a:graphicData>
        </a:graphic>
      </p:graphicFrame>
      <p:graphicFrame>
        <p:nvGraphicFramePr>
          <p:cNvPr id="7" name="Chart 6">
            <a:extLst>
              <a:ext uri="{FF2B5EF4-FFF2-40B4-BE49-F238E27FC236}">
                <a16:creationId xmlns:a16="http://schemas.microsoft.com/office/drawing/2014/main" id="{ED47AEB2-136D-734C-BF91-562BCDC0763B}"/>
              </a:ext>
            </a:extLst>
          </p:cNvPr>
          <p:cNvGraphicFramePr/>
          <p:nvPr>
            <p:extLst>
              <p:ext uri="{D42A27DB-BD31-4B8C-83A1-F6EECF244321}">
                <p14:modId xmlns:p14="http://schemas.microsoft.com/office/powerpoint/2010/main" val="3010519164"/>
              </p:ext>
            </p:extLst>
          </p:nvPr>
        </p:nvGraphicFramePr>
        <p:xfrm>
          <a:off x="5540064" y="1426279"/>
          <a:ext cx="6220231" cy="4037240"/>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a:extLst>
              <a:ext uri="{FF2B5EF4-FFF2-40B4-BE49-F238E27FC236}">
                <a16:creationId xmlns:a16="http://schemas.microsoft.com/office/drawing/2014/main" id="{714017A4-6444-9C4B-AC32-0E02373EA50B}"/>
              </a:ext>
            </a:extLst>
          </p:cNvPr>
          <p:cNvSpPr/>
          <p:nvPr/>
        </p:nvSpPr>
        <p:spPr>
          <a:xfrm rot="5400000">
            <a:off x="10135393" y="3686025"/>
            <a:ext cx="2972804"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 of Californians exposed to ACE</a:t>
            </a:r>
          </a:p>
        </p:txBody>
      </p:sp>
      <p:sp>
        <p:nvSpPr>
          <p:cNvPr id="9" name="TextBox 8">
            <a:extLst>
              <a:ext uri="{FF2B5EF4-FFF2-40B4-BE49-F238E27FC236}">
                <a16:creationId xmlns:a16="http://schemas.microsoft.com/office/drawing/2014/main" id="{50529B9A-BA91-7540-8405-958DC1A07078}"/>
              </a:ext>
            </a:extLst>
          </p:cNvPr>
          <p:cNvSpPr txBox="1"/>
          <p:nvPr/>
        </p:nvSpPr>
        <p:spPr>
          <a:xfrm>
            <a:off x="257157" y="6275862"/>
            <a:ext cx="6001403" cy="2565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prstClr val="white">
                    <a:lumMod val="65000"/>
                  </a:prstClr>
                </a:solidFill>
                <a:effectLst/>
                <a:uLnTx/>
                <a:uFillTx/>
                <a:latin typeface="Avenir Book" panose="02000503020000020003" pitchFamily="2" charset="0"/>
                <a:ea typeface="+mn-ea"/>
                <a:cs typeface="+mn-cs"/>
              </a:rPr>
              <a:t>Source: Center For Youth Wellness - Data Report A Hidden Crisis (2014)</a:t>
            </a:r>
          </a:p>
        </p:txBody>
      </p:sp>
      <p:sp>
        <p:nvSpPr>
          <p:cNvPr id="4" name="Oval 3">
            <a:extLst>
              <a:ext uri="{FF2B5EF4-FFF2-40B4-BE49-F238E27FC236}">
                <a16:creationId xmlns:a16="http://schemas.microsoft.com/office/drawing/2014/main" id="{2BDD5896-48A7-CA45-A949-F5ABE073F953}"/>
              </a:ext>
            </a:extLst>
          </p:cNvPr>
          <p:cNvSpPr/>
          <p:nvPr/>
        </p:nvSpPr>
        <p:spPr>
          <a:xfrm>
            <a:off x="235892" y="5332192"/>
            <a:ext cx="11503138" cy="603089"/>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774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5" name="Title 6">
            <a:extLst>
              <a:ext uri="{FF2B5EF4-FFF2-40B4-BE49-F238E27FC236}">
                <a16:creationId xmlns:a16="http://schemas.microsoft.com/office/drawing/2014/main" id="{1BC8F0EF-4C1E-9246-A377-56DACFDB7309}"/>
              </a:ext>
            </a:extLst>
          </p:cNvPr>
          <p:cNvSpPr txBox="1">
            <a:spLocks/>
          </p:cNvSpPr>
          <p:nvPr/>
        </p:nvSpPr>
        <p:spPr>
          <a:xfrm>
            <a:off x="424543" y="1262735"/>
            <a:ext cx="11315700" cy="4206647"/>
          </a:xfrm>
          <a:prstGeom prst="rect">
            <a:avLst/>
          </a:prstGeom>
          <a:noFill/>
          <a:ln>
            <a:noFill/>
          </a:ln>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R="0" lvl="0">
              <a:spcBef>
                <a:spcPts val="600"/>
              </a:spcBef>
              <a:spcAft>
                <a:spcPts val="0"/>
              </a:spcAft>
            </a:pPr>
            <a:r>
              <a:rPr lang="en-US" sz="2600" dirty="0">
                <a:solidFill>
                  <a:schemeClr val="bg2">
                    <a:lumMod val="90000"/>
                  </a:schemeClr>
                </a:solidFill>
                <a:latin typeface="Avenir Book" panose="02000503020000020003" pitchFamily="2" charset="0"/>
                <a:ea typeface="MS Mincho" panose="02020609040205080304" pitchFamily="49" charset="-128"/>
                <a:cs typeface="Times New Roman" panose="02020603050405020304" pitchFamily="18" charset="0"/>
              </a:rPr>
              <a:t>Interventions that increase resilience can have a moderating effect on depressive symptoms for children exposed to trauma.</a:t>
            </a:r>
          </a:p>
          <a:p>
            <a:pPr marR="0" lvl="0">
              <a:spcBef>
                <a:spcPts val="600"/>
              </a:spcBef>
              <a:spcAft>
                <a:spcPts val="0"/>
              </a:spcAft>
            </a:pPr>
            <a:endParaRPr lang="en-US" sz="1800" dirty="0">
              <a:solidFill>
                <a:schemeClr val="bg2">
                  <a:lumMod val="90000"/>
                </a:schemeClr>
              </a:solidFill>
              <a:latin typeface="Avenir Book" panose="02000503020000020003" pitchFamily="2" charset="0"/>
            </a:endParaRPr>
          </a:p>
          <a:p>
            <a:pPr lvl="0">
              <a:spcBef>
                <a:spcPts val="600"/>
              </a:spcBef>
            </a:pPr>
            <a:r>
              <a:rPr lang="en-US" sz="2600" dirty="0">
                <a:solidFill>
                  <a:schemeClr val="bg2">
                    <a:lumMod val="90000"/>
                  </a:schemeClr>
                </a:solidFill>
                <a:latin typeface="Avenir Book" panose="02000503020000020003" pitchFamily="2" charset="0"/>
              </a:rPr>
              <a:t>Targeted individual and group interventions to reduce risk factors and increase protective factors prevent the onset of childhood depression and anxiety.</a:t>
            </a:r>
          </a:p>
          <a:p>
            <a:pPr lvl="0">
              <a:spcBef>
                <a:spcPts val="600"/>
              </a:spcBef>
            </a:pPr>
            <a:endParaRPr lang="en-US" sz="1800" dirty="0">
              <a:solidFill>
                <a:schemeClr val="bg2">
                  <a:lumMod val="90000"/>
                </a:schemeClr>
              </a:solidFill>
              <a:latin typeface="Avenir Book" panose="02000503020000020003" pitchFamily="2" charset="0"/>
            </a:endParaRPr>
          </a:p>
          <a:p>
            <a:pPr lvl="0">
              <a:spcBef>
                <a:spcPts val="600"/>
              </a:spcBef>
            </a:pPr>
            <a:r>
              <a:rPr lang="en-US" sz="2600" dirty="0">
                <a:solidFill>
                  <a:schemeClr val="bg2">
                    <a:lumMod val="90000"/>
                  </a:schemeClr>
                </a:solidFill>
                <a:latin typeface="Avenir Book" panose="02000503020000020003" pitchFamily="2" charset="0"/>
              </a:rPr>
              <a:t>Individual, group, and family treatment interventions relieve symptoms of traumatic stress and improve cognitive, behavioral, social and emotional health, and school performance.</a:t>
            </a:r>
          </a:p>
        </p:txBody>
      </p:sp>
      <p:sp>
        <p:nvSpPr>
          <p:cNvPr id="3" name="Title 2">
            <a:extLst>
              <a:ext uri="{FF2B5EF4-FFF2-40B4-BE49-F238E27FC236}">
                <a16:creationId xmlns:a16="http://schemas.microsoft.com/office/drawing/2014/main" id="{C3AA96E8-ADFC-0E43-9689-0C6A1FDD93DF}"/>
              </a:ext>
            </a:extLst>
          </p:cNvPr>
          <p:cNvSpPr>
            <a:spLocks noGrp="1"/>
          </p:cNvSpPr>
          <p:nvPr>
            <p:ph type="title"/>
          </p:nvPr>
        </p:nvSpPr>
        <p:spPr>
          <a:xfrm>
            <a:off x="424543" y="286921"/>
            <a:ext cx="11315700" cy="1156118"/>
          </a:xfrm>
        </p:spPr>
        <p:txBody>
          <a:bodyPr/>
          <a:lstStyle/>
          <a:p>
            <a:pPr algn="ctr"/>
            <a:r>
              <a:rPr lang="en-US" dirty="0">
                <a:solidFill>
                  <a:schemeClr val="bg2">
                    <a:lumMod val="90000"/>
                  </a:schemeClr>
                </a:solidFill>
              </a:rPr>
              <a:t>The right </a:t>
            </a:r>
            <a:r>
              <a:rPr lang="en-US" sz="4000" dirty="0">
                <a:solidFill>
                  <a:schemeClr val="bg2">
                    <a:lumMod val="90000"/>
                  </a:schemeClr>
                </a:solidFill>
              </a:rPr>
              <a:t>interventions</a:t>
            </a:r>
            <a:r>
              <a:rPr lang="en-US" dirty="0">
                <a:solidFill>
                  <a:schemeClr val="bg2">
                    <a:lumMod val="90000"/>
                  </a:schemeClr>
                </a:solidFill>
              </a:rPr>
              <a:t> can change the trajectory</a:t>
            </a:r>
          </a:p>
        </p:txBody>
      </p:sp>
      <p:sp>
        <p:nvSpPr>
          <p:cNvPr id="9" name="Content Placeholder 2">
            <a:extLst>
              <a:ext uri="{FF2B5EF4-FFF2-40B4-BE49-F238E27FC236}">
                <a16:creationId xmlns:a16="http://schemas.microsoft.com/office/drawing/2014/main" id="{4A108816-632E-EA40-A5F4-662C7EB60B05}"/>
              </a:ext>
            </a:extLst>
          </p:cNvPr>
          <p:cNvSpPr>
            <a:spLocks noGrp="1"/>
          </p:cNvSpPr>
          <p:nvPr>
            <p:ph idx="1"/>
          </p:nvPr>
        </p:nvSpPr>
        <p:spPr>
          <a:xfrm>
            <a:off x="228600" y="5649686"/>
            <a:ext cx="11707586" cy="1208313"/>
          </a:xfrm>
        </p:spPr>
        <p:txBody>
          <a:bodyPr>
            <a:normAutofit/>
          </a:bodyPr>
          <a:lstStyle/>
          <a:p>
            <a:pPr marL="0" indent="0">
              <a:lnSpc>
                <a:spcPct val="100000"/>
              </a:lnSpc>
              <a:spcBef>
                <a:spcPts val="0"/>
              </a:spcBef>
              <a:buNone/>
            </a:pPr>
            <a:r>
              <a:rPr lang="en-US" sz="900" i="1" dirty="0" err="1">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rPr>
              <a:t>Wingo</a:t>
            </a:r>
            <a:r>
              <a:rPr lang="en-US" sz="900" i="1" dirty="0">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rPr>
              <a:t>, A., </a:t>
            </a:r>
            <a:r>
              <a:rPr lang="en-US" sz="900" i="1" dirty="0" err="1">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rPr>
              <a:t>Wrenn</a:t>
            </a:r>
            <a:r>
              <a:rPr lang="en-US" sz="900" i="1" dirty="0">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rPr>
              <a:t>, G., Pelletier, T., </a:t>
            </a:r>
            <a:r>
              <a:rPr lang="en-US" sz="900" i="1" dirty="0" err="1">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rPr>
              <a:t>Gutman</a:t>
            </a:r>
            <a:r>
              <a:rPr lang="en-US" sz="900" i="1" dirty="0">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rPr>
              <a:t>, A., Bradley, B. and Ressler, K. 2010. “Moderating effects of resilience on depression in individuals with a history of childhood abuse or trauma exposure.” J Affect </a:t>
            </a:r>
            <a:r>
              <a:rPr lang="en-US" sz="900" i="1" dirty="0" err="1">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rPr>
              <a:t>Disord</a:t>
            </a:r>
            <a:r>
              <a:rPr lang="en-US" sz="900" i="1" dirty="0">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rPr>
              <a:t>. 126(3): 	411-414. Retrieved from </a:t>
            </a:r>
            <a:r>
              <a:rPr lang="en-US" sz="900" i="1" dirty="0">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hlinkClick r:id="rId3"/>
              </a:rPr>
              <a:t>https://www.ncbi.nlm.nih.gov/pmc/articles/PMC3606050/</a:t>
            </a:r>
            <a:endParaRPr lang="en-US" sz="900" i="1" dirty="0">
              <a:solidFill>
                <a:schemeClr val="bg1">
                  <a:lumMod val="85000"/>
                </a:schemeClr>
              </a:solidFill>
              <a:latin typeface="Avenir Book" panose="02000503020000020003" pitchFamily="2" charset="0"/>
              <a:ea typeface="MS Mincho" panose="02020609040205080304" pitchFamily="49" charset="-128"/>
              <a:cs typeface="Times New Roman" panose="02020603050405020304" pitchFamily="18" charset="0"/>
            </a:endParaRPr>
          </a:p>
          <a:p>
            <a:pPr marL="0" indent="0">
              <a:lnSpc>
                <a:spcPct val="100000"/>
              </a:lnSpc>
              <a:spcBef>
                <a:spcPts val="0"/>
              </a:spcBef>
              <a:buNone/>
            </a:pPr>
            <a:r>
              <a:rPr lang="en-US" sz="900" i="1" dirty="0">
                <a:solidFill>
                  <a:schemeClr val="bg1">
                    <a:lumMod val="85000"/>
                  </a:schemeClr>
                </a:solidFill>
                <a:latin typeface="Avenir Book" panose="02000503020000020003" pitchFamily="2" charset="0"/>
              </a:rPr>
              <a:t>Lawrence, P.J., Rook, S., Creswell, C. 2017. “Review: Prevention of anxiety among at-risk children and adolescents-a systematic review and meta-</a:t>
            </a:r>
            <a:r>
              <a:rPr lang="en-US" sz="900" i="1" dirty="0" err="1">
                <a:solidFill>
                  <a:schemeClr val="bg1">
                    <a:lumMod val="85000"/>
                  </a:schemeClr>
                </a:solidFill>
                <a:latin typeface="Avenir Book" panose="02000503020000020003" pitchFamily="2" charset="0"/>
              </a:rPr>
              <a:t>analysis.”Child</a:t>
            </a:r>
            <a:r>
              <a:rPr lang="en-US" sz="900" i="1" dirty="0">
                <a:solidFill>
                  <a:schemeClr val="bg1">
                    <a:lumMod val="85000"/>
                  </a:schemeClr>
                </a:solidFill>
                <a:latin typeface="Avenir Book" panose="02000503020000020003" pitchFamily="2" charset="0"/>
              </a:rPr>
              <a:t> and Adolescent Mental Health.; 22(3): 118–130</a:t>
            </a:r>
          </a:p>
          <a:p>
            <a:pPr marL="0" indent="0">
              <a:lnSpc>
                <a:spcPct val="100000"/>
              </a:lnSpc>
              <a:spcBef>
                <a:spcPts val="0"/>
              </a:spcBef>
              <a:buNone/>
            </a:pPr>
            <a:r>
              <a:rPr lang="en-US" sz="900" i="1" dirty="0" err="1">
                <a:solidFill>
                  <a:schemeClr val="bg1">
                    <a:lumMod val="85000"/>
                  </a:schemeClr>
                </a:solidFill>
                <a:latin typeface="Avenir Book" panose="02000503020000020003" pitchFamily="2" charset="0"/>
              </a:rPr>
              <a:t>Saxena</a:t>
            </a:r>
            <a:r>
              <a:rPr lang="en-US" sz="900" i="1" dirty="0">
                <a:solidFill>
                  <a:schemeClr val="bg1">
                    <a:lumMod val="85000"/>
                  </a:schemeClr>
                </a:solidFill>
                <a:latin typeface="Avenir Book" panose="02000503020000020003" pitchFamily="2" charset="0"/>
              </a:rPr>
              <a:t>, S., Jane-</a:t>
            </a:r>
            <a:r>
              <a:rPr lang="en-US" sz="900" i="1" dirty="0" err="1">
                <a:solidFill>
                  <a:schemeClr val="bg1">
                    <a:lumMod val="85000"/>
                  </a:schemeClr>
                </a:solidFill>
                <a:latin typeface="Avenir Book" panose="02000503020000020003" pitchFamily="2" charset="0"/>
              </a:rPr>
              <a:t>Llopis</a:t>
            </a:r>
            <a:r>
              <a:rPr lang="en-US" sz="900" i="1" dirty="0">
                <a:solidFill>
                  <a:schemeClr val="bg1">
                    <a:lumMod val="85000"/>
                  </a:schemeClr>
                </a:solidFill>
                <a:latin typeface="Avenir Book" panose="02000503020000020003" pitchFamily="2" charset="0"/>
              </a:rPr>
              <a:t>, E., </a:t>
            </a:r>
            <a:r>
              <a:rPr lang="en-US" sz="900" i="1" dirty="0" err="1">
                <a:solidFill>
                  <a:schemeClr val="bg1">
                    <a:lumMod val="85000"/>
                  </a:schemeClr>
                </a:solidFill>
                <a:latin typeface="Avenir Book" panose="02000503020000020003" pitchFamily="2" charset="0"/>
              </a:rPr>
              <a:t>Hosman</a:t>
            </a:r>
            <a:r>
              <a:rPr lang="en-US" sz="900" i="1" dirty="0">
                <a:solidFill>
                  <a:schemeClr val="bg1">
                    <a:lumMod val="85000"/>
                  </a:schemeClr>
                </a:solidFill>
                <a:latin typeface="Avenir Book" panose="02000503020000020003" pitchFamily="2" charset="0"/>
              </a:rPr>
              <a:t>, C. 2006. “Prevention of mental and </a:t>
            </a:r>
            <a:r>
              <a:rPr lang="en-US" sz="900" i="1" dirty="0" err="1">
                <a:solidFill>
                  <a:schemeClr val="bg1">
                    <a:lumMod val="85000"/>
                  </a:schemeClr>
                </a:solidFill>
                <a:latin typeface="Avenir Book" panose="02000503020000020003" pitchFamily="2" charset="0"/>
              </a:rPr>
              <a:t>behavioural</a:t>
            </a:r>
            <a:r>
              <a:rPr lang="en-US" sz="900" i="1" dirty="0">
                <a:solidFill>
                  <a:schemeClr val="bg1">
                    <a:lumMod val="85000"/>
                  </a:schemeClr>
                </a:solidFill>
                <a:latin typeface="Avenir Book" panose="02000503020000020003" pitchFamily="2" charset="0"/>
              </a:rPr>
              <a:t> disorders: implications for policy and practice.” World Psychiatry. Feb; 5(1): 5-14. </a:t>
            </a:r>
          </a:p>
          <a:p>
            <a:pPr marL="0" indent="0">
              <a:lnSpc>
                <a:spcPct val="100000"/>
              </a:lnSpc>
              <a:spcBef>
                <a:spcPts val="0"/>
              </a:spcBef>
              <a:buNone/>
            </a:pPr>
            <a:r>
              <a:rPr lang="en-US" sz="900" i="1" dirty="0">
                <a:solidFill>
                  <a:schemeClr val="bg1">
                    <a:lumMod val="85000"/>
                  </a:schemeClr>
                </a:solidFill>
                <a:latin typeface="Avenir Book" panose="02000503020000020003" pitchFamily="2" charset="0"/>
              </a:rPr>
              <a:t>Substance Abuse and Mental Health Administration. 2018. Helping Children and Youth Who Have Traumatic Experiences. Retrieved from: 	https://</a:t>
            </a:r>
            <a:r>
              <a:rPr lang="en-US" sz="900" i="1" dirty="0" err="1">
                <a:solidFill>
                  <a:schemeClr val="bg1">
                    <a:lumMod val="85000"/>
                  </a:schemeClr>
                </a:solidFill>
                <a:latin typeface="Avenir Book" panose="02000503020000020003" pitchFamily="2" charset="0"/>
              </a:rPr>
              <a:t>www.samhsa.gov</a:t>
            </a:r>
            <a:r>
              <a:rPr lang="en-US" sz="900" i="1" dirty="0">
                <a:solidFill>
                  <a:schemeClr val="bg1">
                    <a:lumMod val="85000"/>
                  </a:schemeClr>
                </a:solidFill>
                <a:latin typeface="Avenir Book" panose="02000503020000020003" pitchFamily="2" charset="0"/>
              </a:rPr>
              <a:t>/sites/default/files/</a:t>
            </a:r>
            <a:r>
              <a:rPr lang="en-US" sz="900" i="1" dirty="0" err="1">
                <a:solidFill>
                  <a:schemeClr val="bg1">
                    <a:lumMod val="85000"/>
                  </a:schemeClr>
                </a:solidFill>
                <a:latin typeface="Avenir Book" panose="02000503020000020003" pitchFamily="2" charset="0"/>
              </a:rPr>
              <a:t>brief_report_natl_childrens_mh_awareness_day.pdf</a:t>
            </a:r>
            <a:endParaRPr lang="en-US" sz="900" i="1" dirty="0">
              <a:solidFill>
                <a:schemeClr val="bg1">
                  <a:lumMod val="85000"/>
                </a:schemeClr>
              </a:solidFill>
              <a:latin typeface="Avenir Book" panose="02000503020000020003" pitchFamily="2" charset="0"/>
            </a:endParaRPr>
          </a:p>
          <a:p>
            <a:pPr marL="0" indent="0">
              <a:lnSpc>
                <a:spcPct val="100000"/>
              </a:lnSpc>
              <a:spcBef>
                <a:spcPts val="0"/>
              </a:spcBef>
              <a:buNone/>
            </a:pPr>
            <a:r>
              <a:rPr lang="en-US" sz="900" i="1" dirty="0">
                <a:solidFill>
                  <a:schemeClr val="bg1">
                    <a:lumMod val="85000"/>
                  </a:schemeClr>
                </a:solidFill>
                <a:latin typeface="Avenir Book" panose="02000503020000020003" pitchFamily="2" charset="0"/>
              </a:rPr>
              <a:t>The National Child Traumatic Stress Network. “Treatments that Work.” Retrieved on May 13, 2018, from: https://</a:t>
            </a:r>
            <a:r>
              <a:rPr lang="en-US" sz="900" i="1" dirty="0" err="1">
                <a:solidFill>
                  <a:schemeClr val="bg1">
                    <a:lumMod val="85000"/>
                  </a:schemeClr>
                </a:solidFill>
                <a:latin typeface="Avenir Book" panose="02000503020000020003" pitchFamily="2" charset="0"/>
              </a:rPr>
              <a:t>www.nctsn.org</a:t>
            </a:r>
            <a:r>
              <a:rPr lang="en-US" sz="900" i="1" dirty="0">
                <a:solidFill>
                  <a:schemeClr val="bg1">
                    <a:lumMod val="85000"/>
                  </a:schemeClr>
                </a:solidFill>
                <a:latin typeface="Avenir Book" panose="02000503020000020003" pitchFamily="2" charset="0"/>
              </a:rPr>
              <a:t>/treatments-and-practices/treatments-that-work/interventions</a:t>
            </a:r>
          </a:p>
        </p:txBody>
      </p:sp>
    </p:spTree>
    <p:extLst>
      <p:ext uri="{BB962C8B-B14F-4D97-AF65-F5344CB8AC3E}">
        <p14:creationId xmlns:p14="http://schemas.microsoft.com/office/powerpoint/2010/main" val="2626166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952500" y="3785161"/>
            <a:ext cx="10515600" cy="857417"/>
          </a:xfrm>
          <a:noFill/>
          <a:ln>
            <a:noFill/>
          </a:ln>
        </p:spPr>
        <p:txBody>
          <a:bodyPr anchor="ctr" anchorCtr="0">
            <a:normAutofit/>
          </a:bodyPr>
          <a:lstStyle/>
          <a:p>
            <a:pPr algn="ctr"/>
            <a:r>
              <a:rPr lang="en-US" sz="4000" dirty="0">
                <a:solidFill>
                  <a:schemeClr val="bg1">
                    <a:lumMod val="85000"/>
                  </a:schemeClr>
                </a:solidFill>
                <a:latin typeface="Avenir Book" panose="02000503020000020003" pitchFamily="2" charset="0"/>
              </a:rPr>
              <a:t>Integration is possible.</a:t>
            </a:r>
          </a:p>
        </p:txBody>
      </p:sp>
      <p:sp>
        <p:nvSpPr>
          <p:cNvPr id="5" name="Title 6">
            <a:extLst>
              <a:ext uri="{FF2B5EF4-FFF2-40B4-BE49-F238E27FC236}">
                <a16:creationId xmlns:a16="http://schemas.microsoft.com/office/drawing/2014/main" id="{1BC8F0EF-4C1E-9246-A377-56DACFDB7309}"/>
              </a:ext>
            </a:extLst>
          </p:cNvPr>
          <p:cNvSpPr txBox="1">
            <a:spLocks/>
          </p:cNvSpPr>
          <p:nvPr/>
        </p:nvSpPr>
        <p:spPr>
          <a:xfrm>
            <a:off x="952500" y="915922"/>
            <a:ext cx="10515600" cy="857417"/>
          </a:xfrm>
          <a:prstGeom prst="rect">
            <a:avLst/>
          </a:prstGeom>
          <a:noFill/>
          <a:ln>
            <a:noFill/>
          </a:ln>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a:solidFill>
                  <a:schemeClr val="bg1">
                    <a:lumMod val="85000"/>
                  </a:schemeClr>
                </a:solidFill>
                <a:latin typeface="Avenir Book" panose="02000503020000020003" pitchFamily="2" charset="0"/>
              </a:rPr>
              <a:t>There is hope.</a:t>
            </a:r>
          </a:p>
        </p:txBody>
      </p:sp>
      <p:sp>
        <p:nvSpPr>
          <p:cNvPr id="6" name="Title 6">
            <a:extLst>
              <a:ext uri="{FF2B5EF4-FFF2-40B4-BE49-F238E27FC236}">
                <a16:creationId xmlns:a16="http://schemas.microsoft.com/office/drawing/2014/main" id="{7121DE6E-86A4-2840-A0AF-720FA1510469}"/>
              </a:ext>
            </a:extLst>
          </p:cNvPr>
          <p:cNvSpPr txBox="1">
            <a:spLocks/>
          </p:cNvSpPr>
          <p:nvPr/>
        </p:nvSpPr>
        <p:spPr>
          <a:xfrm>
            <a:off x="952500" y="2142528"/>
            <a:ext cx="10515600" cy="1273444"/>
          </a:xfrm>
          <a:prstGeom prst="rect">
            <a:avLst/>
          </a:prstGeom>
          <a:noFill/>
          <a:ln>
            <a:no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a:solidFill>
                  <a:schemeClr val="bg1">
                    <a:lumMod val="85000"/>
                  </a:schemeClr>
                </a:solidFill>
                <a:latin typeface="Avenir Book" panose="02000503020000020003" pitchFamily="2" charset="0"/>
              </a:rPr>
              <a:t>There are promising practices in California.</a:t>
            </a:r>
            <a:endParaRPr lang="en-US" sz="4000" spc="200" dirty="0">
              <a:solidFill>
                <a:schemeClr val="bg1">
                  <a:lumMod val="85000"/>
                </a:schemeClr>
              </a:solidFill>
              <a:latin typeface="Avenir Book" panose="02000503020000020003" pitchFamily="2" charset="0"/>
            </a:endParaRPr>
          </a:p>
        </p:txBody>
      </p:sp>
      <p:sp>
        <p:nvSpPr>
          <p:cNvPr id="8" name="Title 6">
            <a:extLst>
              <a:ext uri="{FF2B5EF4-FFF2-40B4-BE49-F238E27FC236}">
                <a16:creationId xmlns:a16="http://schemas.microsoft.com/office/drawing/2014/main" id="{8287FC70-0988-3F44-8626-CF03D82F2A9E}"/>
              </a:ext>
            </a:extLst>
          </p:cNvPr>
          <p:cNvSpPr txBox="1">
            <a:spLocks/>
          </p:cNvSpPr>
          <p:nvPr/>
        </p:nvSpPr>
        <p:spPr>
          <a:xfrm>
            <a:off x="952500" y="5011767"/>
            <a:ext cx="10515600" cy="857417"/>
          </a:xfrm>
          <a:prstGeom prst="rect">
            <a:avLst/>
          </a:prstGeom>
          <a:noFill/>
          <a:ln>
            <a:noFill/>
          </a:ln>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a:solidFill>
                  <a:schemeClr val="bg1">
                    <a:lumMod val="85000"/>
                  </a:schemeClr>
                </a:solidFill>
                <a:latin typeface="Avenir Book" panose="02000503020000020003" pitchFamily="2" charset="0"/>
              </a:rPr>
              <a:t>But we need a new framework.</a:t>
            </a:r>
          </a:p>
        </p:txBody>
      </p:sp>
    </p:spTree>
    <p:extLst>
      <p:ext uri="{BB962C8B-B14F-4D97-AF65-F5344CB8AC3E}">
        <p14:creationId xmlns:p14="http://schemas.microsoft.com/office/powerpoint/2010/main" val="4032424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329565" y="377825"/>
            <a:ext cx="11532870" cy="1000340"/>
          </a:xfrm>
          <a:noFill/>
          <a:ln>
            <a:noFill/>
          </a:ln>
        </p:spPr>
        <p:txBody>
          <a:bodyPr anchor="ctr" anchorCtr="0">
            <a:noAutofit/>
          </a:bodyPr>
          <a:lstStyle/>
          <a:p>
            <a:pPr algn="ctr"/>
            <a:r>
              <a:rPr lang="en-US" sz="4000" dirty="0">
                <a:solidFill>
                  <a:schemeClr val="bg1">
                    <a:lumMod val="85000"/>
                  </a:schemeClr>
                </a:solidFill>
                <a:latin typeface="Avenir Book" panose="02000503020000020003" pitchFamily="2" charset="0"/>
              </a:rPr>
              <a:t>How? </a:t>
            </a:r>
            <a:br>
              <a:rPr lang="en-US" sz="4000" dirty="0">
                <a:solidFill>
                  <a:schemeClr val="bg1">
                    <a:lumMod val="85000"/>
                  </a:schemeClr>
                </a:solidFill>
                <a:latin typeface="Avenir Book" panose="02000503020000020003" pitchFamily="2" charset="0"/>
              </a:rPr>
            </a:br>
            <a:r>
              <a:rPr lang="en-US" sz="4000" spc="200" dirty="0">
                <a:solidFill>
                  <a:schemeClr val="bg1">
                    <a:lumMod val="85000"/>
                  </a:schemeClr>
                </a:solidFill>
                <a:latin typeface="Avenir Book" panose="02000503020000020003" pitchFamily="2" charset="0"/>
              </a:rPr>
              <a:t>4 Buildings blocks to support the new vision.</a:t>
            </a:r>
            <a:r>
              <a:rPr lang="en-US" sz="4000" dirty="0">
                <a:solidFill>
                  <a:schemeClr val="bg1">
                    <a:lumMod val="85000"/>
                  </a:schemeClr>
                </a:solidFill>
                <a:latin typeface="Avenir Book" panose="02000503020000020003" pitchFamily="2" charset="0"/>
              </a:rPr>
              <a:t> </a:t>
            </a:r>
          </a:p>
        </p:txBody>
      </p:sp>
      <p:sp>
        <p:nvSpPr>
          <p:cNvPr id="4" name="Rectangle 3">
            <a:extLst>
              <a:ext uri="{FF2B5EF4-FFF2-40B4-BE49-F238E27FC236}">
                <a16:creationId xmlns:a16="http://schemas.microsoft.com/office/drawing/2014/main" id="{2976241C-5668-AA4E-8FCF-3497B574F166}"/>
              </a:ext>
            </a:extLst>
          </p:cNvPr>
          <p:cNvSpPr>
            <a:spLocks noChangeAspect="1"/>
          </p:cNvSpPr>
          <p:nvPr/>
        </p:nvSpPr>
        <p:spPr>
          <a:xfrm>
            <a:off x="6176734" y="3114558"/>
            <a:ext cx="1645920" cy="16459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Systems Change</a:t>
            </a:r>
          </a:p>
        </p:txBody>
      </p:sp>
      <p:sp>
        <p:nvSpPr>
          <p:cNvPr id="5" name="Rectangle 4">
            <a:extLst>
              <a:ext uri="{FF2B5EF4-FFF2-40B4-BE49-F238E27FC236}">
                <a16:creationId xmlns:a16="http://schemas.microsoft.com/office/drawing/2014/main" id="{A6234DF5-EBBC-1B48-932C-965C306E56D1}"/>
              </a:ext>
            </a:extLst>
          </p:cNvPr>
          <p:cNvSpPr>
            <a:spLocks/>
          </p:cNvSpPr>
          <p:nvPr/>
        </p:nvSpPr>
        <p:spPr>
          <a:xfrm>
            <a:off x="4536391" y="1476744"/>
            <a:ext cx="1645920" cy="16459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Health Equity</a:t>
            </a:r>
          </a:p>
        </p:txBody>
      </p:sp>
      <p:sp>
        <p:nvSpPr>
          <p:cNvPr id="6" name="Rectangle 5">
            <a:extLst>
              <a:ext uri="{FF2B5EF4-FFF2-40B4-BE49-F238E27FC236}">
                <a16:creationId xmlns:a16="http://schemas.microsoft.com/office/drawing/2014/main" id="{575C3CF4-CF6A-D64E-BA71-BEB1F2D995A9}"/>
              </a:ext>
            </a:extLst>
          </p:cNvPr>
          <p:cNvSpPr>
            <a:spLocks/>
          </p:cNvSpPr>
          <p:nvPr/>
        </p:nvSpPr>
        <p:spPr>
          <a:xfrm>
            <a:off x="6176734" y="1476744"/>
            <a:ext cx="1645920" cy="16459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Healthy</a:t>
            </a:r>
            <a:r>
              <a:rPr kumimoji="0" lang="en-US" sz="18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 Development</a:t>
            </a:r>
          </a:p>
        </p:txBody>
      </p:sp>
      <p:sp>
        <p:nvSpPr>
          <p:cNvPr id="8" name="Rectangle 7">
            <a:extLst>
              <a:ext uri="{FF2B5EF4-FFF2-40B4-BE49-F238E27FC236}">
                <a16:creationId xmlns:a16="http://schemas.microsoft.com/office/drawing/2014/main" id="{2D6972AC-F86A-1849-8386-8D551FF78CD7}"/>
              </a:ext>
            </a:extLst>
          </p:cNvPr>
          <p:cNvSpPr>
            <a:spLocks/>
          </p:cNvSpPr>
          <p:nvPr/>
        </p:nvSpPr>
        <p:spPr>
          <a:xfrm>
            <a:off x="4536391" y="3122664"/>
            <a:ext cx="1645920" cy="16459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Clinical Efficacy</a:t>
            </a:r>
          </a:p>
        </p:txBody>
      </p:sp>
      <p:sp>
        <p:nvSpPr>
          <p:cNvPr id="2" name="Rectangle 1">
            <a:extLst>
              <a:ext uri="{FF2B5EF4-FFF2-40B4-BE49-F238E27FC236}">
                <a16:creationId xmlns:a16="http://schemas.microsoft.com/office/drawing/2014/main" id="{0BA178DC-337F-7945-9623-9CE10B948C8F}"/>
              </a:ext>
            </a:extLst>
          </p:cNvPr>
          <p:cNvSpPr/>
          <p:nvPr/>
        </p:nvSpPr>
        <p:spPr>
          <a:xfrm>
            <a:off x="6181792" y="5436663"/>
            <a:ext cx="4856135" cy="710504"/>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a:ea typeface="+mn-ea"/>
                <a:cs typeface="+mn-cs"/>
              </a:rPr>
              <a:t>Integration &amp; Implementation</a:t>
            </a:r>
          </a:p>
        </p:txBody>
      </p:sp>
      <p:sp>
        <p:nvSpPr>
          <p:cNvPr id="14" name="Rectangle 13">
            <a:extLst>
              <a:ext uri="{FF2B5EF4-FFF2-40B4-BE49-F238E27FC236}">
                <a16:creationId xmlns:a16="http://schemas.microsoft.com/office/drawing/2014/main" id="{E61CCED7-C85D-8745-B8B2-92F3FD4E1671}"/>
              </a:ext>
            </a:extLst>
          </p:cNvPr>
          <p:cNvSpPr/>
          <p:nvPr/>
        </p:nvSpPr>
        <p:spPr>
          <a:xfrm>
            <a:off x="6181792" y="4722582"/>
            <a:ext cx="4856134" cy="710504"/>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a:ea typeface="+mn-ea"/>
                <a:cs typeface="+mn-cs"/>
              </a:rPr>
              <a:t>Administration</a:t>
            </a:r>
          </a:p>
        </p:txBody>
      </p:sp>
      <p:sp>
        <p:nvSpPr>
          <p:cNvPr id="15" name="Rectangle 14">
            <a:extLst>
              <a:ext uri="{FF2B5EF4-FFF2-40B4-BE49-F238E27FC236}">
                <a16:creationId xmlns:a16="http://schemas.microsoft.com/office/drawing/2014/main" id="{D5D754F3-02C3-7045-9DDA-280214E0617D}"/>
              </a:ext>
            </a:extLst>
          </p:cNvPr>
          <p:cNvSpPr/>
          <p:nvPr/>
        </p:nvSpPr>
        <p:spPr>
          <a:xfrm>
            <a:off x="1326328" y="5436663"/>
            <a:ext cx="4855464" cy="710504"/>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a:ea typeface="+mn-ea"/>
                <a:cs typeface="+mn-cs"/>
              </a:rPr>
              <a:t>Quality &amp; Accountability</a:t>
            </a:r>
          </a:p>
        </p:txBody>
      </p:sp>
      <p:sp>
        <p:nvSpPr>
          <p:cNvPr id="16" name="Rectangle 15">
            <a:extLst>
              <a:ext uri="{FF2B5EF4-FFF2-40B4-BE49-F238E27FC236}">
                <a16:creationId xmlns:a16="http://schemas.microsoft.com/office/drawing/2014/main" id="{1938E8E5-7FD6-554E-9335-E127C8311BAF}"/>
              </a:ext>
            </a:extLst>
          </p:cNvPr>
          <p:cNvSpPr/>
          <p:nvPr/>
        </p:nvSpPr>
        <p:spPr>
          <a:xfrm>
            <a:off x="1326328" y="4722835"/>
            <a:ext cx="4855464" cy="710504"/>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a:ea typeface="+mn-ea"/>
                <a:cs typeface="+mn-cs"/>
              </a:rPr>
              <a:t>Financing</a:t>
            </a:r>
          </a:p>
        </p:txBody>
      </p:sp>
    </p:spTree>
    <p:extLst>
      <p:ext uri="{BB962C8B-B14F-4D97-AF65-F5344CB8AC3E}">
        <p14:creationId xmlns:p14="http://schemas.microsoft.com/office/powerpoint/2010/main" val="1496073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79109A3-DF7D-654C-921B-10CD789DED60}"/>
              </a:ext>
            </a:extLst>
          </p:cNvPr>
          <p:cNvPicPr>
            <a:picLocks noChangeAspect="1"/>
          </p:cNvPicPr>
          <p:nvPr/>
        </p:nvPicPr>
        <p:blipFill rotWithShape="1">
          <a:blip r:embed="rId3">
            <a:extLst>
              <a:ext uri="{28A0092B-C50C-407E-A947-70E740481C1C}">
                <a14:useLocalDpi xmlns:a14="http://schemas.microsoft.com/office/drawing/2010/main" val="0"/>
              </a:ext>
            </a:extLst>
          </a:blip>
          <a:srcRect l="679" t="12183" r="34840" b="32654"/>
          <a:stretch/>
        </p:blipFill>
        <p:spPr>
          <a:xfrm>
            <a:off x="3051981" y="0"/>
            <a:ext cx="6886103" cy="6858000"/>
          </a:xfrm>
          <a:prstGeom prst="rect">
            <a:avLst/>
          </a:prstGeom>
        </p:spPr>
      </p:pic>
      <p:sp>
        <p:nvSpPr>
          <p:cNvPr id="2" name="TextBox 1">
            <a:extLst>
              <a:ext uri="{FF2B5EF4-FFF2-40B4-BE49-F238E27FC236}">
                <a16:creationId xmlns:a16="http://schemas.microsoft.com/office/drawing/2014/main" id="{FB0FC587-69D2-A242-8196-B20C759406DE}"/>
              </a:ext>
            </a:extLst>
          </p:cNvPr>
          <p:cNvSpPr txBox="1"/>
          <p:nvPr/>
        </p:nvSpPr>
        <p:spPr>
          <a:xfrm>
            <a:off x="425301" y="390765"/>
            <a:ext cx="4444410" cy="65248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1.5 million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residents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5 SELPAs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14 school districts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Thirteen 9-1-1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receiving centers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22 Hospitals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2,000 children in out-of-home care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56727368-27A2-0640-8FCD-DB0BC884F988}"/>
              </a:ext>
            </a:extLst>
          </p:cNvPr>
          <p:cNvSpPr txBox="1"/>
          <p:nvPr/>
        </p:nvSpPr>
        <p:spPr>
          <a:xfrm>
            <a:off x="8559769" y="1114040"/>
            <a:ext cx="3224463" cy="24314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rPr>
              <a:t>ALAMEDA COUNTY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lumMod val="85000"/>
                </a:prstClr>
              </a:solidFill>
              <a:effectLst/>
              <a:uLnTx/>
              <a:uFillTx/>
              <a:latin typeface="Avenir Book" panose="02000503020000020003" pitchFamily="2" charset="0"/>
              <a:ea typeface="+mn-ea"/>
              <a:cs typeface="+mn-cs"/>
            </a:endParaRPr>
          </a:p>
        </p:txBody>
      </p:sp>
    </p:spTree>
    <p:extLst>
      <p:ext uri="{BB962C8B-B14F-4D97-AF65-F5344CB8AC3E}">
        <p14:creationId xmlns:p14="http://schemas.microsoft.com/office/powerpoint/2010/main" val="2794207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50056" y="6332806"/>
            <a:ext cx="4450079"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defRPr/>
            </a:pPr>
            <a:r>
              <a:rPr lang="en-US" sz="1200" kern="0" dirty="0">
                <a:solidFill>
                  <a:schemeClr val="bg1">
                    <a:lumMod val="85000"/>
                  </a:schemeClr>
                </a:solidFill>
                <a:latin typeface="Avenir Book" panose="02000503020000020003" pitchFamily="2" charset="0"/>
              </a:rPr>
              <a:t>Source: Alameda County BHCS Children’s System of Care</a:t>
            </a:r>
          </a:p>
        </p:txBody>
      </p:sp>
      <p:sp>
        <p:nvSpPr>
          <p:cNvPr id="7" name="Rectangle 2"/>
          <p:cNvSpPr txBox="1">
            <a:spLocks noChangeArrowheads="1"/>
          </p:cNvSpPr>
          <p:nvPr/>
        </p:nvSpPr>
        <p:spPr bwMode="auto">
          <a:xfrm>
            <a:off x="1106659" y="228600"/>
            <a:ext cx="9978683" cy="68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gn="ctr">
              <a:defRPr/>
            </a:pPr>
            <a:r>
              <a:rPr lang="en-US" sz="4000" kern="0" dirty="0">
                <a:solidFill>
                  <a:schemeClr val="bg1">
                    <a:lumMod val="85000"/>
                  </a:schemeClr>
                </a:solidFill>
                <a:latin typeface="Avenir Book" panose="02000503020000020003" pitchFamily="2" charset="0"/>
              </a:rPr>
              <a:t>EPSDT Expansion to Serve More Youth</a:t>
            </a:r>
          </a:p>
        </p:txBody>
      </p:sp>
      <p:sp>
        <p:nvSpPr>
          <p:cNvPr id="11" name="Rectangle 10"/>
          <p:cNvSpPr/>
          <p:nvPr/>
        </p:nvSpPr>
        <p:spPr>
          <a:xfrm>
            <a:off x="2971800" y="4206240"/>
            <a:ext cx="2514600" cy="143256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20" name="Rectangle 2"/>
          <p:cNvSpPr txBox="1">
            <a:spLocks noChangeArrowheads="1"/>
          </p:cNvSpPr>
          <p:nvPr/>
        </p:nvSpPr>
        <p:spPr bwMode="auto">
          <a:xfrm>
            <a:off x="2971800" y="3132408"/>
            <a:ext cx="2514600" cy="99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gn="ctr">
              <a:defRPr/>
            </a:pPr>
            <a:r>
              <a:rPr lang="en-US" sz="4000" kern="0" dirty="0">
                <a:solidFill>
                  <a:schemeClr val="bg1">
                    <a:lumMod val="85000"/>
                  </a:schemeClr>
                </a:solidFill>
                <a:latin typeface="Avenir Book" panose="02000503020000020003" pitchFamily="2" charset="0"/>
              </a:rPr>
              <a:t>4,824</a:t>
            </a:r>
          </a:p>
          <a:p>
            <a:pPr algn="ctr">
              <a:defRPr/>
            </a:pPr>
            <a:r>
              <a:rPr lang="en-US" sz="2600" kern="0" dirty="0">
                <a:solidFill>
                  <a:schemeClr val="bg1">
                    <a:lumMod val="85000"/>
                  </a:schemeClr>
                </a:solidFill>
                <a:latin typeface="Avenir Book" panose="02000503020000020003" pitchFamily="2" charset="0"/>
              </a:rPr>
              <a:t>Youth Served</a:t>
            </a:r>
          </a:p>
        </p:txBody>
      </p:sp>
      <p:sp>
        <p:nvSpPr>
          <p:cNvPr id="13" name="Rectangle 2"/>
          <p:cNvSpPr txBox="1">
            <a:spLocks noChangeArrowheads="1"/>
          </p:cNvSpPr>
          <p:nvPr/>
        </p:nvSpPr>
        <p:spPr bwMode="auto">
          <a:xfrm>
            <a:off x="2971800" y="5638800"/>
            <a:ext cx="2514600" cy="68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gn="ctr">
              <a:defRPr/>
            </a:pPr>
            <a:r>
              <a:rPr lang="en-US" sz="3500" kern="0" dirty="0">
                <a:solidFill>
                  <a:schemeClr val="bg1">
                    <a:lumMod val="85000"/>
                  </a:schemeClr>
                </a:solidFill>
                <a:latin typeface="Avenir Book" panose="02000503020000020003" pitchFamily="2" charset="0"/>
              </a:rPr>
              <a:t>2000-2001</a:t>
            </a:r>
            <a:endParaRPr lang="en-US" sz="2600" kern="0" dirty="0">
              <a:solidFill>
                <a:schemeClr val="bg1">
                  <a:lumMod val="85000"/>
                </a:schemeClr>
              </a:solidFill>
              <a:latin typeface="Avenir Book" panose="02000503020000020003" pitchFamily="2" charset="0"/>
            </a:endParaRPr>
          </a:p>
        </p:txBody>
      </p:sp>
      <p:sp>
        <p:nvSpPr>
          <p:cNvPr id="14" name="Rectangle 2"/>
          <p:cNvSpPr txBox="1">
            <a:spLocks noChangeArrowheads="1"/>
          </p:cNvSpPr>
          <p:nvPr/>
        </p:nvSpPr>
        <p:spPr bwMode="auto">
          <a:xfrm>
            <a:off x="6324600" y="5638800"/>
            <a:ext cx="2514600" cy="68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gn="ctr">
              <a:defRPr/>
            </a:pPr>
            <a:r>
              <a:rPr lang="en-US" sz="3500" kern="0" dirty="0">
                <a:solidFill>
                  <a:schemeClr val="bg1">
                    <a:lumMod val="85000"/>
                  </a:schemeClr>
                </a:solidFill>
                <a:latin typeface="Avenir Book" panose="02000503020000020003" pitchFamily="2" charset="0"/>
              </a:rPr>
              <a:t>2014-2015</a:t>
            </a:r>
            <a:endParaRPr lang="en-US" sz="2600" kern="0" dirty="0">
              <a:solidFill>
                <a:schemeClr val="bg1">
                  <a:lumMod val="85000"/>
                </a:schemeClr>
              </a:solidFill>
              <a:latin typeface="Avenir Book" panose="02000503020000020003" pitchFamily="2" charset="0"/>
            </a:endParaRPr>
          </a:p>
        </p:txBody>
      </p:sp>
      <p:sp>
        <p:nvSpPr>
          <p:cNvPr id="16" name="Rectangle 15"/>
          <p:cNvSpPr/>
          <p:nvPr/>
        </p:nvSpPr>
        <p:spPr>
          <a:xfrm>
            <a:off x="6324600" y="2133600"/>
            <a:ext cx="2514600" cy="35052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17" name="Rectangle 2"/>
          <p:cNvSpPr txBox="1">
            <a:spLocks noChangeArrowheads="1"/>
          </p:cNvSpPr>
          <p:nvPr/>
        </p:nvSpPr>
        <p:spPr bwMode="auto">
          <a:xfrm>
            <a:off x="6324600" y="1143000"/>
            <a:ext cx="2514600" cy="99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gn="ctr">
              <a:defRPr/>
            </a:pPr>
            <a:r>
              <a:rPr lang="en-US" sz="4000" kern="0" dirty="0">
                <a:solidFill>
                  <a:schemeClr val="bg1">
                    <a:lumMod val="85000"/>
                  </a:schemeClr>
                </a:solidFill>
                <a:latin typeface="Avenir Book" panose="02000503020000020003" pitchFamily="2" charset="0"/>
              </a:rPr>
              <a:t>14,700</a:t>
            </a:r>
          </a:p>
          <a:p>
            <a:pPr algn="ctr">
              <a:defRPr/>
            </a:pPr>
            <a:r>
              <a:rPr lang="en-US" sz="2600" kern="0" dirty="0">
                <a:solidFill>
                  <a:schemeClr val="bg1">
                    <a:lumMod val="85000"/>
                  </a:schemeClr>
                </a:solidFill>
                <a:latin typeface="Avenir Book" panose="02000503020000020003" pitchFamily="2" charset="0"/>
              </a:rPr>
              <a:t>Youth Served</a:t>
            </a:r>
          </a:p>
        </p:txBody>
      </p:sp>
    </p:spTree>
    <p:extLst>
      <p:ext uri="{BB962C8B-B14F-4D97-AF65-F5344CB8AC3E}">
        <p14:creationId xmlns:p14="http://schemas.microsoft.com/office/powerpoint/2010/main" val="491510573"/>
      </p:ext>
    </p:extLst>
  </p:cSld>
  <p:clrMapOvr>
    <a:masterClrMapping/>
  </p:clrMapOvr>
  <p:transition advClick="0"/>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709639" name="Picture 7"/>
          <p:cNvPicPr>
            <a:picLocks noChangeArrowheads="1"/>
          </p:cNvPicPr>
          <p:nvPr/>
        </p:nvPicPr>
        <p:blipFill>
          <a:blip r:embed="rId3" cstate="print"/>
          <a:srcRect/>
          <a:stretch>
            <a:fillRect/>
          </a:stretch>
        </p:blipFill>
        <p:spPr bwMode="auto">
          <a:xfrm>
            <a:off x="598150" y="594360"/>
            <a:ext cx="8357616" cy="5760720"/>
          </a:xfrm>
          <a:prstGeom prst="rect">
            <a:avLst/>
          </a:prstGeom>
          <a:noFill/>
          <a:ln w="9525">
            <a:noFill/>
            <a:miter lim="800000"/>
            <a:headEnd/>
            <a:tailEnd/>
          </a:ln>
          <a:effectLst/>
        </p:spPr>
      </p:pic>
      <p:sp>
        <p:nvSpPr>
          <p:cNvPr id="709637" name="Text Box 5"/>
          <p:cNvSpPr txBox="1">
            <a:spLocks noChangeArrowheads="1"/>
          </p:cNvSpPr>
          <p:nvPr/>
        </p:nvSpPr>
        <p:spPr bwMode="auto">
          <a:xfrm>
            <a:off x="5852160" y="-1"/>
            <a:ext cx="5486400" cy="2194560"/>
          </a:xfrm>
          <a:prstGeom prst="rect">
            <a:avLst/>
          </a:prstGeom>
          <a:solidFill>
            <a:schemeClr val="bg2">
              <a:lumMod val="25000"/>
            </a:schemeClr>
          </a:solidFill>
          <a:ln w="9525">
            <a:noFill/>
            <a:miter lim="800000"/>
            <a:headEnd/>
            <a:tailEnd/>
          </a:ln>
          <a:effectLst/>
        </p:spPr>
        <p:txBody>
          <a:bodyPr wrap="square">
            <a:spAutoFit/>
          </a:bodyPr>
          <a:lstStyle/>
          <a:p>
            <a:pPr algn="ctr"/>
            <a:r>
              <a:rPr lang="en-US" sz="3500" dirty="0">
                <a:solidFill>
                  <a:schemeClr val="bg1">
                    <a:lumMod val="85000"/>
                  </a:schemeClr>
                </a:solidFill>
                <a:latin typeface="Avenir Book" panose="02000503020000020003" pitchFamily="2" charset="0"/>
              </a:rPr>
              <a:t>Alameda County</a:t>
            </a:r>
          </a:p>
          <a:p>
            <a:pPr algn="ctr"/>
            <a:r>
              <a:rPr lang="en-US" sz="3500" dirty="0">
                <a:solidFill>
                  <a:srgbClr val="7FA42E"/>
                </a:solidFill>
                <a:latin typeface="Avenir Book" panose="02000503020000020003" pitchFamily="2" charset="0"/>
              </a:rPr>
              <a:t>4</a:t>
            </a:r>
            <a:r>
              <a:rPr lang="en-US" sz="3500" dirty="0">
                <a:solidFill>
                  <a:srgbClr val="AC4149"/>
                </a:solidFill>
                <a:latin typeface="Avenir Book" panose="02000503020000020003" pitchFamily="2" charset="0"/>
              </a:rPr>
              <a:t> </a:t>
            </a:r>
            <a:r>
              <a:rPr lang="en-US" sz="3500" dirty="0">
                <a:solidFill>
                  <a:schemeClr val="bg1">
                    <a:lumMod val="85000"/>
                  </a:schemeClr>
                </a:solidFill>
                <a:latin typeface="Avenir Book" panose="02000503020000020003" pitchFamily="2" charset="0"/>
              </a:rPr>
              <a:t>School Health Centers</a:t>
            </a:r>
          </a:p>
          <a:p>
            <a:pPr algn="ctr"/>
            <a:r>
              <a:rPr lang="en-US" sz="6500" dirty="0">
                <a:solidFill>
                  <a:srgbClr val="7FA42E"/>
                </a:solidFill>
                <a:latin typeface="Avenir Book" panose="02000503020000020003" pitchFamily="2" charset="0"/>
              </a:rPr>
              <a:t>1996</a:t>
            </a:r>
          </a:p>
        </p:txBody>
      </p:sp>
    </p:spTree>
    <p:extLst>
      <p:ext uri="{BB962C8B-B14F-4D97-AF65-F5344CB8AC3E}">
        <p14:creationId xmlns:p14="http://schemas.microsoft.com/office/powerpoint/2010/main" val="2140568783"/>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710664" name="Picture 8"/>
          <p:cNvPicPr>
            <a:picLocks noChangeAspect="1" noChangeArrowheads="1"/>
          </p:cNvPicPr>
          <p:nvPr/>
        </p:nvPicPr>
        <p:blipFill>
          <a:blip r:embed="rId3" cstate="print"/>
          <a:srcRect/>
          <a:stretch>
            <a:fillRect/>
          </a:stretch>
        </p:blipFill>
        <p:spPr bwMode="auto">
          <a:xfrm>
            <a:off x="595535" y="597877"/>
            <a:ext cx="8357616" cy="5758920"/>
          </a:xfrm>
          <a:prstGeom prst="rect">
            <a:avLst/>
          </a:prstGeom>
          <a:noFill/>
          <a:ln w="9525">
            <a:noFill/>
            <a:miter lim="800000"/>
            <a:headEnd/>
            <a:tailEnd/>
          </a:ln>
          <a:effectLst/>
        </p:spPr>
      </p:pic>
      <p:sp>
        <p:nvSpPr>
          <p:cNvPr id="710663" name="Text Box 7"/>
          <p:cNvSpPr txBox="1">
            <a:spLocks noChangeArrowheads="1"/>
          </p:cNvSpPr>
          <p:nvPr/>
        </p:nvSpPr>
        <p:spPr bwMode="auto">
          <a:xfrm>
            <a:off x="5852160" y="-1"/>
            <a:ext cx="5486400" cy="2194560"/>
          </a:xfrm>
          <a:prstGeom prst="rect">
            <a:avLst/>
          </a:prstGeom>
          <a:solidFill>
            <a:schemeClr val="bg2">
              <a:lumMod val="25000"/>
            </a:schemeClr>
          </a:solidFill>
          <a:ln w="9525">
            <a:noFill/>
            <a:miter lim="800000"/>
            <a:headEnd/>
            <a:tailEnd/>
          </a:ln>
          <a:effectLst/>
        </p:spPr>
        <p:txBody>
          <a:bodyPr wrap="square">
            <a:spAutoFit/>
          </a:bodyPr>
          <a:lstStyle/>
          <a:p>
            <a:pPr algn="ctr"/>
            <a:r>
              <a:rPr lang="en-US" sz="3500" dirty="0">
                <a:solidFill>
                  <a:schemeClr val="bg1">
                    <a:lumMod val="85000"/>
                  </a:schemeClr>
                </a:solidFill>
                <a:latin typeface="Avenir Book" panose="02000503020000020003" pitchFamily="2" charset="0"/>
              </a:rPr>
              <a:t>Alameda County</a:t>
            </a:r>
          </a:p>
          <a:p>
            <a:pPr algn="ctr"/>
            <a:r>
              <a:rPr lang="en-US" sz="3500" dirty="0">
                <a:solidFill>
                  <a:srgbClr val="7FA42E"/>
                </a:solidFill>
                <a:latin typeface="Avenir Book" panose="02000503020000020003" pitchFamily="2" charset="0"/>
              </a:rPr>
              <a:t>8</a:t>
            </a:r>
            <a:r>
              <a:rPr lang="en-US" sz="3500" dirty="0">
                <a:solidFill>
                  <a:srgbClr val="AC4149"/>
                </a:solidFill>
                <a:latin typeface="Avenir Book" panose="02000503020000020003" pitchFamily="2" charset="0"/>
              </a:rPr>
              <a:t> </a:t>
            </a:r>
            <a:r>
              <a:rPr lang="en-US" sz="3500" dirty="0">
                <a:solidFill>
                  <a:schemeClr val="bg1">
                    <a:lumMod val="85000"/>
                  </a:schemeClr>
                </a:solidFill>
                <a:latin typeface="Avenir Book" panose="02000503020000020003" pitchFamily="2" charset="0"/>
              </a:rPr>
              <a:t>School Health Centers</a:t>
            </a:r>
          </a:p>
          <a:p>
            <a:pPr algn="ctr"/>
            <a:r>
              <a:rPr lang="en-US" sz="6500" dirty="0">
                <a:solidFill>
                  <a:srgbClr val="7FA42E"/>
                </a:solidFill>
                <a:latin typeface="Avenir Book" panose="02000503020000020003" pitchFamily="2" charset="0"/>
              </a:rPr>
              <a:t>2000</a:t>
            </a:r>
          </a:p>
        </p:txBody>
      </p:sp>
    </p:spTree>
    <p:extLst>
      <p:ext uri="{BB962C8B-B14F-4D97-AF65-F5344CB8AC3E}">
        <p14:creationId xmlns:p14="http://schemas.microsoft.com/office/powerpoint/2010/main" val="3069933687"/>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711687" name="Picture 7"/>
          <p:cNvPicPr>
            <a:picLocks noChangeAspect="1" noChangeArrowheads="1"/>
          </p:cNvPicPr>
          <p:nvPr/>
        </p:nvPicPr>
        <p:blipFill>
          <a:blip r:embed="rId3" cstate="print"/>
          <a:srcRect/>
          <a:stretch>
            <a:fillRect/>
          </a:stretch>
        </p:blipFill>
        <p:spPr bwMode="auto">
          <a:xfrm>
            <a:off x="594360" y="597879"/>
            <a:ext cx="8366760" cy="5759411"/>
          </a:xfrm>
          <a:prstGeom prst="rect">
            <a:avLst/>
          </a:prstGeom>
          <a:noFill/>
          <a:ln w="9525">
            <a:noFill/>
            <a:miter lim="800000"/>
            <a:headEnd/>
            <a:tailEnd/>
          </a:ln>
          <a:effectLst/>
        </p:spPr>
      </p:pic>
      <p:sp>
        <p:nvSpPr>
          <p:cNvPr id="711686" name="Text Box 6"/>
          <p:cNvSpPr txBox="1">
            <a:spLocks noChangeArrowheads="1"/>
          </p:cNvSpPr>
          <p:nvPr/>
        </p:nvSpPr>
        <p:spPr bwMode="auto">
          <a:xfrm>
            <a:off x="5852160" y="-1"/>
            <a:ext cx="5486400" cy="2194560"/>
          </a:xfrm>
          <a:prstGeom prst="rect">
            <a:avLst/>
          </a:prstGeom>
          <a:solidFill>
            <a:schemeClr val="bg2">
              <a:lumMod val="25000"/>
            </a:schemeClr>
          </a:solidFill>
          <a:ln w="9525">
            <a:noFill/>
            <a:miter lim="800000"/>
            <a:headEnd/>
            <a:tailEnd/>
          </a:ln>
          <a:effectLst/>
        </p:spPr>
        <p:txBody>
          <a:bodyPr wrap="square">
            <a:spAutoFit/>
          </a:bodyPr>
          <a:lstStyle>
            <a:defPPr>
              <a:defRPr lang="en-US"/>
            </a:defPPr>
            <a:lvl1pPr algn="ctr">
              <a:defRPr sz="3500">
                <a:solidFill>
                  <a:schemeClr val="bg1">
                    <a:lumMod val="85000"/>
                  </a:schemeClr>
                </a:solidFill>
                <a:latin typeface="Avenir Book" panose="02000503020000020003" pitchFamily="2" charset="0"/>
              </a:defRPr>
            </a:lvl1pPr>
          </a:lstStyle>
          <a:p>
            <a:r>
              <a:rPr lang="en-US" dirty="0"/>
              <a:t>Alameda County</a:t>
            </a:r>
          </a:p>
          <a:p>
            <a:r>
              <a:rPr lang="en-US" dirty="0">
                <a:solidFill>
                  <a:srgbClr val="7FA42E"/>
                </a:solidFill>
              </a:rPr>
              <a:t>12</a:t>
            </a:r>
            <a:r>
              <a:rPr lang="en-US" dirty="0"/>
              <a:t> School Health Centers</a:t>
            </a:r>
          </a:p>
          <a:p>
            <a:r>
              <a:rPr lang="en-US" sz="6500" dirty="0">
                <a:solidFill>
                  <a:srgbClr val="7FA42E"/>
                </a:solidFill>
              </a:rPr>
              <a:t>2004</a:t>
            </a:r>
          </a:p>
        </p:txBody>
      </p:sp>
    </p:spTree>
    <p:extLst>
      <p:ext uri="{BB962C8B-B14F-4D97-AF65-F5344CB8AC3E}">
        <p14:creationId xmlns:p14="http://schemas.microsoft.com/office/powerpoint/2010/main" val="103212264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712711" name="Picture 7"/>
          <p:cNvPicPr>
            <a:picLocks noChangeAspect="1" noChangeArrowheads="1"/>
          </p:cNvPicPr>
          <p:nvPr/>
        </p:nvPicPr>
        <p:blipFill>
          <a:blip r:embed="rId3" cstate="print"/>
          <a:srcRect/>
          <a:stretch>
            <a:fillRect/>
          </a:stretch>
        </p:blipFill>
        <p:spPr bwMode="auto">
          <a:xfrm>
            <a:off x="594360" y="594360"/>
            <a:ext cx="8385048" cy="5758897"/>
          </a:xfrm>
          <a:prstGeom prst="rect">
            <a:avLst/>
          </a:prstGeom>
          <a:noFill/>
          <a:ln w="9525">
            <a:noFill/>
            <a:miter lim="800000"/>
            <a:headEnd/>
            <a:tailEnd/>
          </a:ln>
          <a:effectLst/>
        </p:spPr>
      </p:pic>
      <p:sp>
        <p:nvSpPr>
          <p:cNvPr id="712710" name="Text Box 6"/>
          <p:cNvSpPr txBox="1">
            <a:spLocks noChangeArrowheads="1"/>
          </p:cNvSpPr>
          <p:nvPr/>
        </p:nvSpPr>
        <p:spPr bwMode="auto">
          <a:xfrm>
            <a:off x="5852160" y="0"/>
            <a:ext cx="5486400" cy="2194560"/>
          </a:xfrm>
          <a:prstGeom prst="rect">
            <a:avLst/>
          </a:prstGeom>
          <a:solidFill>
            <a:schemeClr val="bg2">
              <a:lumMod val="25000"/>
            </a:schemeClr>
          </a:solidFill>
          <a:ln w="9525">
            <a:noFill/>
            <a:miter lim="800000"/>
            <a:headEnd/>
            <a:tailEnd/>
          </a:ln>
          <a:effectLst/>
        </p:spPr>
        <p:txBody>
          <a:bodyPr>
            <a:spAutoFit/>
          </a:bodyPr>
          <a:lstStyle/>
          <a:p>
            <a:pPr algn="ctr"/>
            <a:r>
              <a:rPr lang="en-US" sz="3500" dirty="0">
                <a:solidFill>
                  <a:schemeClr val="bg1">
                    <a:lumMod val="85000"/>
                  </a:schemeClr>
                </a:solidFill>
                <a:latin typeface="Avenir Book" panose="02000503020000020003" pitchFamily="2" charset="0"/>
              </a:rPr>
              <a:t>Alameda County</a:t>
            </a:r>
          </a:p>
          <a:p>
            <a:pPr algn="ctr"/>
            <a:r>
              <a:rPr lang="en-US" sz="3500" dirty="0">
                <a:solidFill>
                  <a:srgbClr val="7FA42E"/>
                </a:solidFill>
                <a:latin typeface="Avenir Book" panose="02000503020000020003" pitchFamily="2" charset="0"/>
              </a:rPr>
              <a:t>14</a:t>
            </a:r>
            <a:r>
              <a:rPr lang="en-US" sz="3500" dirty="0">
                <a:solidFill>
                  <a:srgbClr val="AC4149"/>
                </a:solidFill>
                <a:latin typeface="Avenir Book" panose="02000503020000020003" pitchFamily="2" charset="0"/>
              </a:rPr>
              <a:t> </a:t>
            </a:r>
            <a:r>
              <a:rPr lang="en-US" sz="3500" dirty="0">
                <a:solidFill>
                  <a:schemeClr val="bg1">
                    <a:lumMod val="85000"/>
                  </a:schemeClr>
                </a:solidFill>
                <a:latin typeface="Avenir Book" panose="02000503020000020003" pitchFamily="2" charset="0"/>
              </a:rPr>
              <a:t>School Health Centers</a:t>
            </a:r>
          </a:p>
          <a:p>
            <a:pPr algn="ctr"/>
            <a:r>
              <a:rPr lang="en-US" sz="6500" dirty="0">
                <a:solidFill>
                  <a:srgbClr val="7FA42E"/>
                </a:solidFill>
                <a:latin typeface="Avenir Book" panose="02000503020000020003" pitchFamily="2" charset="0"/>
              </a:rPr>
              <a:t>2008</a:t>
            </a:r>
          </a:p>
        </p:txBody>
      </p:sp>
    </p:spTree>
    <p:extLst>
      <p:ext uri="{BB962C8B-B14F-4D97-AF65-F5344CB8AC3E}">
        <p14:creationId xmlns:p14="http://schemas.microsoft.com/office/powerpoint/2010/main" val="117477842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713736" name="Picture 8"/>
          <p:cNvPicPr>
            <a:picLocks noChangeAspect="1" noChangeArrowheads="1"/>
          </p:cNvPicPr>
          <p:nvPr/>
        </p:nvPicPr>
        <p:blipFill>
          <a:blip r:embed="rId2" cstate="print"/>
          <a:srcRect/>
          <a:stretch>
            <a:fillRect/>
          </a:stretch>
        </p:blipFill>
        <p:spPr bwMode="auto">
          <a:xfrm>
            <a:off x="594360" y="594360"/>
            <a:ext cx="8366760" cy="5759410"/>
          </a:xfrm>
          <a:prstGeom prst="rect">
            <a:avLst/>
          </a:prstGeom>
          <a:noFill/>
          <a:ln w="9525">
            <a:noFill/>
            <a:miter lim="800000"/>
            <a:headEnd/>
            <a:tailEnd/>
          </a:ln>
          <a:effectLst/>
        </p:spPr>
      </p:pic>
      <p:sp>
        <p:nvSpPr>
          <p:cNvPr id="713734" name="Text Box 6"/>
          <p:cNvSpPr txBox="1">
            <a:spLocks noChangeArrowheads="1"/>
          </p:cNvSpPr>
          <p:nvPr/>
        </p:nvSpPr>
        <p:spPr bwMode="auto">
          <a:xfrm>
            <a:off x="5852160" y="0"/>
            <a:ext cx="5486400" cy="2194560"/>
          </a:xfrm>
          <a:prstGeom prst="rect">
            <a:avLst/>
          </a:prstGeom>
          <a:solidFill>
            <a:schemeClr val="bg2">
              <a:lumMod val="25000"/>
            </a:schemeClr>
          </a:solidFill>
          <a:ln w="9525">
            <a:noFill/>
            <a:miter lim="800000"/>
            <a:headEnd/>
            <a:tailEnd/>
          </a:ln>
          <a:effectLst/>
        </p:spPr>
        <p:txBody>
          <a:bodyPr>
            <a:spAutoFit/>
          </a:bodyPr>
          <a:lstStyle/>
          <a:p>
            <a:pPr algn="ctr"/>
            <a:r>
              <a:rPr lang="en-US" sz="3500" dirty="0">
                <a:solidFill>
                  <a:schemeClr val="bg1">
                    <a:lumMod val="85000"/>
                  </a:schemeClr>
                </a:solidFill>
                <a:latin typeface="Avenir Book" panose="02000503020000020003" pitchFamily="2" charset="0"/>
              </a:rPr>
              <a:t>Alameda County</a:t>
            </a:r>
          </a:p>
          <a:p>
            <a:pPr algn="ctr"/>
            <a:r>
              <a:rPr lang="en-US" sz="3500" dirty="0">
                <a:solidFill>
                  <a:srgbClr val="7FA42E"/>
                </a:solidFill>
                <a:latin typeface="Avenir Book" panose="02000503020000020003" pitchFamily="2" charset="0"/>
              </a:rPr>
              <a:t>19</a:t>
            </a:r>
            <a:r>
              <a:rPr lang="en-US" sz="3500" dirty="0">
                <a:solidFill>
                  <a:srgbClr val="AC4149"/>
                </a:solidFill>
                <a:latin typeface="Avenir Book" panose="02000503020000020003" pitchFamily="2" charset="0"/>
              </a:rPr>
              <a:t> </a:t>
            </a:r>
            <a:r>
              <a:rPr lang="en-US" sz="3500" dirty="0">
                <a:solidFill>
                  <a:schemeClr val="bg1">
                    <a:lumMod val="85000"/>
                  </a:schemeClr>
                </a:solidFill>
                <a:latin typeface="Avenir Book" panose="02000503020000020003" pitchFamily="2" charset="0"/>
              </a:rPr>
              <a:t>School Health Centers</a:t>
            </a:r>
          </a:p>
          <a:p>
            <a:pPr algn="ctr"/>
            <a:r>
              <a:rPr lang="en-US" sz="6500" dirty="0">
                <a:solidFill>
                  <a:srgbClr val="7FA42E"/>
                </a:solidFill>
                <a:latin typeface="Avenir Book" panose="02000503020000020003" pitchFamily="2" charset="0"/>
              </a:rPr>
              <a:t>2010</a:t>
            </a:r>
          </a:p>
        </p:txBody>
      </p:sp>
    </p:spTree>
    <p:extLst>
      <p:ext uri="{BB962C8B-B14F-4D97-AF65-F5344CB8AC3E}">
        <p14:creationId xmlns:p14="http://schemas.microsoft.com/office/powerpoint/2010/main" val="273428771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720898" name="Picture 2"/>
          <p:cNvPicPr>
            <a:picLocks noChangeAspect="1" noChangeArrowheads="1"/>
          </p:cNvPicPr>
          <p:nvPr/>
        </p:nvPicPr>
        <p:blipFill>
          <a:blip r:embed="rId3" cstate="print"/>
          <a:srcRect/>
          <a:stretch>
            <a:fillRect/>
          </a:stretch>
        </p:blipFill>
        <p:spPr bwMode="auto">
          <a:xfrm>
            <a:off x="594360" y="594360"/>
            <a:ext cx="8402569" cy="5760720"/>
          </a:xfrm>
          <a:prstGeom prst="rect">
            <a:avLst/>
          </a:prstGeom>
          <a:noFill/>
          <a:ln w="9525">
            <a:noFill/>
            <a:miter lim="800000"/>
            <a:headEnd/>
            <a:tailEnd/>
          </a:ln>
          <a:effectLst/>
        </p:spPr>
      </p:pic>
      <p:sp>
        <p:nvSpPr>
          <p:cNvPr id="720899" name="Text Box 3"/>
          <p:cNvSpPr txBox="1">
            <a:spLocks noChangeArrowheads="1"/>
          </p:cNvSpPr>
          <p:nvPr/>
        </p:nvSpPr>
        <p:spPr bwMode="auto">
          <a:xfrm>
            <a:off x="5852160" y="0"/>
            <a:ext cx="5486400" cy="2194560"/>
          </a:xfrm>
          <a:prstGeom prst="rect">
            <a:avLst/>
          </a:prstGeom>
          <a:solidFill>
            <a:schemeClr val="bg2">
              <a:lumMod val="25000"/>
            </a:schemeClr>
          </a:solidFill>
          <a:ln w="9525">
            <a:noFill/>
            <a:miter lim="800000"/>
            <a:headEnd/>
            <a:tailEnd/>
          </a:ln>
          <a:effectLst/>
        </p:spPr>
        <p:txBody>
          <a:bodyPr>
            <a:spAutoFit/>
          </a:bodyPr>
          <a:lstStyle/>
          <a:p>
            <a:pPr algn="ctr"/>
            <a:r>
              <a:rPr lang="en-US" sz="3500" dirty="0">
                <a:solidFill>
                  <a:schemeClr val="bg1">
                    <a:lumMod val="85000"/>
                  </a:schemeClr>
                </a:solidFill>
                <a:latin typeface="Avenir Book" panose="02000503020000020003" pitchFamily="2" charset="0"/>
              </a:rPr>
              <a:t>Alameda County</a:t>
            </a:r>
          </a:p>
          <a:p>
            <a:pPr algn="ctr"/>
            <a:r>
              <a:rPr lang="en-US" sz="3500" dirty="0">
                <a:solidFill>
                  <a:srgbClr val="7FA42E"/>
                </a:solidFill>
                <a:latin typeface="Avenir Book" panose="02000503020000020003" pitchFamily="2" charset="0"/>
              </a:rPr>
              <a:t>26</a:t>
            </a:r>
            <a:r>
              <a:rPr lang="en-US" sz="3500" dirty="0">
                <a:solidFill>
                  <a:srgbClr val="AC4149"/>
                </a:solidFill>
                <a:latin typeface="Avenir Book" panose="02000503020000020003" pitchFamily="2" charset="0"/>
              </a:rPr>
              <a:t> </a:t>
            </a:r>
            <a:r>
              <a:rPr lang="en-US" sz="3500" dirty="0">
                <a:solidFill>
                  <a:schemeClr val="bg1">
                    <a:lumMod val="85000"/>
                  </a:schemeClr>
                </a:solidFill>
                <a:latin typeface="Avenir Book" panose="02000503020000020003" pitchFamily="2" charset="0"/>
              </a:rPr>
              <a:t>School Health Centers</a:t>
            </a:r>
          </a:p>
          <a:p>
            <a:pPr algn="ctr"/>
            <a:r>
              <a:rPr lang="en-US" sz="6500" dirty="0">
                <a:solidFill>
                  <a:srgbClr val="7FA42E"/>
                </a:solidFill>
                <a:latin typeface="Avenir Book" panose="02000503020000020003" pitchFamily="2" charset="0"/>
              </a:rPr>
              <a:t>2012</a:t>
            </a:r>
          </a:p>
        </p:txBody>
      </p:sp>
    </p:spTree>
    <p:extLst>
      <p:ext uri="{BB962C8B-B14F-4D97-AF65-F5344CB8AC3E}">
        <p14:creationId xmlns:p14="http://schemas.microsoft.com/office/powerpoint/2010/main" val="179585175"/>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720898" name="Picture 2"/>
          <p:cNvPicPr>
            <a:picLocks noChangeAspect="1" noChangeArrowheads="1"/>
          </p:cNvPicPr>
          <p:nvPr/>
        </p:nvPicPr>
        <p:blipFill>
          <a:blip r:embed="rId3" cstate="print"/>
          <a:srcRect/>
          <a:stretch>
            <a:fillRect/>
          </a:stretch>
        </p:blipFill>
        <p:spPr bwMode="auto">
          <a:xfrm>
            <a:off x="594360" y="594360"/>
            <a:ext cx="8403336" cy="5761246"/>
          </a:xfrm>
          <a:prstGeom prst="rect">
            <a:avLst/>
          </a:prstGeom>
          <a:noFill/>
          <a:ln w="9525">
            <a:noFill/>
            <a:miter lim="800000"/>
            <a:headEnd/>
            <a:tailEnd/>
          </a:ln>
          <a:effectLst/>
        </p:spPr>
      </p:pic>
      <p:sp>
        <p:nvSpPr>
          <p:cNvPr id="720899" name="Text Box 3"/>
          <p:cNvSpPr txBox="1">
            <a:spLocks noChangeArrowheads="1"/>
          </p:cNvSpPr>
          <p:nvPr/>
        </p:nvSpPr>
        <p:spPr bwMode="auto">
          <a:xfrm>
            <a:off x="5852160" y="0"/>
            <a:ext cx="5486400" cy="2194560"/>
          </a:xfrm>
          <a:prstGeom prst="rect">
            <a:avLst/>
          </a:prstGeom>
          <a:solidFill>
            <a:schemeClr val="bg2">
              <a:lumMod val="25000"/>
            </a:schemeClr>
          </a:solidFill>
          <a:ln w="9525">
            <a:noFill/>
            <a:miter lim="800000"/>
            <a:headEnd/>
            <a:tailEnd/>
          </a:ln>
          <a:effectLst/>
        </p:spPr>
        <p:txBody>
          <a:bodyPr>
            <a:spAutoFit/>
          </a:bodyPr>
          <a:lstStyle/>
          <a:p>
            <a:pPr algn="ctr"/>
            <a:r>
              <a:rPr lang="en-US" sz="3500" dirty="0">
                <a:solidFill>
                  <a:schemeClr val="bg1">
                    <a:lumMod val="85000"/>
                  </a:schemeClr>
                </a:solidFill>
                <a:latin typeface="Avenir Book" panose="02000503020000020003" pitchFamily="2" charset="0"/>
              </a:rPr>
              <a:t>Alameda County</a:t>
            </a:r>
          </a:p>
          <a:p>
            <a:pPr algn="ctr"/>
            <a:r>
              <a:rPr lang="en-US" sz="3500" dirty="0">
                <a:solidFill>
                  <a:srgbClr val="7FA42E"/>
                </a:solidFill>
                <a:latin typeface="Avenir Book" panose="02000503020000020003" pitchFamily="2" charset="0"/>
              </a:rPr>
              <a:t>29</a:t>
            </a:r>
            <a:r>
              <a:rPr lang="en-US" sz="3500" dirty="0">
                <a:solidFill>
                  <a:srgbClr val="AC4149"/>
                </a:solidFill>
                <a:latin typeface="Avenir Book" panose="02000503020000020003" pitchFamily="2" charset="0"/>
              </a:rPr>
              <a:t> </a:t>
            </a:r>
            <a:r>
              <a:rPr lang="en-US" sz="3500" dirty="0">
                <a:solidFill>
                  <a:schemeClr val="bg1">
                    <a:lumMod val="85000"/>
                  </a:schemeClr>
                </a:solidFill>
                <a:latin typeface="Avenir Book" panose="02000503020000020003" pitchFamily="2" charset="0"/>
              </a:rPr>
              <a:t>School Health Centers</a:t>
            </a:r>
          </a:p>
          <a:p>
            <a:pPr algn="ctr"/>
            <a:r>
              <a:rPr lang="en-US" sz="6500" dirty="0">
                <a:solidFill>
                  <a:srgbClr val="7FA42E"/>
                </a:solidFill>
                <a:latin typeface="Avenir Book" panose="02000503020000020003" pitchFamily="2" charset="0"/>
              </a:rPr>
              <a:t>2014</a:t>
            </a:r>
          </a:p>
        </p:txBody>
      </p:sp>
    </p:spTree>
    <p:extLst>
      <p:ext uri="{BB962C8B-B14F-4D97-AF65-F5344CB8AC3E}">
        <p14:creationId xmlns:p14="http://schemas.microsoft.com/office/powerpoint/2010/main" val="2139191510"/>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838200" y="1451344"/>
            <a:ext cx="10515600" cy="3955312"/>
          </a:xfrm>
          <a:noFill/>
          <a:ln>
            <a:noFill/>
          </a:ln>
        </p:spPr>
        <p:txBody>
          <a:bodyPr anchor="ctr" anchorCtr="0">
            <a:normAutofit/>
          </a:bodyPr>
          <a:lstStyle/>
          <a:p>
            <a:pPr algn="ctr"/>
            <a:r>
              <a:rPr lang="en-US" sz="4000" dirty="0">
                <a:solidFill>
                  <a:schemeClr val="bg1">
                    <a:lumMod val="85000"/>
                  </a:schemeClr>
                </a:solidFill>
              </a:rPr>
              <a:t>We learned a lot. </a:t>
            </a:r>
            <a:br>
              <a:rPr lang="en-US" sz="4000" dirty="0">
                <a:solidFill>
                  <a:schemeClr val="bg1">
                    <a:lumMod val="85000"/>
                  </a:schemeClr>
                </a:solidFill>
              </a:rPr>
            </a:br>
            <a:r>
              <a:rPr lang="en-US" sz="4000" dirty="0">
                <a:solidFill>
                  <a:schemeClr val="bg1">
                    <a:lumMod val="85000"/>
                  </a:schemeClr>
                </a:solidFill>
              </a:rPr>
              <a:t/>
            </a:r>
            <a:br>
              <a:rPr lang="en-US" sz="4000" dirty="0">
                <a:solidFill>
                  <a:schemeClr val="bg1">
                    <a:lumMod val="85000"/>
                  </a:schemeClr>
                </a:solidFill>
              </a:rPr>
            </a:br>
            <a:r>
              <a:rPr lang="en-US" sz="4000" dirty="0">
                <a:solidFill>
                  <a:schemeClr val="bg1">
                    <a:lumMod val="85000"/>
                  </a:schemeClr>
                </a:solidFill>
              </a:rPr>
              <a:t>We’re very proud of what we did. </a:t>
            </a:r>
            <a:br>
              <a:rPr lang="en-US" sz="4000" dirty="0">
                <a:solidFill>
                  <a:schemeClr val="bg1">
                    <a:lumMod val="85000"/>
                  </a:schemeClr>
                </a:solidFill>
              </a:rPr>
            </a:br>
            <a:r>
              <a:rPr lang="en-US" sz="4000" dirty="0">
                <a:solidFill>
                  <a:schemeClr val="bg1">
                    <a:lumMod val="85000"/>
                  </a:schemeClr>
                </a:solidFill>
              </a:rPr>
              <a:t/>
            </a:r>
            <a:br>
              <a:rPr lang="en-US" sz="4000" dirty="0">
                <a:solidFill>
                  <a:schemeClr val="bg1">
                    <a:lumMod val="85000"/>
                  </a:schemeClr>
                </a:solidFill>
              </a:rPr>
            </a:br>
            <a:r>
              <a:rPr lang="en-US" sz="4000" dirty="0">
                <a:solidFill>
                  <a:schemeClr val="bg1">
                    <a:lumMod val="85000"/>
                  </a:schemeClr>
                </a:solidFill>
              </a:rPr>
              <a:t>But we didn’t fundamentally change</a:t>
            </a:r>
            <a:br>
              <a:rPr lang="en-US" sz="4000" dirty="0">
                <a:solidFill>
                  <a:schemeClr val="bg1">
                    <a:lumMod val="85000"/>
                  </a:schemeClr>
                </a:solidFill>
              </a:rPr>
            </a:br>
            <a:r>
              <a:rPr lang="en-US" sz="4000" dirty="0">
                <a:solidFill>
                  <a:schemeClr val="bg1">
                    <a:lumMod val="85000"/>
                  </a:schemeClr>
                </a:solidFill>
              </a:rPr>
              <a:t>children’s outcomes. </a:t>
            </a:r>
          </a:p>
        </p:txBody>
      </p:sp>
    </p:spTree>
    <p:extLst>
      <p:ext uri="{BB962C8B-B14F-4D97-AF65-F5344CB8AC3E}">
        <p14:creationId xmlns:p14="http://schemas.microsoft.com/office/powerpoint/2010/main" val="20778328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838200" y="377825"/>
            <a:ext cx="10515600" cy="1325563"/>
          </a:xfrm>
          <a:noFill/>
          <a:ln>
            <a:noFill/>
          </a:ln>
        </p:spPr>
        <p:txBody>
          <a:bodyPr anchor="ctr" anchorCtr="0">
            <a:noAutofit/>
          </a:bodyPr>
          <a:lstStyle/>
          <a:p>
            <a:pPr algn="ctr"/>
            <a:r>
              <a:rPr lang="en-US" sz="4000" dirty="0">
                <a:solidFill>
                  <a:schemeClr val="bg1">
                    <a:lumMod val="85000"/>
                  </a:schemeClr>
                </a:solidFill>
                <a:latin typeface="Avenir Book" panose="02000503020000020003" pitchFamily="2" charset="0"/>
              </a:rPr>
              <a:t>We will know it’s an effective system when it demonstrates impact in these 4 domains. </a:t>
            </a:r>
          </a:p>
        </p:txBody>
      </p:sp>
      <p:sp>
        <p:nvSpPr>
          <p:cNvPr id="3" name="Rectangle 2">
            <a:extLst>
              <a:ext uri="{FF2B5EF4-FFF2-40B4-BE49-F238E27FC236}">
                <a16:creationId xmlns:a16="http://schemas.microsoft.com/office/drawing/2014/main" id="{7DB6A1BE-0162-0E48-ACDD-F7D30CD0C669}"/>
              </a:ext>
            </a:extLst>
          </p:cNvPr>
          <p:cNvSpPr>
            <a:spLocks/>
          </p:cNvSpPr>
          <p:nvPr/>
        </p:nvSpPr>
        <p:spPr>
          <a:xfrm>
            <a:off x="6095998" y="4279153"/>
            <a:ext cx="2103120" cy="21031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2400" dirty="0">
                <a:solidFill>
                  <a:schemeClr val="tx2">
                    <a:lumMod val="75000"/>
                  </a:schemeClr>
                </a:solidFill>
                <a:latin typeface="Avenir Book" panose="02000503020000020003" pitchFamily="2" charset="0"/>
              </a:rPr>
              <a:t>Systems Change</a:t>
            </a:r>
          </a:p>
        </p:txBody>
      </p:sp>
      <p:sp>
        <p:nvSpPr>
          <p:cNvPr id="6" name="Rectangle 5">
            <a:extLst>
              <a:ext uri="{FF2B5EF4-FFF2-40B4-BE49-F238E27FC236}">
                <a16:creationId xmlns:a16="http://schemas.microsoft.com/office/drawing/2014/main" id="{D799D3DC-7439-9B45-802E-36978BB9DF7F}"/>
              </a:ext>
            </a:extLst>
          </p:cNvPr>
          <p:cNvSpPr>
            <a:spLocks/>
          </p:cNvSpPr>
          <p:nvPr/>
        </p:nvSpPr>
        <p:spPr>
          <a:xfrm>
            <a:off x="3791375" y="1947848"/>
            <a:ext cx="2103120" cy="21031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2400" dirty="0">
                <a:solidFill>
                  <a:schemeClr val="tx2">
                    <a:lumMod val="75000"/>
                  </a:schemeClr>
                </a:solidFill>
                <a:latin typeface="Avenir Book" panose="02000503020000020003" pitchFamily="2" charset="0"/>
              </a:rPr>
              <a:t>Health Equity</a:t>
            </a:r>
          </a:p>
        </p:txBody>
      </p:sp>
      <p:sp>
        <p:nvSpPr>
          <p:cNvPr id="8" name="Rectangle 7">
            <a:extLst>
              <a:ext uri="{FF2B5EF4-FFF2-40B4-BE49-F238E27FC236}">
                <a16:creationId xmlns:a16="http://schemas.microsoft.com/office/drawing/2014/main" id="{140F364E-7164-BD46-AFCE-5A430C06C636}"/>
              </a:ext>
            </a:extLst>
          </p:cNvPr>
          <p:cNvSpPr>
            <a:spLocks/>
          </p:cNvSpPr>
          <p:nvPr/>
        </p:nvSpPr>
        <p:spPr>
          <a:xfrm>
            <a:off x="6095999" y="1951334"/>
            <a:ext cx="2103120" cy="21031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2400" dirty="0">
                <a:solidFill>
                  <a:schemeClr val="tx2">
                    <a:lumMod val="75000"/>
                  </a:schemeClr>
                </a:solidFill>
                <a:latin typeface="Avenir Book" panose="02000503020000020003" pitchFamily="2" charset="0"/>
              </a:rPr>
              <a:t>Healthy Development</a:t>
            </a:r>
          </a:p>
        </p:txBody>
      </p:sp>
      <p:sp>
        <p:nvSpPr>
          <p:cNvPr id="9" name="Rectangle 8">
            <a:extLst>
              <a:ext uri="{FF2B5EF4-FFF2-40B4-BE49-F238E27FC236}">
                <a16:creationId xmlns:a16="http://schemas.microsoft.com/office/drawing/2014/main" id="{5C7D7206-6438-A54F-A615-983D1AF9413F}"/>
              </a:ext>
            </a:extLst>
          </p:cNvPr>
          <p:cNvSpPr>
            <a:spLocks/>
          </p:cNvSpPr>
          <p:nvPr/>
        </p:nvSpPr>
        <p:spPr>
          <a:xfrm>
            <a:off x="3791374" y="4279153"/>
            <a:ext cx="2103120" cy="21031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2400" dirty="0">
                <a:solidFill>
                  <a:schemeClr val="tx2">
                    <a:lumMod val="75000"/>
                  </a:schemeClr>
                </a:solidFill>
                <a:latin typeface="Avenir Book" panose="02000503020000020003" pitchFamily="2" charset="0"/>
              </a:rPr>
              <a:t>Clinical Efficacy</a:t>
            </a:r>
          </a:p>
        </p:txBody>
      </p:sp>
    </p:spTree>
    <p:extLst>
      <p:ext uri="{BB962C8B-B14F-4D97-AF65-F5344CB8AC3E}">
        <p14:creationId xmlns:p14="http://schemas.microsoft.com/office/powerpoint/2010/main" val="2332695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329565" y="377825"/>
            <a:ext cx="11532870" cy="1000340"/>
          </a:xfrm>
          <a:noFill/>
          <a:ln>
            <a:noFill/>
          </a:ln>
        </p:spPr>
        <p:txBody>
          <a:bodyPr anchor="ctr" anchorCtr="0">
            <a:noAutofit/>
          </a:bodyPr>
          <a:lstStyle/>
          <a:p>
            <a:pPr algn="ctr"/>
            <a:r>
              <a:rPr lang="en-US" sz="4000" dirty="0">
                <a:solidFill>
                  <a:schemeClr val="bg1">
                    <a:lumMod val="85000"/>
                  </a:schemeClr>
                </a:solidFill>
                <a:latin typeface="Avenir Book" panose="02000503020000020003" pitchFamily="2" charset="0"/>
              </a:rPr>
              <a:t>How? </a:t>
            </a:r>
            <a:br>
              <a:rPr lang="en-US" sz="4000" dirty="0">
                <a:solidFill>
                  <a:schemeClr val="bg1">
                    <a:lumMod val="85000"/>
                  </a:schemeClr>
                </a:solidFill>
                <a:latin typeface="Avenir Book" panose="02000503020000020003" pitchFamily="2" charset="0"/>
              </a:rPr>
            </a:br>
            <a:r>
              <a:rPr lang="en-US" sz="4000" spc="200" dirty="0">
                <a:solidFill>
                  <a:schemeClr val="bg1">
                    <a:lumMod val="85000"/>
                  </a:schemeClr>
                </a:solidFill>
                <a:latin typeface="Avenir Book" panose="02000503020000020003" pitchFamily="2" charset="0"/>
              </a:rPr>
              <a:t>4 Buildings blocks to support the new vision.</a:t>
            </a:r>
            <a:r>
              <a:rPr lang="en-US" sz="4000" dirty="0">
                <a:solidFill>
                  <a:schemeClr val="bg1">
                    <a:lumMod val="85000"/>
                  </a:schemeClr>
                </a:solidFill>
                <a:latin typeface="Avenir Book" panose="02000503020000020003" pitchFamily="2" charset="0"/>
              </a:rPr>
              <a:t> </a:t>
            </a:r>
          </a:p>
        </p:txBody>
      </p:sp>
      <p:sp>
        <p:nvSpPr>
          <p:cNvPr id="4" name="Rectangle 3">
            <a:extLst>
              <a:ext uri="{FF2B5EF4-FFF2-40B4-BE49-F238E27FC236}">
                <a16:creationId xmlns:a16="http://schemas.microsoft.com/office/drawing/2014/main" id="{2976241C-5668-AA4E-8FCF-3497B574F166}"/>
              </a:ext>
            </a:extLst>
          </p:cNvPr>
          <p:cNvSpPr>
            <a:spLocks/>
          </p:cNvSpPr>
          <p:nvPr/>
        </p:nvSpPr>
        <p:spPr>
          <a:xfrm>
            <a:off x="6176734" y="3114558"/>
            <a:ext cx="1645920" cy="16459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Systems Change</a:t>
            </a:r>
          </a:p>
        </p:txBody>
      </p:sp>
      <p:sp>
        <p:nvSpPr>
          <p:cNvPr id="5" name="Rectangle 4">
            <a:extLst>
              <a:ext uri="{FF2B5EF4-FFF2-40B4-BE49-F238E27FC236}">
                <a16:creationId xmlns:a16="http://schemas.microsoft.com/office/drawing/2014/main" id="{A6234DF5-EBBC-1B48-932C-965C306E56D1}"/>
              </a:ext>
            </a:extLst>
          </p:cNvPr>
          <p:cNvSpPr>
            <a:spLocks/>
          </p:cNvSpPr>
          <p:nvPr/>
        </p:nvSpPr>
        <p:spPr>
          <a:xfrm>
            <a:off x="4536391" y="1476744"/>
            <a:ext cx="1645920" cy="16459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Health Equity</a:t>
            </a:r>
          </a:p>
        </p:txBody>
      </p:sp>
      <p:sp>
        <p:nvSpPr>
          <p:cNvPr id="6" name="Rectangle 5">
            <a:extLst>
              <a:ext uri="{FF2B5EF4-FFF2-40B4-BE49-F238E27FC236}">
                <a16:creationId xmlns:a16="http://schemas.microsoft.com/office/drawing/2014/main" id="{575C3CF4-CF6A-D64E-BA71-BEB1F2D995A9}"/>
              </a:ext>
            </a:extLst>
          </p:cNvPr>
          <p:cNvSpPr>
            <a:spLocks/>
          </p:cNvSpPr>
          <p:nvPr/>
        </p:nvSpPr>
        <p:spPr>
          <a:xfrm>
            <a:off x="6176734" y="1476744"/>
            <a:ext cx="1645920" cy="16459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Healthy</a:t>
            </a:r>
            <a:r>
              <a:rPr kumimoji="0" lang="en-US" sz="18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 Development</a:t>
            </a:r>
          </a:p>
        </p:txBody>
      </p:sp>
      <p:sp>
        <p:nvSpPr>
          <p:cNvPr id="8" name="Rectangle 7">
            <a:extLst>
              <a:ext uri="{FF2B5EF4-FFF2-40B4-BE49-F238E27FC236}">
                <a16:creationId xmlns:a16="http://schemas.microsoft.com/office/drawing/2014/main" id="{2D6972AC-F86A-1849-8386-8D551FF78CD7}"/>
              </a:ext>
            </a:extLst>
          </p:cNvPr>
          <p:cNvSpPr>
            <a:spLocks/>
          </p:cNvSpPr>
          <p:nvPr/>
        </p:nvSpPr>
        <p:spPr>
          <a:xfrm>
            <a:off x="4535870" y="3122662"/>
            <a:ext cx="1645920" cy="1645920"/>
          </a:xfrm>
          <a:prstGeom prst="rect">
            <a:avLst/>
          </a:prstGeom>
          <a:solidFill>
            <a:schemeClr val="bg1">
              <a:lumMod val="8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lumMod val="75000"/>
                  </a:srgbClr>
                </a:solidFill>
                <a:effectLst/>
                <a:uLnTx/>
                <a:uFillTx/>
                <a:latin typeface="Avenir Book" panose="02000503020000020003" pitchFamily="2" charset="0"/>
                <a:ea typeface="+mn-ea"/>
                <a:cs typeface="+mn-cs"/>
              </a:rPr>
              <a:t>Clinical Efficacy</a:t>
            </a:r>
          </a:p>
        </p:txBody>
      </p:sp>
      <p:sp>
        <p:nvSpPr>
          <p:cNvPr id="2" name="Rectangle 1">
            <a:extLst>
              <a:ext uri="{FF2B5EF4-FFF2-40B4-BE49-F238E27FC236}">
                <a16:creationId xmlns:a16="http://schemas.microsoft.com/office/drawing/2014/main" id="{0BA178DC-337F-7945-9623-9CE10B948C8F}"/>
              </a:ext>
            </a:extLst>
          </p:cNvPr>
          <p:cNvSpPr/>
          <p:nvPr/>
        </p:nvSpPr>
        <p:spPr>
          <a:xfrm>
            <a:off x="6181792" y="5436663"/>
            <a:ext cx="4856135" cy="710504"/>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a:ea typeface="+mn-ea"/>
                <a:cs typeface="+mn-cs"/>
              </a:rPr>
              <a:t>Integration &amp; Implementation</a:t>
            </a:r>
          </a:p>
        </p:txBody>
      </p:sp>
      <p:sp>
        <p:nvSpPr>
          <p:cNvPr id="14" name="Rectangle 13">
            <a:extLst>
              <a:ext uri="{FF2B5EF4-FFF2-40B4-BE49-F238E27FC236}">
                <a16:creationId xmlns:a16="http://schemas.microsoft.com/office/drawing/2014/main" id="{E61CCED7-C85D-8745-B8B2-92F3FD4E1671}"/>
              </a:ext>
            </a:extLst>
          </p:cNvPr>
          <p:cNvSpPr/>
          <p:nvPr/>
        </p:nvSpPr>
        <p:spPr>
          <a:xfrm>
            <a:off x="6181792" y="4722582"/>
            <a:ext cx="4856134" cy="710504"/>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a:ea typeface="+mn-ea"/>
                <a:cs typeface="+mn-cs"/>
              </a:rPr>
              <a:t>Administration</a:t>
            </a:r>
          </a:p>
        </p:txBody>
      </p:sp>
      <p:sp>
        <p:nvSpPr>
          <p:cNvPr id="15" name="Rectangle 14">
            <a:extLst>
              <a:ext uri="{FF2B5EF4-FFF2-40B4-BE49-F238E27FC236}">
                <a16:creationId xmlns:a16="http://schemas.microsoft.com/office/drawing/2014/main" id="{D5D754F3-02C3-7045-9DDA-280214E0617D}"/>
              </a:ext>
            </a:extLst>
          </p:cNvPr>
          <p:cNvSpPr/>
          <p:nvPr/>
        </p:nvSpPr>
        <p:spPr>
          <a:xfrm>
            <a:off x="1326328" y="5436663"/>
            <a:ext cx="4855464" cy="710504"/>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a:ea typeface="+mn-ea"/>
                <a:cs typeface="+mn-cs"/>
              </a:rPr>
              <a:t>Quality &amp; Accountability</a:t>
            </a:r>
          </a:p>
        </p:txBody>
      </p:sp>
      <p:sp>
        <p:nvSpPr>
          <p:cNvPr id="16" name="Rectangle 15">
            <a:extLst>
              <a:ext uri="{FF2B5EF4-FFF2-40B4-BE49-F238E27FC236}">
                <a16:creationId xmlns:a16="http://schemas.microsoft.com/office/drawing/2014/main" id="{1938E8E5-7FD6-554E-9335-E127C8311BAF}"/>
              </a:ext>
            </a:extLst>
          </p:cNvPr>
          <p:cNvSpPr/>
          <p:nvPr/>
        </p:nvSpPr>
        <p:spPr>
          <a:xfrm>
            <a:off x="1326328" y="4722835"/>
            <a:ext cx="4855464" cy="710504"/>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a:ea typeface="+mn-ea"/>
                <a:cs typeface="+mn-cs"/>
              </a:rPr>
              <a:t>Financing</a:t>
            </a:r>
          </a:p>
        </p:txBody>
      </p:sp>
    </p:spTree>
    <p:extLst>
      <p:ext uri="{BB962C8B-B14F-4D97-AF65-F5344CB8AC3E}">
        <p14:creationId xmlns:p14="http://schemas.microsoft.com/office/powerpoint/2010/main" val="32257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658906" y="310954"/>
            <a:ext cx="10878670" cy="848761"/>
          </a:xfrm>
          <a:noFill/>
          <a:ln>
            <a:noFill/>
          </a:ln>
        </p:spPr>
        <p:txBody>
          <a:bodyPr anchor="ctr" anchorCtr="0">
            <a:noAutofit/>
          </a:bodyPr>
          <a:lstStyle/>
          <a:p>
            <a:pPr algn="ctr"/>
            <a:r>
              <a:rPr lang="en-US" sz="4000" dirty="0">
                <a:solidFill>
                  <a:schemeClr val="bg1">
                    <a:lumMod val="85000"/>
                  </a:schemeClr>
                </a:solidFill>
                <a:latin typeface="Avenir Book" panose="02000503020000020003" pitchFamily="2" charset="0"/>
              </a:rPr>
              <a:t>Building with the Blocks</a:t>
            </a:r>
          </a:p>
        </p:txBody>
      </p:sp>
      <p:sp>
        <p:nvSpPr>
          <p:cNvPr id="2" name="Rectangle 1">
            <a:extLst>
              <a:ext uri="{FF2B5EF4-FFF2-40B4-BE49-F238E27FC236}">
                <a16:creationId xmlns:a16="http://schemas.microsoft.com/office/drawing/2014/main" id="{0BA178DC-337F-7945-9623-9CE10B948C8F}"/>
              </a:ext>
            </a:extLst>
          </p:cNvPr>
          <p:cNvSpPr/>
          <p:nvPr/>
        </p:nvSpPr>
        <p:spPr>
          <a:xfrm>
            <a:off x="6354172" y="3886102"/>
            <a:ext cx="4856135" cy="617318"/>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Integration &amp; Implementation</a:t>
            </a:r>
          </a:p>
        </p:txBody>
      </p:sp>
      <p:sp>
        <p:nvSpPr>
          <p:cNvPr id="14" name="Rectangle 13">
            <a:extLst>
              <a:ext uri="{FF2B5EF4-FFF2-40B4-BE49-F238E27FC236}">
                <a16:creationId xmlns:a16="http://schemas.microsoft.com/office/drawing/2014/main" id="{E61CCED7-C85D-8745-B8B2-92F3FD4E1671}"/>
              </a:ext>
            </a:extLst>
          </p:cNvPr>
          <p:cNvSpPr/>
          <p:nvPr/>
        </p:nvSpPr>
        <p:spPr>
          <a:xfrm>
            <a:off x="6354173" y="1243722"/>
            <a:ext cx="4856134" cy="584666"/>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Administration</a:t>
            </a:r>
          </a:p>
        </p:txBody>
      </p:sp>
      <p:sp>
        <p:nvSpPr>
          <p:cNvPr id="15" name="Rectangle 14">
            <a:extLst>
              <a:ext uri="{FF2B5EF4-FFF2-40B4-BE49-F238E27FC236}">
                <a16:creationId xmlns:a16="http://schemas.microsoft.com/office/drawing/2014/main" id="{D5D754F3-02C3-7045-9DDA-280214E0617D}"/>
              </a:ext>
            </a:extLst>
          </p:cNvPr>
          <p:cNvSpPr/>
          <p:nvPr/>
        </p:nvSpPr>
        <p:spPr>
          <a:xfrm>
            <a:off x="915509" y="3886102"/>
            <a:ext cx="4855464" cy="617318"/>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Quality &amp; Accountability</a:t>
            </a:r>
          </a:p>
        </p:txBody>
      </p:sp>
      <p:sp>
        <p:nvSpPr>
          <p:cNvPr id="16" name="Rectangle 15">
            <a:extLst>
              <a:ext uri="{FF2B5EF4-FFF2-40B4-BE49-F238E27FC236}">
                <a16:creationId xmlns:a16="http://schemas.microsoft.com/office/drawing/2014/main" id="{1938E8E5-7FD6-554E-9335-E127C8311BAF}"/>
              </a:ext>
            </a:extLst>
          </p:cNvPr>
          <p:cNvSpPr/>
          <p:nvPr/>
        </p:nvSpPr>
        <p:spPr>
          <a:xfrm>
            <a:off x="915509" y="1218145"/>
            <a:ext cx="4855464" cy="610243"/>
          </a:xfrm>
          <a:prstGeom prst="rect">
            <a:avLst/>
          </a:prstGeom>
          <a:solidFill>
            <a:schemeClr val="accent1">
              <a:lumMod val="7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Financing</a:t>
            </a:r>
          </a:p>
        </p:txBody>
      </p:sp>
      <p:sp>
        <p:nvSpPr>
          <p:cNvPr id="3" name="TextBox 2">
            <a:extLst>
              <a:ext uri="{FF2B5EF4-FFF2-40B4-BE49-F238E27FC236}">
                <a16:creationId xmlns:a16="http://schemas.microsoft.com/office/drawing/2014/main" id="{A57596D0-EF0A-154E-8D82-C1B1B0440153}"/>
              </a:ext>
            </a:extLst>
          </p:cNvPr>
          <p:cNvSpPr txBox="1"/>
          <p:nvPr/>
        </p:nvSpPr>
        <p:spPr>
          <a:xfrm>
            <a:off x="658906" y="2049555"/>
            <a:ext cx="5368670"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bg1">
                    <a:lumMod val="85000"/>
                  </a:schemeClr>
                </a:solidFill>
              </a:rPr>
              <a:t>Maximize federal revenue</a:t>
            </a:r>
          </a:p>
          <a:p>
            <a:pPr marL="285750" indent="-285750">
              <a:buFont typeface="Arial" panose="020B0604020202020204" pitchFamily="34" charset="0"/>
              <a:buChar char="•"/>
            </a:pPr>
            <a:r>
              <a:rPr lang="en-US" sz="2400" dirty="0">
                <a:solidFill>
                  <a:schemeClr val="bg1">
                    <a:lumMod val="85000"/>
                  </a:schemeClr>
                </a:solidFill>
              </a:rPr>
              <a:t>Leverage flexibility in Realignment and MHSA</a:t>
            </a:r>
          </a:p>
          <a:p>
            <a:pPr marL="285750" indent="-285750">
              <a:buFont typeface="Arial" panose="020B0604020202020204" pitchFamily="34" charset="0"/>
              <a:buChar char="•"/>
            </a:pPr>
            <a:r>
              <a:rPr lang="en-US" sz="2400" dirty="0">
                <a:solidFill>
                  <a:schemeClr val="bg1">
                    <a:lumMod val="85000"/>
                  </a:schemeClr>
                </a:solidFill>
              </a:rPr>
              <a:t>New dedicated CA funding</a:t>
            </a:r>
          </a:p>
        </p:txBody>
      </p:sp>
      <p:sp>
        <p:nvSpPr>
          <p:cNvPr id="8" name="TextBox 7">
            <a:extLst>
              <a:ext uri="{FF2B5EF4-FFF2-40B4-BE49-F238E27FC236}">
                <a16:creationId xmlns:a16="http://schemas.microsoft.com/office/drawing/2014/main" id="{77BE20AA-CF92-9A44-AA7A-5FCE03CBFEE3}"/>
              </a:ext>
            </a:extLst>
          </p:cNvPr>
          <p:cNvSpPr txBox="1"/>
          <p:nvPr/>
        </p:nvSpPr>
        <p:spPr>
          <a:xfrm>
            <a:off x="6027576" y="2049555"/>
            <a:ext cx="5510000"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bg1">
                    <a:lumMod val="85000"/>
                  </a:schemeClr>
                </a:solidFill>
              </a:rPr>
              <a:t>Consolidate purchasing / procurement reform</a:t>
            </a:r>
          </a:p>
          <a:p>
            <a:pPr marL="285750" indent="-285750">
              <a:buFont typeface="Arial" panose="020B0604020202020204" pitchFamily="34" charset="0"/>
              <a:buChar char="•"/>
            </a:pPr>
            <a:r>
              <a:rPr lang="en-US" sz="2400" dirty="0">
                <a:solidFill>
                  <a:schemeClr val="bg1">
                    <a:lumMod val="85000"/>
                  </a:schemeClr>
                </a:solidFill>
              </a:rPr>
              <a:t>Regional partnerships</a:t>
            </a:r>
          </a:p>
          <a:p>
            <a:pPr marL="285750" indent="-285750">
              <a:buFont typeface="Arial" panose="020B0604020202020204" pitchFamily="34" charset="0"/>
              <a:buChar char="•"/>
            </a:pPr>
            <a:r>
              <a:rPr lang="en-US" sz="2400" dirty="0">
                <a:solidFill>
                  <a:schemeClr val="bg1">
                    <a:lumMod val="85000"/>
                  </a:schemeClr>
                </a:solidFill>
              </a:rPr>
              <a:t>Define scope of benefits</a:t>
            </a:r>
          </a:p>
        </p:txBody>
      </p:sp>
      <p:sp>
        <p:nvSpPr>
          <p:cNvPr id="9" name="TextBox 8">
            <a:extLst>
              <a:ext uri="{FF2B5EF4-FFF2-40B4-BE49-F238E27FC236}">
                <a16:creationId xmlns:a16="http://schemas.microsoft.com/office/drawing/2014/main" id="{CC294DDB-9B2D-1845-8DD8-462A734B8882}"/>
              </a:ext>
            </a:extLst>
          </p:cNvPr>
          <p:cNvSpPr txBox="1"/>
          <p:nvPr/>
        </p:nvSpPr>
        <p:spPr>
          <a:xfrm>
            <a:off x="658906" y="4702465"/>
            <a:ext cx="5368670"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bg1">
                    <a:lumMod val="85000"/>
                  </a:schemeClr>
                </a:solidFill>
              </a:rPr>
              <a:t>Use common assessment tools across systems</a:t>
            </a:r>
          </a:p>
          <a:p>
            <a:pPr marL="285750" indent="-285750">
              <a:buFont typeface="Arial" panose="020B0604020202020204" pitchFamily="34" charset="0"/>
              <a:buChar char="•"/>
            </a:pPr>
            <a:r>
              <a:rPr lang="en-US" sz="2400" dirty="0">
                <a:solidFill>
                  <a:schemeClr val="bg1">
                    <a:lumMod val="85000"/>
                  </a:schemeClr>
                </a:solidFill>
              </a:rPr>
              <a:t>Bolster quality assurance infrastructure</a:t>
            </a:r>
          </a:p>
          <a:p>
            <a:pPr marL="285750" indent="-285750">
              <a:buFont typeface="Arial" panose="020B0604020202020204" pitchFamily="34" charset="0"/>
              <a:buChar char="•"/>
            </a:pPr>
            <a:r>
              <a:rPr lang="en-US" sz="2400" dirty="0">
                <a:solidFill>
                  <a:schemeClr val="bg1">
                    <a:lumMod val="85000"/>
                  </a:schemeClr>
                </a:solidFill>
              </a:rPr>
              <a:t>Be accountable to children &amp; families</a:t>
            </a:r>
          </a:p>
        </p:txBody>
      </p:sp>
      <p:sp>
        <p:nvSpPr>
          <p:cNvPr id="10" name="TextBox 9">
            <a:extLst>
              <a:ext uri="{FF2B5EF4-FFF2-40B4-BE49-F238E27FC236}">
                <a16:creationId xmlns:a16="http://schemas.microsoft.com/office/drawing/2014/main" id="{1E5B4187-7686-8D45-9983-65E97E88BEFF}"/>
              </a:ext>
            </a:extLst>
          </p:cNvPr>
          <p:cNvSpPr txBox="1"/>
          <p:nvPr/>
        </p:nvSpPr>
        <p:spPr>
          <a:xfrm>
            <a:off x="6027576" y="4718655"/>
            <a:ext cx="5509329"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bg1">
                    <a:lumMod val="85000"/>
                  </a:schemeClr>
                </a:solidFill>
              </a:rPr>
              <a:t>Technical assistance to counties</a:t>
            </a:r>
          </a:p>
          <a:p>
            <a:pPr marL="285750" indent="-285750">
              <a:buFont typeface="Arial" panose="020B0604020202020204" pitchFamily="34" charset="0"/>
              <a:buChar char="•"/>
            </a:pPr>
            <a:r>
              <a:rPr lang="en-US" sz="2400" dirty="0">
                <a:solidFill>
                  <a:schemeClr val="bg1">
                    <a:lumMod val="85000"/>
                  </a:schemeClr>
                </a:solidFill>
              </a:rPr>
              <a:t>Integrate expanded behavioral health methodology across systems</a:t>
            </a:r>
          </a:p>
        </p:txBody>
      </p:sp>
    </p:spTree>
    <p:extLst>
      <p:ext uri="{BB962C8B-B14F-4D97-AF65-F5344CB8AC3E}">
        <p14:creationId xmlns:p14="http://schemas.microsoft.com/office/powerpoint/2010/main" val="17095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2"/>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nodeType="clickEffect">
                                  <p:stCondLst>
                                    <p:cond delay="0"/>
                                  </p:stCondLst>
                                  <p:childTnLst>
                                    <p:set>
                                      <p:cBhvr>
                                        <p:cTn id="65"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grpId="1" nodeType="clickEffect">
                                  <p:stCondLst>
                                    <p:cond delay="0"/>
                                  </p:stCondLst>
                                  <p:childTnLst>
                                    <p:set>
                                      <p:cBhvr>
                                        <p:cTn id="69"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P spid="16"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A3838"/>
        </a:solidFill>
        <a:effectLst/>
      </p:bgPr>
    </p:bg>
    <p:spTree>
      <p:nvGrpSpPr>
        <p:cNvPr id="1" name="Shape 143"/>
        <p:cNvGrpSpPr/>
        <p:nvPr/>
      </p:nvGrpSpPr>
      <p:grpSpPr>
        <a:xfrm>
          <a:off x="0" y="0"/>
          <a:ext cx="0" cy="0"/>
          <a:chOff x="0" y="0"/>
          <a:chExt cx="0" cy="0"/>
        </a:xfrm>
      </p:grpSpPr>
      <p:sp>
        <p:nvSpPr>
          <p:cNvPr id="144" name="Google Shape;144;p18"/>
          <p:cNvSpPr/>
          <p:nvPr/>
        </p:nvSpPr>
        <p:spPr>
          <a:xfrm>
            <a:off x="8916200" y="-17929"/>
            <a:ext cx="3184230" cy="6858000"/>
          </a:xfrm>
          <a:prstGeom prst="chevron">
            <a:avLst>
              <a:gd name="adj"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45" name="Google Shape;145;p18"/>
          <p:cNvSpPr txBox="1"/>
          <p:nvPr/>
        </p:nvSpPr>
        <p:spPr>
          <a:xfrm>
            <a:off x="917470" y="475897"/>
            <a:ext cx="10736648" cy="922597"/>
          </a:xfrm>
          <a:prstGeom prst="rect">
            <a:avLst/>
          </a:prstGeom>
          <a:solidFill>
            <a:srgbClr val="16005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0" i="0" u="none" strike="noStrike" kern="0" cap="none" spc="0" normalizeH="0" baseline="0" noProof="0">
                <a:ln>
                  <a:noFill/>
                </a:ln>
                <a:solidFill>
                  <a:srgbClr val="F2F2F2"/>
                </a:solidFill>
                <a:effectLst/>
                <a:uLnTx/>
                <a:uFillTx/>
                <a:latin typeface="Carme"/>
                <a:ea typeface="Carme"/>
                <a:cs typeface="Carme"/>
                <a:sym typeface="Carme"/>
              </a:rPr>
              <a:t>STEP 1: BUILD CONSENSUS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6" name="Google Shape;146;p18"/>
          <p:cNvSpPr txBox="1"/>
          <p:nvPr/>
        </p:nvSpPr>
        <p:spPr>
          <a:xfrm>
            <a:off x="1252623" y="3526191"/>
            <a:ext cx="10063911" cy="1233880"/>
          </a:xfrm>
          <a:prstGeom prst="rect">
            <a:avLst/>
          </a:prstGeom>
          <a:solidFill>
            <a:srgbClr val="16005C"/>
          </a:solid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0CECE"/>
                </a:solidFill>
                <a:effectLst/>
                <a:uLnTx/>
                <a:uFillTx/>
                <a:latin typeface="Avenir"/>
                <a:ea typeface="Avenir"/>
                <a:cs typeface="Avenir"/>
                <a:sym typeface="Avenir"/>
              </a:rPr>
              <a:t>Purpose:</a:t>
            </a:r>
            <a:r>
              <a:rPr kumimoji="0" lang="en-US" sz="2400" b="0" i="0" u="none" strike="noStrike" kern="0" cap="none" spc="0" normalizeH="0" baseline="0" noProof="0" dirty="0">
                <a:ln>
                  <a:noFill/>
                </a:ln>
                <a:solidFill>
                  <a:srgbClr val="D0CECE"/>
                </a:solidFill>
                <a:effectLst/>
                <a:uLnTx/>
                <a:uFillTx/>
                <a:latin typeface="Avenir"/>
                <a:ea typeface="Avenir"/>
                <a:cs typeface="Avenir"/>
                <a:sym typeface="Avenir"/>
              </a:rPr>
              <a:t> The California Children’s Trust is established to transform how we promote and create healthy development and health equity for children in California. </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47" name="Google Shape;147;p18"/>
          <p:cNvSpPr txBox="1"/>
          <p:nvPr/>
        </p:nvSpPr>
        <p:spPr>
          <a:xfrm>
            <a:off x="2115350" y="1813039"/>
            <a:ext cx="2631621" cy="1163244"/>
          </a:xfrm>
          <a:prstGeom prst="rect">
            <a:avLst/>
          </a:prstGeom>
          <a:solidFill>
            <a:srgbClr val="16005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Public</a:t>
            </a:r>
            <a:r>
              <a:rPr kumimoji="0" lang="en-US" sz="2000" b="0" i="0" u="none" strike="noStrike" kern="0" cap="none" spc="0" normalizeH="0" baseline="0" noProof="0">
                <a:ln>
                  <a:noFill/>
                </a:ln>
                <a:solidFill>
                  <a:srgbClr val="000000"/>
                </a:solidFill>
                <a:effectLst/>
                <a:uLnTx/>
                <a:uFillTx/>
                <a:latin typeface="Avenir"/>
                <a:ea typeface="Avenir"/>
                <a:cs typeface="Avenir"/>
                <a:sym typeface="Avenir"/>
              </a:rPr>
              <a:t> </a:t>
            </a: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leaders</a:t>
            </a:r>
            <a:r>
              <a:rPr kumimoji="0" lang="en-US" sz="2000" b="0" i="0" u="none" strike="noStrike" kern="0" cap="none" spc="0" normalizeH="0" baseline="0" noProof="0">
                <a:ln>
                  <a:noFill/>
                </a:ln>
                <a:solidFill>
                  <a:srgbClr val="000000"/>
                </a:solidFill>
                <a:effectLst/>
                <a:uLnTx/>
                <a:uFillTx/>
                <a:latin typeface="Avenir"/>
                <a:ea typeface="Avenir"/>
                <a:cs typeface="Avenir"/>
                <a:sym typeface="Avenir"/>
              </a:rPr>
              <a:t> </a:t>
            </a: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are engaged.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8" name="Google Shape;148;p18"/>
          <p:cNvSpPr txBox="1"/>
          <p:nvPr/>
        </p:nvSpPr>
        <p:spPr>
          <a:xfrm>
            <a:off x="4970128" y="1813039"/>
            <a:ext cx="2631623" cy="1163244"/>
          </a:xfrm>
          <a:prstGeom prst="rect">
            <a:avLst/>
          </a:prstGeom>
          <a:solidFill>
            <a:srgbClr val="16005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Stakeholder coalition is built.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9" name="Google Shape;149;p18"/>
          <p:cNvSpPr txBox="1"/>
          <p:nvPr/>
        </p:nvSpPr>
        <p:spPr>
          <a:xfrm>
            <a:off x="7824907" y="1813039"/>
            <a:ext cx="2634344" cy="1163244"/>
          </a:xfrm>
          <a:prstGeom prst="rect">
            <a:avLst/>
          </a:prstGeom>
          <a:solidFill>
            <a:srgbClr val="16005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Initiative infrastructure is established.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0" name="Google Shape;150;p18"/>
          <p:cNvSpPr txBox="1"/>
          <p:nvPr/>
        </p:nvSpPr>
        <p:spPr>
          <a:xfrm>
            <a:off x="575022" y="5363771"/>
            <a:ext cx="2631621" cy="1163933"/>
          </a:xfrm>
          <a:prstGeom prst="rect">
            <a:avLst/>
          </a:prstGeom>
          <a:solidFill>
            <a:srgbClr val="16005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Funding and partnerships are secured.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1" name="Google Shape;151;p18"/>
          <p:cNvSpPr txBox="1"/>
          <p:nvPr/>
        </p:nvSpPr>
        <p:spPr>
          <a:xfrm>
            <a:off x="3429800" y="5363771"/>
            <a:ext cx="2631623" cy="1163933"/>
          </a:xfrm>
          <a:prstGeom prst="rect">
            <a:avLst/>
          </a:prstGeom>
          <a:solidFill>
            <a:srgbClr val="16005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Communications strategy is developed.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2" name="Google Shape;152;p18"/>
          <p:cNvSpPr txBox="1"/>
          <p:nvPr/>
        </p:nvSpPr>
        <p:spPr>
          <a:xfrm>
            <a:off x="6284579" y="5363771"/>
            <a:ext cx="2634344" cy="1163933"/>
          </a:xfrm>
          <a:prstGeom prst="rect">
            <a:avLst/>
          </a:prstGeom>
          <a:solidFill>
            <a:srgbClr val="16005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Short-term high-value opportunities identified.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3" name="Google Shape;153;p18"/>
          <p:cNvSpPr txBox="1"/>
          <p:nvPr/>
        </p:nvSpPr>
        <p:spPr>
          <a:xfrm>
            <a:off x="9142079" y="5363770"/>
            <a:ext cx="2634344" cy="1163933"/>
          </a:xfrm>
          <a:prstGeom prst="rect">
            <a:avLst/>
          </a:prstGeom>
          <a:solidFill>
            <a:srgbClr val="16005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2F2F2"/>
                </a:solidFill>
                <a:effectLst/>
                <a:uLnTx/>
                <a:uFillTx/>
                <a:latin typeface="Avenir"/>
                <a:ea typeface="Avenir"/>
                <a:cs typeface="Avenir"/>
                <a:sym typeface="Avenir"/>
              </a:rPr>
              <a:t>Research and analysis capacity established.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cxnSp>
        <p:nvCxnSpPr>
          <p:cNvPr id="154" name="Google Shape;154;p18"/>
          <p:cNvCxnSpPr/>
          <p:nvPr/>
        </p:nvCxnSpPr>
        <p:spPr>
          <a:xfrm>
            <a:off x="6284578" y="2976933"/>
            <a:ext cx="0" cy="549908"/>
          </a:xfrm>
          <a:prstGeom prst="straightConnector1">
            <a:avLst/>
          </a:prstGeom>
          <a:noFill/>
          <a:ln w="38100" cap="flat" cmpd="sng">
            <a:solidFill>
              <a:srgbClr val="AEABAB"/>
            </a:solidFill>
            <a:prstDash val="solid"/>
            <a:miter lim="800000"/>
            <a:headEnd type="none" w="sm" len="sm"/>
            <a:tailEnd type="triangle" w="med" len="med"/>
          </a:ln>
        </p:spPr>
      </p:cxnSp>
      <p:cxnSp>
        <p:nvCxnSpPr>
          <p:cNvPr id="155" name="Google Shape;155;p18"/>
          <p:cNvCxnSpPr/>
          <p:nvPr/>
        </p:nvCxnSpPr>
        <p:spPr>
          <a:xfrm>
            <a:off x="3429800" y="2976283"/>
            <a:ext cx="0" cy="549908"/>
          </a:xfrm>
          <a:prstGeom prst="straightConnector1">
            <a:avLst/>
          </a:prstGeom>
          <a:noFill/>
          <a:ln w="38100" cap="flat" cmpd="sng">
            <a:solidFill>
              <a:srgbClr val="AEABAB"/>
            </a:solidFill>
            <a:prstDash val="solid"/>
            <a:miter lim="800000"/>
            <a:headEnd type="none" w="sm" len="sm"/>
            <a:tailEnd type="triangle" w="med" len="med"/>
          </a:ln>
        </p:spPr>
      </p:cxnSp>
      <p:cxnSp>
        <p:nvCxnSpPr>
          <p:cNvPr id="156" name="Google Shape;156;p18"/>
          <p:cNvCxnSpPr/>
          <p:nvPr/>
        </p:nvCxnSpPr>
        <p:spPr>
          <a:xfrm rot="10800000">
            <a:off x="1890832" y="4778687"/>
            <a:ext cx="0" cy="582707"/>
          </a:xfrm>
          <a:prstGeom prst="straightConnector1">
            <a:avLst/>
          </a:prstGeom>
          <a:noFill/>
          <a:ln w="38100" cap="flat" cmpd="sng">
            <a:solidFill>
              <a:srgbClr val="AEABAB"/>
            </a:solidFill>
            <a:prstDash val="solid"/>
            <a:miter lim="800000"/>
            <a:headEnd type="none" w="sm" len="sm"/>
            <a:tailEnd type="triangle" w="med" len="med"/>
          </a:ln>
        </p:spPr>
      </p:cxnSp>
      <p:cxnSp>
        <p:nvCxnSpPr>
          <p:cNvPr id="157" name="Google Shape;157;p18"/>
          <p:cNvCxnSpPr/>
          <p:nvPr/>
        </p:nvCxnSpPr>
        <p:spPr>
          <a:xfrm>
            <a:off x="9183540" y="2978080"/>
            <a:ext cx="0" cy="549908"/>
          </a:xfrm>
          <a:prstGeom prst="straightConnector1">
            <a:avLst/>
          </a:prstGeom>
          <a:noFill/>
          <a:ln w="38100" cap="flat" cmpd="sng">
            <a:solidFill>
              <a:srgbClr val="AEABAB"/>
            </a:solidFill>
            <a:prstDash val="solid"/>
            <a:miter lim="800000"/>
            <a:headEnd type="none" w="sm" len="sm"/>
            <a:tailEnd type="triangle" w="med" len="med"/>
          </a:ln>
        </p:spPr>
      </p:cxnSp>
      <p:cxnSp>
        <p:nvCxnSpPr>
          <p:cNvPr id="158" name="Google Shape;158;p18"/>
          <p:cNvCxnSpPr/>
          <p:nvPr/>
        </p:nvCxnSpPr>
        <p:spPr>
          <a:xfrm rot="10800000">
            <a:off x="4745611" y="4781063"/>
            <a:ext cx="0" cy="582707"/>
          </a:xfrm>
          <a:prstGeom prst="straightConnector1">
            <a:avLst/>
          </a:prstGeom>
          <a:noFill/>
          <a:ln w="38100" cap="flat" cmpd="sng">
            <a:solidFill>
              <a:srgbClr val="AEABAB"/>
            </a:solidFill>
            <a:prstDash val="solid"/>
            <a:miter lim="800000"/>
            <a:headEnd type="none" w="sm" len="sm"/>
            <a:tailEnd type="triangle" w="med" len="med"/>
          </a:ln>
        </p:spPr>
      </p:cxnSp>
      <p:cxnSp>
        <p:nvCxnSpPr>
          <p:cNvPr id="159" name="Google Shape;159;p18"/>
          <p:cNvCxnSpPr/>
          <p:nvPr/>
        </p:nvCxnSpPr>
        <p:spPr>
          <a:xfrm rot="10800000">
            <a:off x="7806257" y="4775357"/>
            <a:ext cx="0" cy="582707"/>
          </a:xfrm>
          <a:prstGeom prst="straightConnector1">
            <a:avLst/>
          </a:prstGeom>
          <a:noFill/>
          <a:ln w="38100" cap="flat" cmpd="sng">
            <a:solidFill>
              <a:srgbClr val="AEABAB"/>
            </a:solidFill>
            <a:prstDash val="solid"/>
            <a:miter lim="800000"/>
            <a:headEnd type="none" w="sm" len="sm"/>
            <a:tailEnd type="triangle" w="med" len="med"/>
          </a:ln>
        </p:spPr>
      </p:cxnSp>
      <p:cxnSp>
        <p:nvCxnSpPr>
          <p:cNvPr id="160" name="Google Shape;160;p18"/>
          <p:cNvCxnSpPr/>
          <p:nvPr/>
        </p:nvCxnSpPr>
        <p:spPr>
          <a:xfrm rot="10800000">
            <a:off x="10459251" y="4778687"/>
            <a:ext cx="0" cy="582707"/>
          </a:xfrm>
          <a:prstGeom prst="straightConnector1">
            <a:avLst/>
          </a:prstGeom>
          <a:noFill/>
          <a:ln w="38100" cap="flat" cmpd="sng">
            <a:solidFill>
              <a:srgbClr val="AEABAB"/>
            </a:solidFill>
            <a:prstDash val="solid"/>
            <a:miter lim="800000"/>
            <a:headEnd type="none" w="sm" len="sm"/>
            <a:tailEnd type="triangl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45"/>
                                        </p:tgtEl>
                                        <p:attrNameLst>
                                          <p:attrName>style.visibility</p:attrName>
                                        </p:attrNameLst>
                                      </p:cBhvr>
                                      <p:to>
                                        <p:strVal val="visible"/>
                                      </p:to>
                                    </p:set>
                                    <p:anim calcmode="lin" valueType="num">
                                      <p:cBhvr additive="base">
                                        <p:cTn id="7" dur="500"/>
                                        <p:tgtEl>
                                          <p:spTgt spid="145"/>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6"/>
                                        </p:tgtEl>
                                        <p:attrNameLst>
                                          <p:attrName>style.visibility</p:attrName>
                                        </p:attrNameLst>
                                      </p:cBhvr>
                                      <p:to>
                                        <p:strVal val="visible"/>
                                      </p:to>
                                    </p:set>
                                    <p:anim calcmode="lin" valueType="num">
                                      <p:cBhvr additive="base">
                                        <p:cTn id="12" dur="500"/>
                                        <p:tgtEl>
                                          <p:spTgt spid="146"/>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7"/>
                                        </p:tgtEl>
                                        <p:attrNameLst>
                                          <p:attrName>style.visibility</p:attrName>
                                        </p:attrNameLst>
                                      </p:cBhvr>
                                      <p:to>
                                        <p:strVal val="visible"/>
                                      </p:to>
                                    </p:set>
                                    <p:anim calcmode="lin" valueType="num">
                                      <p:cBhvr additive="base">
                                        <p:cTn id="17" dur="500"/>
                                        <p:tgtEl>
                                          <p:spTgt spid="147"/>
                                        </p:tgtEl>
                                        <p:attrNameLst>
                                          <p:attrName>ppt_y</p:attrName>
                                        </p:attrNameLst>
                                      </p:cBhvr>
                                      <p:tavLst>
                                        <p:tav tm="0">
                                          <p:val>
                                            <p:strVal val="#ppt_y+1"/>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48"/>
                                        </p:tgtEl>
                                        <p:attrNameLst>
                                          <p:attrName>style.visibility</p:attrName>
                                        </p:attrNameLst>
                                      </p:cBhvr>
                                      <p:to>
                                        <p:strVal val="visible"/>
                                      </p:to>
                                    </p:set>
                                    <p:anim calcmode="lin" valueType="num">
                                      <p:cBhvr additive="base">
                                        <p:cTn id="20" dur="500"/>
                                        <p:tgtEl>
                                          <p:spTgt spid="148"/>
                                        </p:tgtEl>
                                        <p:attrNameLst>
                                          <p:attrName>ppt_y</p:attrName>
                                        </p:attrNameLst>
                                      </p:cBhvr>
                                      <p:tavLst>
                                        <p:tav tm="0">
                                          <p:val>
                                            <p:strVal val="#ppt_y+1"/>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49"/>
                                        </p:tgtEl>
                                        <p:attrNameLst>
                                          <p:attrName>style.visibility</p:attrName>
                                        </p:attrNameLst>
                                      </p:cBhvr>
                                      <p:to>
                                        <p:strVal val="visible"/>
                                      </p:to>
                                    </p:set>
                                    <p:anim calcmode="lin" valueType="num">
                                      <p:cBhvr additive="base">
                                        <p:cTn id="23" dur="500"/>
                                        <p:tgtEl>
                                          <p:spTgt spid="149"/>
                                        </p:tgtEl>
                                        <p:attrNameLst>
                                          <p:attrName>ppt_y</p:attrName>
                                        </p:attrNameLst>
                                      </p:cBhvr>
                                      <p:tavLst>
                                        <p:tav tm="0">
                                          <p:val>
                                            <p:strVal val="#ppt_y+1"/>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50"/>
                                        </p:tgtEl>
                                        <p:attrNameLst>
                                          <p:attrName>style.visibility</p:attrName>
                                        </p:attrNameLst>
                                      </p:cBhvr>
                                      <p:to>
                                        <p:strVal val="visible"/>
                                      </p:to>
                                    </p:set>
                                    <p:anim calcmode="lin" valueType="num">
                                      <p:cBhvr additive="base">
                                        <p:cTn id="26" dur="500"/>
                                        <p:tgtEl>
                                          <p:spTgt spid="150"/>
                                        </p:tgtEl>
                                        <p:attrNameLst>
                                          <p:attrName>ppt_y</p:attrName>
                                        </p:attrNameLst>
                                      </p:cBhvr>
                                      <p:tavLst>
                                        <p:tav tm="0">
                                          <p:val>
                                            <p:strVal val="#ppt_y+1"/>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1"/>
                                        </p:tgtEl>
                                        <p:attrNameLst>
                                          <p:attrName>style.visibility</p:attrName>
                                        </p:attrNameLst>
                                      </p:cBhvr>
                                      <p:to>
                                        <p:strVal val="visible"/>
                                      </p:to>
                                    </p:set>
                                    <p:anim calcmode="lin" valueType="num">
                                      <p:cBhvr additive="base">
                                        <p:cTn id="29" dur="500"/>
                                        <p:tgtEl>
                                          <p:spTgt spid="151"/>
                                        </p:tgtEl>
                                        <p:attrNameLst>
                                          <p:attrName>ppt_y</p:attrName>
                                        </p:attrNameLst>
                                      </p:cBhvr>
                                      <p:tavLst>
                                        <p:tav tm="0">
                                          <p:val>
                                            <p:strVal val="#ppt_y+1"/>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52"/>
                                        </p:tgtEl>
                                        <p:attrNameLst>
                                          <p:attrName>style.visibility</p:attrName>
                                        </p:attrNameLst>
                                      </p:cBhvr>
                                      <p:to>
                                        <p:strVal val="visible"/>
                                      </p:to>
                                    </p:set>
                                    <p:anim calcmode="lin" valueType="num">
                                      <p:cBhvr additive="base">
                                        <p:cTn id="32" dur="500"/>
                                        <p:tgtEl>
                                          <p:spTgt spid="152"/>
                                        </p:tgtEl>
                                        <p:attrNameLst>
                                          <p:attrName>ppt_y</p:attrName>
                                        </p:attrNameLst>
                                      </p:cBhvr>
                                      <p:tavLst>
                                        <p:tav tm="0">
                                          <p:val>
                                            <p:strVal val="#ppt_y+1"/>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3"/>
                                        </p:tgtEl>
                                        <p:attrNameLst>
                                          <p:attrName>style.visibility</p:attrName>
                                        </p:attrNameLst>
                                      </p:cBhvr>
                                      <p:to>
                                        <p:strVal val="visible"/>
                                      </p:to>
                                    </p:set>
                                    <p:anim calcmode="lin" valueType="num">
                                      <p:cBhvr additive="base">
                                        <p:cTn id="35" dur="500"/>
                                        <p:tgtEl>
                                          <p:spTgt spid="153"/>
                                        </p:tgtEl>
                                        <p:attrNameLst>
                                          <p:attrName>ppt_y</p:attrName>
                                        </p:attrNameLst>
                                      </p:cBhvr>
                                      <p:tavLst>
                                        <p:tav tm="0">
                                          <p:val>
                                            <p:strVal val="#ppt_y+1"/>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55"/>
                                        </p:tgtEl>
                                        <p:attrNameLst>
                                          <p:attrName>style.visibility</p:attrName>
                                        </p:attrNameLst>
                                      </p:cBhvr>
                                      <p:to>
                                        <p:strVal val="visible"/>
                                      </p:to>
                                    </p:set>
                                    <p:anim calcmode="lin" valueType="num">
                                      <p:cBhvr additive="base">
                                        <p:cTn id="38" dur="500"/>
                                        <p:tgtEl>
                                          <p:spTgt spid="155"/>
                                        </p:tgtEl>
                                        <p:attrNameLst>
                                          <p:attrName>ppt_y</p:attrName>
                                        </p:attrNameLst>
                                      </p:cBhvr>
                                      <p:tavLst>
                                        <p:tav tm="0">
                                          <p:val>
                                            <p:strVal val="#ppt_y+1"/>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54"/>
                                        </p:tgtEl>
                                        <p:attrNameLst>
                                          <p:attrName>style.visibility</p:attrName>
                                        </p:attrNameLst>
                                      </p:cBhvr>
                                      <p:to>
                                        <p:strVal val="visible"/>
                                      </p:to>
                                    </p:set>
                                    <p:anim calcmode="lin" valueType="num">
                                      <p:cBhvr additive="base">
                                        <p:cTn id="41" dur="500"/>
                                        <p:tgtEl>
                                          <p:spTgt spid="154"/>
                                        </p:tgtEl>
                                        <p:attrNameLst>
                                          <p:attrName>ppt_y</p:attrName>
                                        </p:attrNameLst>
                                      </p:cBhvr>
                                      <p:tavLst>
                                        <p:tav tm="0">
                                          <p:val>
                                            <p:strVal val="#ppt_y+1"/>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57"/>
                                        </p:tgtEl>
                                        <p:attrNameLst>
                                          <p:attrName>style.visibility</p:attrName>
                                        </p:attrNameLst>
                                      </p:cBhvr>
                                      <p:to>
                                        <p:strVal val="visible"/>
                                      </p:to>
                                    </p:set>
                                    <p:anim calcmode="lin" valueType="num">
                                      <p:cBhvr additive="base">
                                        <p:cTn id="44" dur="500"/>
                                        <p:tgtEl>
                                          <p:spTgt spid="157"/>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6"/>
                                        </p:tgtEl>
                                        <p:attrNameLst>
                                          <p:attrName>style.visibility</p:attrName>
                                        </p:attrNameLst>
                                      </p:cBhvr>
                                      <p:to>
                                        <p:strVal val="visible"/>
                                      </p:to>
                                    </p:set>
                                    <p:anim calcmode="lin" valueType="num">
                                      <p:cBhvr additive="base">
                                        <p:cTn id="47" dur="500"/>
                                        <p:tgtEl>
                                          <p:spTgt spid="156"/>
                                        </p:tgtEl>
                                        <p:attrNameLst>
                                          <p:attrName>ppt_y</p:attrName>
                                        </p:attrNameLst>
                                      </p:cBhvr>
                                      <p:tavLst>
                                        <p:tav tm="0">
                                          <p:val>
                                            <p:strVal val="#ppt_y+1"/>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8"/>
                                        </p:tgtEl>
                                        <p:attrNameLst>
                                          <p:attrName>style.visibility</p:attrName>
                                        </p:attrNameLst>
                                      </p:cBhvr>
                                      <p:to>
                                        <p:strVal val="visible"/>
                                      </p:to>
                                    </p:set>
                                    <p:anim calcmode="lin" valueType="num">
                                      <p:cBhvr additive="base">
                                        <p:cTn id="50" dur="500"/>
                                        <p:tgtEl>
                                          <p:spTgt spid="158"/>
                                        </p:tgtEl>
                                        <p:attrNameLst>
                                          <p:attrName>ppt_y</p:attrName>
                                        </p:attrNameLst>
                                      </p:cBhvr>
                                      <p:tavLst>
                                        <p:tav tm="0">
                                          <p:val>
                                            <p:strVal val="#ppt_y+1"/>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9"/>
                                        </p:tgtEl>
                                        <p:attrNameLst>
                                          <p:attrName>style.visibility</p:attrName>
                                        </p:attrNameLst>
                                      </p:cBhvr>
                                      <p:to>
                                        <p:strVal val="visible"/>
                                      </p:to>
                                    </p:set>
                                    <p:anim calcmode="lin" valueType="num">
                                      <p:cBhvr additive="base">
                                        <p:cTn id="53" dur="500"/>
                                        <p:tgtEl>
                                          <p:spTgt spid="159"/>
                                        </p:tgtEl>
                                        <p:attrNameLst>
                                          <p:attrName>ppt_y</p:attrName>
                                        </p:attrNameLst>
                                      </p:cBhvr>
                                      <p:tavLst>
                                        <p:tav tm="0">
                                          <p:val>
                                            <p:strVal val="#ppt_y+1"/>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160"/>
                                        </p:tgtEl>
                                        <p:attrNameLst>
                                          <p:attrName>style.visibility</p:attrName>
                                        </p:attrNameLst>
                                      </p:cBhvr>
                                      <p:to>
                                        <p:strVal val="visible"/>
                                      </p:to>
                                    </p:set>
                                    <p:anim calcmode="lin" valueType="num">
                                      <p:cBhvr additive="base">
                                        <p:cTn id="56" dur="500"/>
                                        <p:tgtEl>
                                          <p:spTgt spid="1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A3838"/>
        </a:solidFill>
        <a:effectLst/>
      </p:bgPr>
    </p:bg>
    <p:spTree>
      <p:nvGrpSpPr>
        <p:cNvPr id="1" name="Shape 164"/>
        <p:cNvGrpSpPr/>
        <p:nvPr/>
      </p:nvGrpSpPr>
      <p:grpSpPr>
        <a:xfrm>
          <a:off x="0" y="0"/>
          <a:ext cx="0" cy="0"/>
          <a:chOff x="0" y="0"/>
          <a:chExt cx="0" cy="0"/>
        </a:xfrm>
      </p:grpSpPr>
      <p:sp>
        <p:nvSpPr>
          <p:cNvPr id="165" name="Google Shape;165;p19"/>
          <p:cNvSpPr/>
          <p:nvPr/>
        </p:nvSpPr>
        <p:spPr>
          <a:xfrm>
            <a:off x="9227129" y="0"/>
            <a:ext cx="1812736" cy="6858000"/>
          </a:xfrm>
          <a:prstGeom prst="chevron">
            <a:avLst>
              <a:gd name="adj" fmla="val 50000"/>
            </a:avLst>
          </a:prstGeom>
          <a:solidFill>
            <a:schemeClr val="accen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66" name="Google Shape;166;p19"/>
          <p:cNvSpPr/>
          <p:nvPr/>
        </p:nvSpPr>
        <p:spPr>
          <a:xfrm>
            <a:off x="10287695" y="0"/>
            <a:ext cx="1812736" cy="6858000"/>
          </a:xfrm>
          <a:prstGeom prst="chevron">
            <a:avLst>
              <a:gd name="adj" fmla="val 50000"/>
            </a:avLst>
          </a:prstGeom>
          <a:solidFill>
            <a:schemeClr val="accen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67" name="Google Shape;167;p19"/>
          <p:cNvSpPr txBox="1"/>
          <p:nvPr/>
        </p:nvSpPr>
        <p:spPr>
          <a:xfrm>
            <a:off x="914400" y="475488"/>
            <a:ext cx="10735056" cy="923544"/>
          </a:xfrm>
          <a:prstGeom prst="rect">
            <a:avLst/>
          </a:prstGeom>
          <a:solidFill>
            <a:srgbClr val="2D398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0" i="0" u="none" strike="noStrike" kern="0" cap="none" spc="0" normalizeH="0" baseline="0" noProof="0">
                <a:ln>
                  <a:noFill/>
                </a:ln>
                <a:solidFill>
                  <a:srgbClr val="F2F2F2"/>
                </a:solidFill>
                <a:effectLst/>
                <a:uLnTx/>
                <a:uFillTx/>
                <a:latin typeface="Carme"/>
                <a:ea typeface="Carme"/>
                <a:cs typeface="Carme"/>
                <a:sym typeface="Carme"/>
              </a:rPr>
              <a:t>STEP 2: DESIGN THE SOLUTION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8" name="Google Shape;168;p19"/>
          <p:cNvSpPr txBox="1"/>
          <p:nvPr/>
        </p:nvSpPr>
        <p:spPr>
          <a:xfrm>
            <a:off x="1053249" y="1847975"/>
            <a:ext cx="3332754" cy="1882651"/>
          </a:xfrm>
          <a:prstGeom prst="rect">
            <a:avLst/>
          </a:prstGeom>
          <a:solidFill>
            <a:srgbClr val="2D398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F2F2F2"/>
                </a:solidFill>
                <a:effectLst/>
                <a:uLnTx/>
                <a:uFillTx/>
                <a:latin typeface="Avenir"/>
                <a:ea typeface="Avenir"/>
                <a:cs typeface="Avenir"/>
                <a:sym typeface="Avenir"/>
              </a:rPr>
              <a:t>Financing:</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2F2F2"/>
                </a:solidFill>
                <a:effectLst/>
                <a:uLnTx/>
                <a:uFillTx/>
                <a:latin typeface="Avenir"/>
                <a:ea typeface="Avenir"/>
                <a:cs typeface="Avenir"/>
                <a:sym typeface="Avenir"/>
              </a:rPr>
              <a:t>Funding is adequate and flexible.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69" name="Google Shape;169;p19"/>
          <p:cNvSpPr txBox="1"/>
          <p:nvPr/>
        </p:nvSpPr>
        <p:spPr>
          <a:xfrm>
            <a:off x="5577287" y="1798986"/>
            <a:ext cx="4703181" cy="1727626"/>
          </a:xfrm>
          <a:prstGeom prst="rect">
            <a:avLst/>
          </a:prstGeom>
          <a:solidFill>
            <a:srgbClr val="2D398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F2F2F2"/>
                </a:solidFill>
                <a:effectLst/>
                <a:uLnTx/>
                <a:uFillTx/>
                <a:latin typeface="Avenir"/>
                <a:ea typeface="Avenir"/>
                <a:cs typeface="Avenir"/>
                <a:sym typeface="Avenir"/>
              </a:rPr>
              <a:t>Administration: </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F2F2F2"/>
                </a:solidFill>
                <a:effectLst/>
                <a:uLnTx/>
                <a:uFillTx/>
                <a:latin typeface="Avenir"/>
                <a:ea typeface="Avenir"/>
                <a:cs typeface="Avenir"/>
                <a:sym typeface="Avenir"/>
              </a:rPr>
              <a:t>State and counties have capacity to administer re-designed service delivery system.</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0" name="Google Shape;170;p19"/>
          <p:cNvSpPr txBox="1"/>
          <p:nvPr/>
        </p:nvSpPr>
        <p:spPr>
          <a:xfrm>
            <a:off x="5543483" y="4113135"/>
            <a:ext cx="4736985" cy="1969293"/>
          </a:xfrm>
          <a:prstGeom prst="rect">
            <a:avLst/>
          </a:prstGeom>
          <a:solidFill>
            <a:srgbClr val="2D398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F2F2F2"/>
                </a:solidFill>
                <a:effectLst/>
                <a:uLnTx/>
                <a:uFillTx/>
                <a:latin typeface="Avenir"/>
                <a:ea typeface="Avenir"/>
                <a:cs typeface="Avenir"/>
                <a:sym typeface="Avenir"/>
              </a:rPr>
              <a:t>Quality &amp; Accountability: </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2F2F2"/>
                </a:solidFill>
                <a:effectLst/>
                <a:uLnTx/>
                <a:uFillTx/>
                <a:latin typeface="Avenir"/>
                <a:ea typeface="Avenir"/>
                <a:cs typeface="Avenir"/>
                <a:sym typeface="Avenir"/>
              </a:rPr>
              <a:t>State and counties have capacity to and common metrics to measure and report quality and standards of care.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73" name="Google Shape;173;p19"/>
          <p:cNvSpPr/>
          <p:nvPr/>
        </p:nvSpPr>
        <p:spPr>
          <a:xfrm>
            <a:off x="-1373269" y="0"/>
            <a:ext cx="2133471" cy="6858000"/>
          </a:xfrm>
          <a:prstGeom prst="chevron">
            <a:avLst>
              <a:gd name="adj" fmla="val 50000"/>
            </a:avLst>
          </a:prstGeom>
          <a:solidFill>
            <a:schemeClr val="accen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3" name="Google Shape;168;p19"/>
          <p:cNvSpPr txBox="1"/>
          <p:nvPr/>
        </p:nvSpPr>
        <p:spPr>
          <a:xfrm>
            <a:off x="1059126" y="4095963"/>
            <a:ext cx="3332754" cy="1882651"/>
          </a:xfrm>
          <a:prstGeom prst="rect">
            <a:avLst/>
          </a:prstGeom>
          <a:solidFill>
            <a:srgbClr val="2D398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F2F2F2"/>
                </a:solidFill>
                <a:effectLst/>
                <a:uLnTx/>
                <a:uFillTx/>
                <a:latin typeface="Avenir"/>
                <a:ea typeface="Avenir"/>
                <a:cs typeface="Avenir"/>
                <a:sym typeface="Avenir"/>
              </a:rPr>
              <a:t>Policies:</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2F2F2"/>
                </a:solidFill>
                <a:effectLst/>
                <a:uLnTx/>
                <a:uFillTx/>
                <a:latin typeface="Avenir"/>
                <a:ea typeface="Avenir"/>
                <a:cs typeface="Avenir"/>
                <a:sym typeface="Avenir"/>
              </a:rPr>
              <a:t>Policies are enacted that enable greater access.</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67"/>
                                        </p:tgtEl>
                                        <p:attrNameLst>
                                          <p:attrName>style.visibility</p:attrName>
                                        </p:attrNameLst>
                                      </p:cBhvr>
                                      <p:to>
                                        <p:strVal val="visible"/>
                                      </p:to>
                                    </p:set>
                                    <p:anim calcmode="lin" valueType="num">
                                      <p:cBhvr additive="base">
                                        <p:cTn id="7" dur="500"/>
                                        <p:tgtEl>
                                          <p:spTgt spid="167"/>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68"/>
                                        </p:tgtEl>
                                        <p:attrNameLst>
                                          <p:attrName>style.visibility</p:attrName>
                                        </p:attrNameLst>
                                      </p:cBhvr>
                                      <p:to>
                                        <p:strVal val="visible"/>
                                      </p:to>
                                    </p:set>
                                    <p:anim calcmode="lin" valueType="num">
                                      <p:cBhvr additive="base">
                                        <p:cTn id="12" dur="500"/>
                                        <p:tgtEl>
                                          <p:spTgt spid="168"/>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70"/>
                                        </p:tgtEl>
                                        <p:attrNameLst>
                                          <p:attrName>style.visibility</p:attrName>
                                        </p:attrNameLst>
                                      </p:cBhvr>
                                      <p:to>
                                        <p:strVal val="visible"/>
                                      </p:to>
                                    </p:set>
                                    <p:anim calcmode="lin" valueType="num">
                                      <p:cBhvr additive="base">
                                        <p:cTn id="17" dur="500"/>
                                        <p:tgtEl>
                                          <p:spTgt spid="170"/>
                                        </p:tgtEl>
                                        <p:attrNameLst>
                                          <p:attrName>ppt_y</p:attrName>
                                        </p:attrNameLst>
                                      </p:cBhvr>
                                      <p:tavLst>
                                        <p:tav tm="0">
                                          <p:val>
                                            <p:strVal val="#ppt_y+1"/>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69"/>
                                        </p:tgtEl>
                                        <p:attrNameLst>
                                          <p:attrName>style.visibility</p:attrName>
                                        </p:attrNameLst>
                                      </p:cBhvr>
                                      <p:to>
                                        <p:strVal val="visible"/>
                                      </p:to>
                                    </p:set>
                                    <p:anim calcmode="lin" valueType="num">
                                      <p:cBhvr additive="base">
                                        <p:cTn id="20" dur="500"/>
                                        <p:tgtEl>
                                          <p:spTgt spid="16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A3838"/>
        </a:solidFill>
        <a:effectLst/>
      </p:bgPr>
    </p:bg>
    <p:spTree>
      <p:nvGrpSpPr>
        <p:cNvPr id="1" name="Shape 178"/>
        <p:cNvGrpSpPr/>
        <p:nvPr/>
      </p:nvGrpSpPr>
      <p:grpSpPr>
        <a:xfrm>
          <a:off x="0" y="0"/>
          <a:ext cx="0" cy="0"/>
          <a:chOff x="0" y="0"/>
          <a:chExt cx="0" cy="0"/>
        </a:xfrm>
      </p:grpSpPr>
      <p:sp>
        <p:nvSpPr>
          <p:cNvPr id="179" name="Google Shape;179;p20"/>
          <p:cNvSpPr/>
          <p:nvPr/>
        </p:nvSpPr>
        <p:spPr>
          <a:xfrm>
            <a:off x="10776857" y="-17929"/>
            <a:ext cx="1323574" cy="6858000"/>
          </a:xfrm>
          <a:prstGeom prst="chevron">
            <a:avLst>
              <a:gd name="adj" fmla="val 50000"/>
            </a:avLst>
          </a:prstGeom>
          <a:solidFill>
            <a:schemeClr val="accen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80" name="Google Shape;180;p20"/>
          <p:cNvSpPr/>
          <p:nvPr/>
        </p:nvSpPr>
        <p:spPr>
          <a:xfrm>
            <a:off x="9988796" y="0"/>
            <a:ext cx="1323574" cy="6858000"/>
          </a:xfrm>
          <a:prstGeom prst="chevron">
            <a:avLst>
              <a:gd name="adj" fmla="val 50000"/>
            </a:avLst>
          </a:prstGeom>
          <a:solidFill>
            <a:schemeClr val="accen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81" name="Google Shape;181;p20"/>
          <p:cNvSpPr/>
          <p:nvPr/>
        </p:nvSpPr>
        <p:spPr>
          <a:xfrm>
            <a:off x="9200735" y="0"/>
            <a:ext cx="1323574" cy="6858000"/>
          </a:xfrm>
          <a:prstGeom prst="chevron">
            <a:avLst>
              <a:gd name="adj" fmla="val 50000"/>
            </a:avLst>
          </a:prstGeom>
          <a:solidFill>
            <a:schemeClr val="accen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82" name="Google Shape;182;p20"/>
          <p:cNvSpPr txBox="1"/>
          <p:nvPr/>
        </p:nvSpPr>
        <p:spPr>
          <a:xfrm>
            <a:off x="914400" y="475488"/>
            <a:ext cx="10735056" cy="923544"/>
          </a:xfrm>
          <a:prstGeom prst="rect">
            <a:avLst/>
          </a:prstGeom>
          <a:solidFill>
            <a:srgbClr val="3D44E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0" i="0" u="none" strike="noStrike" kern="0" cap="none" spc="0" normalizeH="0" baseline="0" noProof="0">
                <a:ln>
                  <a:noFill/>
                </a:ln>
                <a:solidFill>
                  <a:srgbClr val="D8D8D8"/>
                </a:solidFill>
                <a:effectLst/>
                <a:uLnTx/>
                <a:uFillTx/>
                <a:latin typeface="Carme"/>
                <a:ea typeface="Carme"/>
                <a:cs typeface="Carme"/>
                <a:sym typeface="Carme"/>
              </a:rPr>
              <a:t>STEP 3: INSTITUTIONALIZE CHANGE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3" name="Google Shape;183;p20"/>
          <p:cNvSpPr/>
          <p:nvPr/>
        </p:nvSpPr>
        <p:spPr>
          <a:xfrm>
            <a:off x="-1373269" y="0"/>
            <a:ext cx="2133471" cy="6858000"/>
          </a:xfrm>
          <a:prstGeom prst="chevron">
            <a:avLst>
              <a:gd name="adj" fmla="val 50000"/>
            </a:avLst>
          </a:prstGeom>
          <a:solidFill>
            <a:schemeClr val="accen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84" name="Google Shape;184;p20"/>
          <p:cNvSpPr txBox="1"/>
          <p:nvPr/>
        </p:nvSpPr>
        <p:spPr>
          <a:xfrm>
            <a:off x="1291396" y="2301139"/>
            <a:ext cx="9672667" cy="3468185"/>
          </a:xfrm>
          <a:prstGeom prst="rect">
            <a:avLst/>
          </a:prstGeom>
          <a:solidFill>
            <a:srgbClr val="3D44E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8D8D8"/>
                </a:solidFill>
                <a:effectLst/>
                <a:uLnTx/>
                <a:uFillTx/>
                <a:latin typeface="Avenir"/>
                <a:ea typeface="Avenir"/>
                <a:cs typeface="Avenir"/>
                <a:sym typeface="Avenir"/>
              </a:rPr>
              <a:t>Integrated Model: </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2400" b="1" i="0" u="none" strike="noStrike" kern="0" cap="none" spc="0" normalizeH="0" baseline="0" noProof="0" dirty="0">
              <a:ln>
                <a:noFill/>
              </a:ln>
              <a:solidFill>
                <a:srgbClr val="D8D8D8"/>
              </a:solidFill>
              <a:effectLst/>
              <a:uLnTx/>
              <a:uFillTx/>
              <a:latin typeface="Avenir"/>
              <a:ea typeface="Avenir"/>
              <a:cs typeface="Avenir"/>
              <a:sym typeface="Avenir"/>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D8D8D8"/>
                </a:solidFill>
                <a:effectLst/>
                <a:uLnTx/>
                <a:uFillTx/>
                <a:latin typeface="Avenir"/>
                <a:ea typeface="Avenir"/>
                <a:cs typeface="Avenir"/>
                <a:sym typeface="Avenir"/>
              </a:rPr>
              <a:t>Effective and culturally appropriate behavioral health practices and strategies are integrated into all child-serving systems and community-based settings.</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2400" b="0" i="0" u="none" strike="noStrike" kern="0" cap="none" spc="0" normalizeH="0" baseline="0" noProof="0" dirty="0">
              <a:ln>
                <a:noFill/>
              </a:ln>
              <a:solidFill>
                <a:srgbClr val="D8D8D8"/>
              </a:solidFill>
              <a:effectLst/>
              <a:uLnTx/>
              <a:uFillTx/>
              <a:latin typeface="Avenir"/>
              <a:ea typeface="Avenir"/>
              <a:cs typeface="Avenir"/>
              <a:sym typeface="Aveni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82"/>
                                        </p:tgtEl>
                                        <p:attrNameLst>
                                          <p:attrName>style.visibility</p:attrName>
                                        </p:attrNameLst>
                                      </p:cBhvr>
                                      <p:to>
                                        <p:strVal val="visible"/>
                                      </p:to>
                                    </p:set>
                                    <p:anim calcmode="lin" valueType="num">
                                      <p:cBhvr additive="base">
                                        <p:cTn id="7" dur="500"/>
                                        <p:tgtEl>
                                          <p:spTgt spid="182"/>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4"/>
                                        </p:tgtEl>
                                        <p:attrNameLst>
                                          <p:attrName>style.visibility</p:attrName>
                                        </p:attrNameLst>
                                      </p:cBhvr>
                                      <p:to>
                                        <p:strVal val="visible"/>
                                      </p:to>
                                    </p:set>
                                    <p:anim calcmode="lin" valueType="num">
                                      <p:cBhvr additive="base">
                                        <p:cTn id="12" dur="500"/>
                                        <p:tgtEl>
                                          <p:spTgt spid="1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A3838"/>
        </a:solidFill>
        <a:effectLst/>
      </p:bgPr>
    </p:bg>
    <p:spTree>
      <p:nvGrpSpPr>
        <p:cNvPr id="1" name="Shape 190"/>
        <p:cNvGrpSpPr/>
        <p:nvPr/>
      </p:nvGrpSpPr>
      <p:grpSpPr>
        <a:xfrm>
          <a:off x="0" y="0"/>
          <a:ext cx="0" cy="0"/>
          <a:chOff x="0" y="0"/>
          <a:chExt cx="0" cy="0"/>
        </a:xfrm>
      </p:grpSpPr>
      <p:sp>
        <p:nvSpPr>
          <p:cNvPr id="191" name="Google Shape;191;p21"/>
          <p:cNvSpPr txBox="1"/>
          <p:nvPr/>
        </p:nvSpPr>
        <p:spPr>
          <a:xfrm>
            <a:off x="914400" y="475488"/>
            <a:ext cx="10735056" cy="923544"/>
          </a:xfrm>
          <a:prstGeom prst="rect">
            <a:avLst/>
          </a:prstGeom>
          <a:solidFill>
            <a:srgbClr val="D2E5F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0" i="0" u="none" strike="noStrike" kern="0" cap="none" spc="0" normalizeH="0" baseline="0" noProof="0">
                <a:ln>
                  <a:noFill/>
                </a:ln>
                <a:solidFill>
                  <a:srgbClr val="3A3838"/>
                </a:solidFill>
                <a:effectLst/>
                <a:uLnTx/>
                <a:uFillTx/>
                <a:latin typeface="Carme"/>
                <a:ea typeface="Carme"/>
                <a:cs typeface="Carme"/>
                <a:sym typeface="Carme"/>
              </a:rPr>
              <a:t>STEP 4: IMPROVE CHILD WELL-BEING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2" name="Google Shape;192;p21"/>
          <p:cNvSpPr/>
          <p:nvPr/>
        </p:nvSpPr>
        <p:spPr>
          <a:xfrm>
            <a:off x="-1373269" y="0"/>
            <a:ext cx="2133471" cy="6858000"/>
          </a:xfrm>
          <a:prstGeom prst="chevron">
            <a:avLst>
              <a:gd name="adj" fmla="val 50000"/>
            </a:avLst>
          </a:prstGeom>
          <a:solidFill>
            <a:schemeClr val="accen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93" name="Google Shape;193;p21"/>
          <p:cNvSpPr txBox="1"/>
          <p:nvPr/>
        </p:nvSpPr>
        <p:spPr>
          <a:xfrm>
            <a:off x="1048094" y="1874520"/>
            <a:ext cx="4194403" cy="1698171"/>
          </a:xfrm>
          <a:prstGeom prst="rect">
            <a:avLst/>
          </a:prstGeom>
          <a:solidFill>
            <a:srgbClr val="6686CB"/>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FFFFFF"/>
                </a:solidFill>
                <a:effectLst/>
                <a:uLnTx/>
                <a:uFillTx/>
                <a:latin typeface="Avenir"/>
                <a:ea typeface="Avenir"/>
                <a:cs typeface="Avenir"/>
                <a:sym typeface="Avenir"/>
              </a:rPr>
              <a:t>Healthy Development:</a:t>
            </a:r>
            <a:r>
              <a:rPr kumimoji="0" lang="en-US" sz="2400" b="1" i="0" u="none" strike="noStrike" kern="0" cap="none" spc="0" normalizeH="0" baseline="0" noProof="0" dirty="0">
                <a:ln>
                  <a:noFill/>
                </a:ln>
                <a:solidFill>
                  <a:srgbClr val="000000"/>
                </a:solidFill>
                <a:effectLst/>
                <a:uLnTx/>
                <a:uFillTx/>
                <a:latin typeface="Avenir"/>
                <a:ea typeface="Avenir"/>
                <a:cs typeface="Avenir"/>
                <a:sym typeface="Avenir"/>
              </a:rPr>
              <a:t> </a:t>
            </a:r>
            <a:r>
              <a:rPr kumimoji="0" lang="en-US" sz="2400" b="0" i="0" u="none" strike="noStrike" kern="0" cap="none" spc="0" normalizeH="0" baseline="0" noProof="0" dirty="0">
                <a:ln>
                  <a:noFill/>
                </a:ln>
                <a:solidFill>
                  <a:srgbClr val="FFFFFF"/>
                </a:solidFill>
                <a:effectLst/>
                <a:uLnTx/>
                <a:uFillTx/>
                <a:latin typeface="Avenir"/>
                <a:ea typeface="Avenir"/>
                <a:cs typeface="Avenir"/>
                <a:sym typeface="Avenir"/>
              </a:rPr>
              <a:t>Children and families are supported to achieve developmental benchmarks.</a:t>
            </a:r>
            <a:endParaRPr kumimoji="0" sz="24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194" name="Google Shape;194;p21"/>
          <p:cNvSpPr txBox="1"/>
          <p:nvPr/>
        </p:nvSpPr>
        <p:spPr>
          <a:xfrm>
            <a:off x="1048094" y="3755449"/>
            <a:ext cx="4190032" cy="2811606"/>
          </a:xfrm>
          <a:prstGeom prst="rect">
            <a:avLst/>
          </a:prstGeom>
          <a:solidFill>
            <a:srgbClr val="6686CB"/>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FFFFFF"/>
                </a:solidFill>
                <a:effectLst/>
                <a:uLnTx/>
                <a:uFillTx/>
                <a:latin typeface="Avenir"/>
                <a:ea typeface="Avenir"/>
                <a:cs typeface="Avenir"/>
                <a:sym typeface="Avenir"/>
              </a:rPr>
              <a:t>Health Equity: </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FFFFFF"/>
                </a:solidFill>
                <a:effectLst/>
                <a:uLnTx/>
                <a:uFillTx/>
                <a:latin typeface="Avenir"/>
                <a:ea typeface="Avenir"/>
                <a:cs typeface="Avenir"/>
                <a:sym typeface="Avenir"/>
              </a:rPr>
              <a:t>Children have opportunities to lead healthy and productive lives regardless of factors such as race or ethnicity, socioeconomic status, gender or residence.</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0" i="0" u="none" strike="noStrike" kern="0" cap="none" spc="0" normalizeH="0" baseline="0" noProof="0">
                <a:ln>
                  <a:noFill/>
                </a:ln>
                <a:solidFill>
                  <a:srgbClr val="FFFFFF"/>
                </a:solidFill>
                <a:effectLst/>
                <a:uLnTx/>
                <a:uFillTx/>
                <a:latin typeface="Calibri"/>
                <a:ea typeface="Calibri"/>
                <a:cs typeface="Calibri"/>
                <a:sym typeface="Calibri"/>
              </a:rPr>
              <a:t> </a:t>
            </a: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95" name="Google Shape;195;p21"/>
          <p:cNvSpPr/>
          <p:nvPr/>
        </p:nvSpPr>
        <p:spPr>
          <a:xfrm>
            <a:off x="5840590" y="2487879"/>
            <a:ext cx="5313957" cy="2309751"/>
          </a:xfrm>
          <a:prstGeom prst="round2SameRect">
            <a:avLst>
              <a:gd name="adj1" fmla="val 16667"/>
              <a:gd name="adj2" fmla="val 15060"/>
            </a:avLst>
          </a:prstGeom>
          <a:solidFill>
            <a:srgbClr val="D2E5F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6" name="Google Shape;196;p21"/>
          <p:cNvSpPr txBox="1"/>
          <p:nvPr/>
        </p:nvSpPr>
        <p:spPr>
          <a:xfrm>
            <a:off x="6225321" y="2556299"/>
            <a:ext cx="4516627" cy="2146330"/>
          </a:xfrm>
          <a:prstGeom prst="rect">
            <a:avLst/>
          </a:prstGeom>
          <a:solidFill>
            <a:srgbClr val="D2E5F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3A3838"/>
                </a:solidFill>
                <a:effectLst/>
                <a:uLnTx/>
                <a:uFillTx/>
                <a:latin typeface="Avenir"/>
                <a:ea typeface="Avenir"/>
                <a:cs typeface="Avenir"/>
                <a:sym typeface="Avenir"/>
              </a:rPr>
              <a:t>Child Well-Being: </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3A3838"/>
                </a:solidFill>
                <a:effectLst/>
                <a:uLnTx/>
                <a:uFillTx/>
                <a:latin typeface="Avenir"/>
                <a:ea typeface="Avenir"/>
                <a:cs typeface="Avenir"/>
                <a:sym typeface="Avenir"/>
              </a:rPr>
              <a:t>All children in California have the needed supports and resiliency to realize their potential. </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91"/>
                                        </p:tgtEl>
                                        <p:attrNameLst>
                                          <p:attrName>style.visibility</p:attrName>
                                        </p:attrNameLst>
                                      </p:cBhvr>
                                      <p:to>
                                        <p:strVal val="visible"/>
                                      </p:to>
                                    </p:set>
                                    <p:anim calcmode="lin" valueType="num">
                                      <p:cBhvr additive="base">
                                        <p:cTn id="7" dur="500"/>
                                        <p:tgtEl>
                                          <p:spTgt spid="191"/>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93"/>
                                        </p:tgtEl>
                                        <p:attrNameLst>
                                          <p:attrName>style.visibility</p:attrName>
                                        </p:attrNameLst>
                                      </p:cBhvr>
                                      <p:to>
                                        <p:strVal val="visible"/>
                                      </p:to>
                                    </p:set>
                                    <p:anim calcmode="lin" valueType="num">
                                      <p:cBhvr additive="base">
                                        <p:cTn id="12" dur="500"/>
                                        <p:tgtEl>
                                          <p:spTgt spid="193"/>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4"/>
                                        </p:tgtEl>
                                        <p:attrNameLst>
                                          <p:attrName>style.visibility</p:attrName>
                                        </p:attrNameLst>
                                      </p:cBhvr>
                                      <p:to>
                                        <p:strVal val="visible"/>
                                      </p:to>
                                    </p:set>
                                    <p:anim calcmode="lin" valueType="num">
                                      <p:cBhvr additive="base">
                                        <p:cTn id="17" dur="500"/>
                                        <p:tgtEl>
                                          <p:spTgt spid="19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95"/>
                                        </p:tgtEl>
                                        <p:attrNameLst>
                                          <p:attrName>style.visibility</p:attrName>
                                        </p:attrNameLst>
                                      </p:cBhvr>
                                      <p:to>
                                        <p:strVal val="visible"/>
                                      </p:to>
                                    </p:set>
                                    <p:anim calcmode="lin" valueType="num">
                                      <p:cBhvr additive="base">
                                        <p:cTn id="22" dur="500"/>
                                        <p:tgtEl>
                                          <p:spTgt spid="195"/>
                                        </p:tgtEl>
                                        <p:attrNameLst>
                                          <p:attrName>ppt_y</p:attrName>
                                        </p:attrNameLst>
                                      </p:cBhvr>
                                      <p:tavLst>
                                        <p:tav tm="0">
                                          <p:val>
                                            <p:strVal val="#ppt_y+1"/>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96"/>
                                        </p:tgtEl>
                                        <p:attrNameLst>
                                          <p:attrName>style.visibility</p:attrName>
                                        </p:attrNameLst>
                                      </p:cBhvr>
                                      <p:to>
                                        <p:strVal val="visible"/>
                                      </p:to>
                                    </p:set>
                                    <p:anim calcmode="lin" valueType="num">
                                      <p:cBhvr additive="base">
                                        <p:cTn id="25" dur="500"/>
                                        <p:tgtEl>
                                          <p:spTgt spid="1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A3838"/>
        </a:solidFill>
        <a:effectLst/>
      </p:bgPr>
    </p:bg>
    <p:spTree>
      <p:nvGrpSpPr>
        <p:cNvPr id="1" name="Shape 242"/>
        <p:cNvGrpSpPr/>
        <p:nvPr/>
      </p:nvGrpSpPr>
      <p:grpSpPr>
        <a:xfrm>
          <a:off x="0" y="0"/>
          <a:ext cx="0" cy="0"/>
          <a:chOff x="0" y="0"/>
          <a:chExt cx="0" cy="0"/>
        </a:xfrm>
      </p:grpSpPr>
      <p:sp>
        <p:nvSpPr>
          <p:cNvPr id="250" name="Google Shape;250;p24"/>
          <p:cNvSpPr/>
          <p:nvPr/>
        </p:nvSpPr>
        <p:spPr>
          <a:xfrm>
            <a:off x="3044514" y="1123663"/>
            <a:ext cx="6308587" cy="1783202"/>
          </a:xfrm>
          <a:prstGeom prst="ellipse">
            <a:avLst/>
          </a:prstGeom>
          <a:solidFill>
            <a:schemeClr val="accent1"/>
          </a:solidFill>
          <a:ln w="38100" cap="flat" cmpd="sng">
            <a:solidFill>
              <a:srgbClr val="AEABA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51" name="Google Shape;251;p24"/>
          <p:cNvSpPr txBox="1"/>
          <p:nvPr/>
        </p:nvSpPr>
        <p:spPr>
          <a:xfrm>
            <a:off x="4290758" y="1334344"/>
            <a:ext cx="3782808" cy="605530"/>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0CECE"/>
                </a:solidFill>
                <a:effectLst/>
                <a:uLnTx/>
                <a:uFillTx/>
                <a:latin typeface="Avenir"/>
                <a:ea typeface="Avenir"/>
                <a:cs typeface="Avenir"/>
                <a:sym typeface="Avenir"/>
              </a:rPr>
              <a:t>ADVISORY COMMITTEE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52" name="Google Shape;252;p24"/>
          <p:cNvSpPr/>
          <p:nvPr/>
        </p:nvSpPr>
        <p:spPr>
          <a:xfrm>
            <a:off x="4444212" y="1879613"/>
            <a:ext cx="3475900" cy="1121590"/>
          </a:xfrm>
          <a:prstGeom prst="ellipse">
            <a:avLst/>
          </a:prstGeom>
          <a:solidFill>
            <a:schemeClr val="accent1"/>
          </a:solidFill>
          <a:ln w="38100" cap="flat" cmpd="sng">
            <a:solidFill>
              <a:srgbClr val="AEABA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53" name="Google Shape;253;p24"/>
          <p:cNvSpPr txBox="1"/>
          <p:nvPr/>
        </p:nvSpPr>
        <p:spPr>
          <a:xfrm>
            <a:off x="4568169" y="1975732"/>
            <a:ext cx="3227986" cy="1021683"/>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0CECE"/>
                </a:solidFill>
                <a:effectLst/>
                <a:uLnTx/>
                <a:uFillTx/>
                <a:latin typeface="Avenir"/>
                <a:ea typeface="Avenir"/>
                <a:cs typeface="Avenir"/>
                <a:sym typeface="Avenir"/>
              </a:rPr>
              <a:t>STEERING COMMITTEE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58" name="Google Shape;258;p24"/>
          <p:cNvSpPr txBox="1"/>
          <p:nvPr/>
        </p:nvSpPr>
        <p:spPr>
          <a:xfrm>
            <a:off x="537254" y="-317556"/>
            <a:ext cx="11094758" cy="1379107"/>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4472C4"/>
              </a:buClr>
              <a:buSzPts val="4400"/>
              <a:buFont typeface="Carme"/>
              <a:buNone/>
              <a:tabLst/>
              <a:defRPr/>
            </a:pPr>
            <a:r>
              <a:rPr kumimoji="0" lang="en-US" sz="4000" b="0" i="0" u="none" strike="noStrike" kern="0" cap="none" spc="0" normalizeH="0" baseline="0" noProof="0" dirty="0">
                <a:ln>
                  <a:noFill/>
                </a:ln>
                <a:solidFill>
                  <a:srgbClr val="4472C4"/>
                </a:solidFill>
                <a:effectLst/>
                <a:uLnTx/>
                <a:uFillTx/>
                <a:latin typeface="Carme"/>
                <a:ea typeface="Carme"/>
                <a:cs typeface="Carme"/>
                <a:sym typeface="Carme"/>
              </a:rPr>
              <a:t>GOVERNANCE FOR CONSENSUS BUILDING</a:t>
            </a:r>
            <a:endParaRPr kumimoji="0" sz="4000" b="0" i="0" u="none" strike="noStrike" kern="0" cap="none" spc="0" normalizeH="0" baseline="0" noProof="0" dirty="0">
              <a:ln>
                <a:noFill/>
              </a:ln>
              <a:solidFill>
                <a:srgbClr val="000000"/>
              </a:solidFill>
              <a:effectLst/>
              <a:uLnTx/>
              <a:uFillTx/>
              <a:latin typeface="Arial"/>
              <a:cs typeface="Arial"/>
              <a:sym typeface="Arial"/>
            </a:endParaRPr>
          </a:p>
        </p:txBody>
      </p:sp>
      <p:grpSp>
        <p:nvGrpSpPr>
          <p:cNvPr id="5" name="Group 4"/>
          <p:cNvGrpSpPr/>
          <p:nvPr/>
        </p:nvGrpSpPr>
        <p:grpSpPr>
          <a:xfrm>
            <a:off x="2026912" y="2858009"/>
            <a:ext cx="7765761" cy="1050379"/>
            <a:chOff x="1414209" y="2467192"/>
            <a:chExt cx="3665283" cy="1832034"/>
          </a:xfrm>
        </p:grpSpPr>
        <p:sp>
          <p:nvSpPr>
            <p:cNvPr id="20" name="Google Shape;250;p24"/>
            <p:cNvSpPr/>
            <p:nvPr/>
          </p:nvSpPr>
          <p:spPr>
            <a:xfrm>
              <a:off x="1414209" y="2467192"/>
              <a:ext cx="3665283" cy="1832034"/>
            </a:xfrm>
            <a:prstGeom prst="ellipse">
              <a:avLst/>
            </a:prstGeom>
            <a:solidFill>
              <a:schemeClr val="accent1"/>
            </a:solidFill>
            <a:ln w="38100" cap="flat" cmpd="sng">
              <a:solidFill>
                <a:srgbClr val="AEABA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1" name="Google Shape;251;p24"/>
            <p:cNvSpPr txBox="1"/>
            <p:nvPr/>
          </p:nvSpPr>
          <p:spPr>
            <a:xfrm flipH="1">
              <a:off x="2051331" y="2495088"/>
              <a:ext cx="2319962" cy="1420120"/>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0CECE"/>
                  </a:solidFill>
                  <a:effectLst/>
                  <a:uLnTx/>
                  <a:uFillTx/>
                  <a:latin typeface="Avenir"/>
                  <a:ea typeface="Avenir"/>
                  <a:cs typeface="Avenir"/>
                  <a:sym typeface="Avenir"/>
                </a:rPr>
                <a:t>Policy and Finance Subcommittee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grpSp>
        <p:nvGrpSpPr>
          <p:cNvPr id="4" name="Group 3"/>
          <p:cNvGrpSpPr/>
          <p:nvPr/>
        </p:nvGrpSpPr>
        <p:grpSpPr>
          <a:xfrm>
            <a:off x="463992" y="4579622"/>
            <a:ext cx="3992315" cy="2089065"/>
            <a:chOff x="732619" y="4042218"/>
            <a:chExt cx="3992315" cy="2089065"/>
          </a:xfrm>
        </p:grpSpPr>
        <p:sp>
          <p:nvSpPr>
            <p:cNvPr id="23" name="Google Shape;250;p24"/>
            <p:cNvSpPr/>
            <p:nvPr/>
          </p:nvSpPr>
          <p:spPr>
            <a:xfrm>
              <a:off x="732619" y="4042218"/>
              <a:ext cx="3992315" cy="2089065"/>
            </a:xfrm>
            <a:prstGeom prst="ellipse">
              <a:avLst/>
            </a:prstGeom>
            <a:solidFill>
              <a:schemeClr val="accent1"/>
            </a:solidFill>
            <a:ln w="38100" cap="flat" cmpd="sng">
              <a:solidFill>
                <a:srgbClr val="AEABA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7" name="Google Shape;251;p24"/>
            <p:cNvSpPr txBox="1"/>
            <p:nvPr/>
          </p:nvSpPr>
          <p:spPr>
            <a:xfrm flipH="1">
              <a:off x="1514079" y="4228450"/>
              <a:ext cx="2618884" cy="1634131"/>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0CECE"/>
                  </a:solidFill>
                  <a:effectLst/>
                  <a:uLnTx/>
                  <a:uFillTx/>
                  <a:latin typeface="Avenir"/>
                  <a:ea typeface="Avenir"/>
                  <a:cs typeface="Avenir"/>
                  <a:sym typeface="Avenir"/>
                </a:rPr>
                <a:t>(0-5) Early Development: Clinical and Systems Change Subcommittee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grpSp>
        <p:nvGrpSpPr>
          <p:cNvPr id="3" name="Group 2"/>
          <p:cNvGrpSpPr/>
          <p:nvPr/>
        </p:nvGrpSpPr>
        <p:grpSpPr>
          <a:xfrm>
            <a:off x="4200349" y="4658739"/>
            <a:ext cx="3729565" cy="2009947"/>
            <a:chOff x="4200349" y="3535077"/>
            <a:chExt cx="3729565" cy="2009947"/>
          </a:xfrm>
        </p:grpSpPr>
        <p:sp>
          <p:nvSpPr>
            <p:cNvPr id="24" name="Google Shape;250;p24"/>
            <p:cNvSpPr/>
            <p:nvPr/>
          </p:nvSpPr>
          <p:spPr>
            <a:xfrm>
              <a:off x="4200349" y="3535077"/>
              <a:ext cx="3729565" cy="2009947"/>
            </a:xfrm>
            <a:prstGeom prst="ellipse">
              <a:avLst/>
            </a:prstGeom>
            <a:solidFill>
              <a:schemeClr val="accent1"/>
            </a:solidFill>
            <a:ln w="38100" cap="flat" cmpd="sng">
              <a:solidFill>
                <a:srgbClr val="AEABA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8" name="Google Shape;251;p24"/>
            <p:cNvSpPr txBox="1"/>
            <p:nvPr/>
          </p:nvSpPr>
          <p:spPr>
            <a:xfrm flipH="1">
              <a:off x="4517815" y="3843447"/>
              <a:ext cx="3052579" cy="1335167"/>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0CECE"/>
                  </a:solidFill>
                  <a:effectLst/>
                  <a:uLnTx/>
                  <a:uFillTx/>
                  <a:latin typeface="Avenir"/>
                  <a:ea typeface="Avenir"/>
                  <a:cs typeface="Avenir"/>
                  <a:sym typeface="Avenir"/>
                </a:rPr>
                <a:t>School Age Youth: Systems Clinical and Change Subcommittee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grpSp>
        <p:nvGrpSpPr>
          <p:cNvPr id="6" name="Group 5"/>
          <p:cNvGrpSpPr/>
          <p:nvPr/>
        </p:nvGrpSpPr>
        <p:grpSpPr>
          <a:xfrm>
            <a:off x="2075754" y="3761824"/>
            <a:ext cx="8205332" cy="1172516"/>
            <a:chOff x="7134513" y="2491598"/>
            <a:chExt cx="4343184" cy="2198468"/>
          </a:xfrm>
        </p:grpSpPr>
        <p:sp>
          <p:nvSpPr>
            <p:cNvPr id="22" name="Google Shape;250;p24"/>
            <p:cNvSpPr/>
            <p:nvPr/>
          </p:nvSpPr>
          <p:spPr>
            <a:xfrm>
              <a:off x="7134513" y="2491598"/>
              <a:ext cx="4343184" cy="2198468"/>
            </a:xfrm>
            <a:prstGeom prst="ellipse">
              <a:avLst/>
            </a:prstGeom>
            <a:solidFill>
              <a:schemeClr val="accent1"/>
            </a:solidFill>
            <a:ln w="38100" cap="flat" cmpd="sng">
              <a:solidFill>
                <a:srgbClr val="AEABA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9" name="Google Shape;251;p24"/>
            <p:cNvSpPr txBox="1"/>
            <p:nvPr/>
          </p:nvSpPr>
          <p:spPr>
            <a:xfrm flipH="1">
              <a:off x="7790139" y="2722566"/>
              <a:ext cx="3007956" cy="1524752"/>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0CECE"/>
                  </a:solidFill>
                  <a:effectLst/>
                  <a:uLnTx/>
                  <a:uFillTx/>
                  <a:latin typeface="Avenir"/>
                  <a:ea typeface="Avenir"/>
                  <a:cs typeface="Avenir"/>
                  <a:sym typeface="Avenir"/>
                </a:rPr>
                <a:t>Health Equity, Healthy Development, Health Outcomes Subcommittee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grpSp>
        <p:nvGrpSpPr>
          <p:cNvPr id="2" name="Group 1"/>
          <p:cNvGrpSpPr/>
          <p:nvPr/>
        </p:nvGrpSpPr>
        <p:grpSpPr>
          <a:xfrm>
            <a:off x="7594816" y="4487747"/>
            <a:ext cx="4200348" cy="2180940"/>
            <a:chOff x="7155245" y="4170191"/>
            <a:chExt cx="4200348" cy="2180940"/>
          </a:xfrm>
        </p:grpSpPr>
        <p:sp>
          <p:nvSpPr>
            <p:cNvPr id="25" name="Google Shape;250;p24"/>
            <p:cNvSpPr/>
            <p:nvPr/>
          </p:nvSpPr>
          <p:spPr>
            <a:xfrm>
              <a:off x="7155245" y="4170191"/>
              <a:ext cx="4200348" cy="2180940"/>
            </a:xfrm>
            <a:prstGeom prst="ellipse">
              <a:avLst/>
            </a:prstGeom>
            <a:solidFill>
              <a:schemeClr val="accent1"/>
            </a:solidFill>
            <a:ln w="38100" cap="flat" cmpd="sng">
              <a:solidFill>
                <a:srgbClr val="AEABA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0" name="Google Shape;251;p24"/>
            <p:cNvSpPr txBox="1"/>
            <p:nvPr/>
          </p:nvSpPr>
          <p:spPr>
            <a:xfrm flipH="1">
              <a:off x="7521554" y="4343664"/>
              <a:ext cx="3589833" cy="1689910"/>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D0CECE"/>
                  </a:solidFill>
                  <a:effectLst/>
                  <a:uLnTx/>
                  <a:uFillTx/>
                  <a:latin typeface="Avenir"/>
                  <a:ea typeface="Avenir"/>
                  <a:cs typeface="Avenir"/>
                  <a:sym typeface="Avenir"/>
                </a:rPr>
                <a:t>Policy Adolescence and Transitional Age Youth: Clinical and Systems Change Subcommittee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2451499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3"/>
                                        </p:tgtEl>
                                        <p:attrNameLst>
                                          <p:attrName>style.visibility</p:attrName>
                                        </p:attrNameLst>
                                      </p:cBhvr>
                                      <p:to>
                                        <p:strVal val="visible"/>
                                      </p:to>
                                    </p:set>
                                    <p:animEffect transition="in" filter="fade">
                                      <p:cBhvr>
                                        <p:cTn id="7" dur="1000"/>
                                        <p:tgtEl>
                                          <p:spTgt spid="253"/>
                                        </p:tgtEl>
                                      </p:cBhvr>
                                    </p:animEffect>
                                  </p:childTnLst>
                                </p:cTn>
                              </p:par>
                              <p:par>
                                <p:cTn id="8" presetID="10" presetClass="entr" presetSubtype="0" fill="hold" nodeType="withEffect">
                                  <p:stCondLst>
                                    <p:cond delay="0"/>
                                  </p:stCondLst>
                                  <p:childTnLst>
                                    <p:set>
                                      <p:cBhvr>
                                        <p:cTn id="9" dur="1" fill="hold">
                                          <p:stCondLst>
                                            <p:cond delay="0"/>
                                          </p:stCondLst>
                                        </p:cTn>
                                        <p:tgtEl>
                                          <p:spTgt spid="251"/>
                                        </p:tgtEl>
                                        <p:attrNameLst>
                                          <p:attrName>style.visibility</p:attrName>
                                        </p:attrNameLst>
                                      </p:cBhvr>
                                      <p:to>
                                        <p:strVal val="visible"/>
                                      </p:to>
                                    </p:set>
                                    <p:animEffect transition="in" filter="fade">
                                      <p:cBhvr>
                                        <p:cTn id="10" dur="1000"/>
                                        <p:tgtEl>
                                          <p:spTgt spid="251"/>
                                        </p:tgtEl>
                                      </p:cBhvr>
                                    </p:animEffect>
                                  </p:childTnLst>
                                </p:cTn>
                              </p:par>
                              <p:par>
                                <p:cTn id="11" presetID="2" presetClass="entr" presetSubtype="4" fill="hold" nodeType="withEffect">
                                  <p:stCondLst>
                                    <p:cond delay="0"/>
                                  </p:stCondLst>
                                  <p:childTnLst>
                                    <p:set>
                                      <p:cBhvr>
                                        <p:cTn id="12" dur="1" fill="hold">
                                          <p:stCondLst>
                                            <p:cond delay="0"/>
                                          </p:stCondLst>
                                        </p:cTn>
                                        <p:tgtEl>
                                          <p:spTgt spid="252"/>
                                        </p:tgtEl>
                                        <p:attrNameLst>
                                          <p:attrName>style.visibility</p:attrName>
                                        </p:attrNameLst>
                                      </p:cBhvr>
                                      <p:to>
                                        <p:strVal val="visible"/>
                                      </p:to>
                                    </p:set>
                                    <p:anim calcmode="lin" valueType="num">
                                      <p:cBhvr additive="base">
                                        <p:cTn id="13" dur="500"/>
                                        <p:tgtEl>
                                          <p:spTgt spid="252"/>
                                        </p:tgtEl>
                                        <p:attrNameLst>
                                          <p:attrName>ppt_y</p:attrName>
                                        </p:attrNameLst>
                                      </p:cBhvr>
                                      <p:tavLst>
                                        <p:tav tm="0">
                                          <p:val>
                                            <p:strVal val="#ppt_y+1"/>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250"/>
                                        </p:tgtEl>
                                        <p:attrNameLst>
                                          <p:attrName>style.visibility</p:attrName>
                                        </p:attrNameLst>
                                      </p:cBhvr>
                                      <p:to>
                                        <p:strVal val="visible"/>
                                      </p:to>
                                    </p:set>
                                    <p:anim calcmode="lin" valueType="num">
                                      <p:cBhvr additive="base">
                                        <p:cTn id="16" dur="500"/>
                                        <p:tgtEl>
                                          <p:spTgt spid="2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825418" y="352262"/>
            <a:ext cx="10515600" cy="812861"/>
          </a:xfrm>
          <a:noFill/>
          <a:ln>
            <a:noFill/>
          </a:ln>
        </p:spPr>
        <p:txBody>
          <a:bodyPr anchor="ctr" anchorCtr="0">
            <a:normAutofit/>
          </a:bodyPr>
          <a:lstStyle/>
          <a:p>
            <a:pPr algn="ctr"/>
            <a:r>
              <a:rPr lang="en-US" sz="4000" dirty="0">
                <a:solidFill>
                  <a:schemeClr val="bg1">
                    <a:lumMod val="85000"/>
                  </a:schemeClr>
                </a:solidFill>
                <a:latin typeface="Avenir Book" panose="02000503020000020003" pitchFamily="2" charset="0"/>
              </a:rPr>
              <a:t>Why now? </a:t>
            </a:r>
          </a:p>
        </p:txBody>
      </p:sp>
      <p:sp>
        <p:nvSpPr>
          <p:cNvPr id="2" name="TextBox 1">
            <a:extLst>
              <a:ext uri="{FF2B5EF4-FFF2-40B4-BE49-F238E27FC236}">
                <a16:creationId xmlns:a16="http://schemas.microsoft.com/office/drawing/2014/main" id="{80FEAE4B-7829-5445-97FE-EA9F3FA4CD2B}"/>
              </a:ext>
            </a:extLst>
          </p:cNvPr>
          <p:cNvSpPr txBox="1"/>
          <p:nvPr/>
        </p:nvSpPr>
        <p:spPr>
          <a:xfrm>
            <a:off x="825418" y="1474839"/>
            <a:ext cx="10619330" cy="4708981"/>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Growing consensus that current design and outcomes are unacceptable</a:t>
            </a:r>
          </a:p>
          <a:p>
            <a:pPr marL="171450" indent="-171450">
              <a:buFont typeface="Arial" panose="020B0604020202020204" pitchFamily="34" charset="0"/>
              <a:buChar char="•"/>
            </a:pPr>
            <a:endParaRPr lang="en-US" sz="800" dirty="0">
              <a:solidFill>
                <a:schemeClr val="bg1">
                  <a:lumMod val="85000"/>
                </a:schemeClr>
              </a:solidFill>
              <a:latin typeface="Avenir Book" panose="02000503020000020003" pitchFamily="2" charset="0"/>
            </a:endParaRPr>
          </a:p>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Growing revenues</a:t>
            </a:r>
          </a:p>
          <a:p>
            <a:pPr marL="171450" indent="-171450">
              <a:buFont typeface="Arial" panose="020B0604020202020204" pitchFamily="34" charset="0"/>
              <a:buChar char="•"/>
            </a:pPr>
            <a:endParaRPr lang="en-US" sz="800" dirty="0">
              <a:solidFill>
                <a:schemeClr val="bg1">
                  <a:lumMod val="85000"/>
                </a:schemeClr>
              </a:solidFill>
              <a:latin typeface="Avenir Book" panose="02000503020000020003" pitchFamily="2" charset="0"/>
            </a:endParaRPr>
          </a:p>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Federal waiver opportunities</a:t>
            </a:r>
          </a:p>
          <a:p>
            <a:pPr marL="171450" indent="-171450">
              <a:buFont typeface="Arial" panose="020B0604020202020204" pitchFamily="34" charset="0"/>
              <a:buChar char="•"/>
            </a:pPr>
            <a:endParaRPr lang="en-US" sz="800" dirty="0">
              <a:solidFill>
                <a:schemeClr val="bg1">
                  <a:lumMod val="85000"/>
                </a:schemeClr>
              </a:solidFill>
              <a:latin typeface="Avenir Book" panose="02000503020000020003" pitchFamily="2" charset="0"/>
            </a:endParaRPr>
          </a:p>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Promising practices in California</a:t>
            </a:r>
          </a:p>
          <a:p>
            <a:pPr marL="171450" indent="-171450">
              <a:buFont typeface="Arial" panose="020B0604020202020204" pitchFamily="34" charset="0"/>
              <a:buChar char="•"/>
            </a:pPr>
            <a:endParaRPr lang="en-US" sz="800" dirty="0">
              <a:solidFill>
                <a:schemeClr val="bg1">
                  <a:lumMod val="85000"/>
                </a:schemeClr>
              </a:solidFill>
              <a:latin typeface="Avenir Book" panose="02000503020000020003" pitchFamily="2" charset="0"/>
            </a:endParaRPr>
          </a:p>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National movement towards integration</a:t>
            </a:r>
          </a:p>
          <a:p>
            <a:pPr marL="171450" indent="-171450">
              <a:buFont typeface="Arial" panose="020B0604020202020204" pitchFamily="34" charset="0"/>
              <a:buChar char="•"/>
            </a:pPr>
            <a:endParaRPr lang="en-US" sz="800" dirty="0">
              <a:solidFill>
                <a:schemeClr val="bg1">
                  <a:lumMod val="85000"/>
                </a:schemeClr>
              </a:solidFill>
              <a:latin typeface="Avenir Book" panose="02000503020000020003" pitchFamily="2" charset="0"/>
            </a:endParaRPr>
          </a:p>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New science and learning that highlights the promise of behavioral health</a:t>
            </a:r>
          </a:p>
          <a:p>
            <a:pPr marL="171450" indent="-171450">
              <a:buFont typeface="Arial" panose="020B0604020202020204" pitchFamily="34" charset="0"/>
              <a:buChar char="•"/>
            </a:pPr>
            <a:endParaRPr lang="en-US" sz="800" dirty="0">
              <a:solidFill>
                <a:schemeClr val="bg1">
                  <a:lumMod val="85000"/>
                </a:schemeClr>
              </a:solidFill>
              <a:latin typeface="Avenir Book" panose="02000503020000020003" pitchFamily="2" charset="0"/>
            </a:endParaRPr>
          </a:p>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New state administration</a:t>
            </a:r>
          </a:p>
        </p:txBody>
      </p:sp>
    </p:spTree>
    <p:extLst>
      <p:ext uri="{BB962C8B-B14F-4D97-AF65-F5344CB8AC3E}">
        <p14:creationId xmlns:p14="http://schemas.microsoft.com/office/powerpoint/2010/main" val="40279648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91462A-85DE-A740-A1A8-CB390C41819E}"/>
              </a:ext>
            </a:extLst>
          </p:cNvPr>
          <p:cNvSpPr>
            <a:spLocks noGrp="1"/>
          </p:cNvSpPr>
          <p:nvPr>
            <p:ph type="title"/>
          </p:nvPr>
        </p:nvSpPr>
        <p:spPr>
          <a:xfrm>
            <a:off x="825418" y="352262"/>
            <a:ext cx="10515600" cy="812861"/>
          </a:xfrm>
          <a:noFill/>
          <a:ln>
            <a:noFill/>
          </a:ln>
        </p:spPr>
        <p:txBody>
          <a:bodyPr anchor="ctr" anchorCtr="0">
            <a:normAutofit/>
          </a:bodyPr>
          <a:lstStyle/>
          <a:p>
            <a:pPr algn="ctr"/>
            <a:r>
              <a:rPr lang="en-US" sz="4000" dirty="0">
                <a:solidFill>
                  <a:schemeClr val="bg1">
                    <a:lumMod val="85000"/>
                  </a:schemeClr>
                </a:solidFill>
                <a:latin typeface="Avenir Book" panose="02000503020000020003" pitchFamily="2" charset="0"/>
              </a:rPr>
              <a:t>How could we pay for it?</a:t>
            </a:r>
          </a:p>
        </p:txBody>
      </p:sp>
      <p:sp>
        <p:nvSpPr>
          <p:cNvPr id="2" name="TextBox 1">
            <a:extLst>
              <a:ext uri="{FF2B5EF4-FFF2-40B4-BE49-F238E27FC236}">
                <a16:creationId xmlns:a16="http://schemas.microsoft.com/office/drawing/2014/main" id="{80FEAE4B-7829-5445-97FE-EA9F3FA4CD2B}"/>
              </a:ext>
            </a:extLst>
          </p:cNvPr>
          <p:cNvSpPr txBox="1"/>
          <p:nvPr/>
        </p:nvSpPr>
        <p:spPr>
          <a:xfrm>
            <a:off x="825418" y="1474839"/>
            <a:ext cx="10619330" cy="2246769"/>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The Waiver Strategy</a:t>
            </a:r>
          </a:p>
          <a:p>
            <a:pPr marL="457200" indent="-457200">
              <a:buFont typeface="Arial" panose="020B0604020202020204" pitchFamily="34" charset="0"/>
              <a:buChar char="•"/>
            </a:pPr>
            <a:endParaRPr lang="en-US" sz="2800" dirty="0">
              <a:solidFill>
                <a:schemeClr val="bg1">
                  <a:lumMod val="85000"/>
                </a:schemeClr>
              </a:solidFill>
              <a:latin typeface="Avenir Book" panose="02000503020000020003" pitchFamily="2" charset="0"/>
            </a:endParaRPr>
          </a:p>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The Growth Strategy</a:t>
            </a:r>
          </a:p>
          <a:p>
            <a:pPr marL="457200" indent="-457200">
              <a:buFont typeface="Arial" panose="020B0604020202020204" pitchFamily="34" charset="0"/>
              <a:buChar char="•"/>
            </a:pPr>
            <a:endParaRPr lang="en-US" sz="2800" dirty="0">
              <a:solidFill>
                <a:schemeClr val="bg1">
                  <a:lumMod val="85000"/>
                </a:schemeClr>
              </a:solidFill>
              <a:latin typeface="Avenir Book" panose="02000503020000020003" pitchFamily="2" charset="0"/>
            </a:endParaRPr>
          </a:p>
          <a:p>
            <a:pPr marL="457200" indent="-457200">
              <a:buFont typeface="Arial" panose="020B0604020202020204" pitchFamily="34" charset="0"/>
              <a:buChar char="•"/>
            </a:pPr>
            <a:r>
              <a:rPr lang="en-US" sz="2800" dirty="0">
                <a:solidFill>
                  <a:schemeClr val="bg1">
                    <a:lumMod val="85000"/>
                  </a:schemeClr>
                </a:solidFill>
                <a:latin typeface="Avenir Book" panose="02000503020000020003" pitchFamily="2" charset="0"/>
              </a:rPr>
              <a:t>Capitation or Enhanced FMAP</a:t>
            </a:r>
          </a:p>
        </p:txBody>
      </p:sp>
    </p:spTree>
    <p:extLst>
      <p:ext uri="{BB962C8B-B14F-4D97-AF65-F5344CB8AC3E}">
        <p14:creationId xmlns:p14="http://schemas.microsoft.com/office/powerpoint/2010/main" val="8757033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65202-3FD9-4588-88FA-E0F8E96BEDD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82B6C41-B86C-4F11-B3ED-F95E140E7DEA}"/>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059024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53219</TotalTime>
  <Words>2749</Words>
  <Application>Microsoft Office PowerPoint</Application>
  <PresentationFormat>Widescreen</PresentationFormat>
  <Paragraphs>500</Paragraphs>
  <Slides>37</Slides>
  <Notes>34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37</vt:i4>
      </vt:variant>
    </vt:vector>
  </HeadingPairs>
  <TitlesOfParts>
    <vt:vector size="48" baseType="lpstr">
      <vt:lpstr>Arial</vt:lpstr>
      <vt:lpstr>Avenir</vt:lpstr>
      <vt:lpstr>Avenir Book</vt:lpstr>
      <vt:lpstr>Avenir Roman</vt:lpstr>
      <vt:lpstr>Calibri</vt:lpstr>
      <vt:lpstr>Calibri Light</vt:lpstr>
      <vt:lpstr>Carme</vt:lpstr>
      <vt:lpstr>MS Mincho</vt:lpstr>
      <vt:lpstr>Times New Roman</vt:lpstr>
      <vt:lpstr>Office Theme</vt:lpstr>
      <vt:lpstr>1_Office Theme</vt:lpstr>
      <vt:lpstr>REIMAGINING  BEHAVIORAL HEALTH FOR CALIFORNIA’S CHILDREN</vt:lpstr>
      <vt:lpstr>Our Conversation Today</vt:lpstr>
      <vt:lpstr>Child well-being in California</vt:lpstr>
      <vt:lpstr>PowerPoint Presentation</vt:lpstr>
      <vt:lpstr>PowerPoint Presentation</vt:lpstr>
      <vt:lpstr>Reimagining Children’s Behavioral Health </vt:lpstr>
      <vt:lpstr>PowerPoint Presentation</vt:lpstr>
      <vt:lpstr>Our existing children’s mental health system is underperforming: </vt:lpstr>
      <vt:lpstr>How did we get here? </vt:lpstr>
      <vt:lpstr>PowerPoint Presentation</vt:lpstr>
      <vt:lpstr>The medical model isn’t the answer.</vt:lpstr>
      <vt:lpstr>We have new science and emerging practices that demonstrate the promise of behavioral health….  If we have the courage, will, and skill to listen and apply this work to improve the lives of children.</vt:lpstr>
      <vt:lpstr>Prevalence of ACEs</vt:lpstr>
      <vt:lpstr>The right interventions can change the trajectory</vt:lpstr>
      <vt:lpstr>Integration is possible.</vt:lpstr>
      <vt:lpstr>How?  4 Buildings blocks to support the new vision.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learned a lot.   We’re very proud of what we did.   But we didn’t fundamentally change children’s outcomes. </vt:lpstr>
      <vt:lpstr>We will know it’s an effective system when it demonstrates impact in these 4 domains. </vt:lpstr>
      <vt:lpstr>How?  4 Buildings blocks to support the new vision. </vt:lpstr>
      <vt:lpstr>Building with the Blocks</vt:lpstr>
      <vt:lpstr>PowerPoint Presentation</vt:lpstr>
      <vt:lpstr>PowerPoint Presentation</vt:lpstr>
      <vt:lpstr>PowerPoint Presentation</vt:lpstr>
      <vt:lpstr>PowerPoint Presentation</vt:lpstr>
      <vt:lpstr>PowerPoint Presentation</vt:lpstr>
      <vt:lpstr>Why now? </vt:lpstr>
      <vt:lpstr>How could we pay for it?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Elisa Weichel</cp:lastModifiedBy>
  <cp:revision>304</cp:revision>
  <cp:lastPrinted>2018-03-07T17:00:25Z</cp:lastPrinted>
  <dcterms:created xsi:type="dcterms:W3CDTF">2018-03-06T17:23:57Z</dcterms:created>
  <dcterms:modified xsi:type="dcterms:W3CDTF">2018-10-04T15:56:33Z</dcterms:modified>
</cp:coreProperties>
</file>