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27"/>
  </p:notesMasterIdLst>
  <p:handoutMasterIdLst>
    <p:handoutMasterId r:id="rId28"/>
  </p:handoutMasterIdLst>
  <p:sldIdLst>
    <p:sldId id="376" r:id="rId6"/>
    <p:sldId id="382" r:id="rId7"/>
    <p:sldId id="362" r:id="rId8"/>
    <p:sldId id="363" r:id="rId9"/>
    <p:sldId id="377" r:id="rId10"/>
    <p:sldId id="364" r:id="rId11"/>
    <p:sldId id="367" r:id="rId12"/>
    <p:sldId id="368" r:id="rId13"/>
    <p:sldId id="369" r:id="rId14"/>
    <p:sldId id="365" r:id="rId15"/>
    <p:sldId id="373" r:id="rId16"/>
    <p:sldId id="374" r:id="rId17"/>
    <p:sldId id="366" r:id="rId18"/>
    <p:sldId id="370" r:id="rId19"/>
    <p:sldId id="378" r:id="rId20"/>
    <p:sldId id="371" r:id="rId21"/>
    <p:sldId id="379" r:id="rId22"/>
    <p:sldId id="372" r:id="rId23"/>
    <p:sldId id="380" r:id="rId24"/>
    <p:sldId id="381" r:id="rId25"/>
    <p:sldId id="37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Swerdlow" initials="DS" lastIdx="26" clrIdx="0">
    <p:extLst/>
  </p:cmAuthor>
  <p:cmAuthor id="2" name="Maria Speiser" initials="MS" lastIdx="30" clrIdx="1">
    <p:extLst/>
  </p:cmAuthor>
  <p:cmAuthor id="3" name="Rob Cady" initials="RC" lastIdx="1" clrIdx="2">
    <p:extLst/>
  </p:cmAuthor>
  <p:cmAuthor id="4" name="Rob Cady" initials="RC [2]" lastIdx="1" clrIdx="3">
    <p:extLst/>
  </p:cmAuthor>
  <p:cmAuthor id="5" name="Rob Cady" initials="RC [3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Expected Spending Per Enrollee 
(50% FMAP state)</c:v>
                </c:pt>
                <c:pt idx="1">
                  <c:v>Unexpected Higher Spending Per Enrollee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C-4930-BD9E-C4E132AC8B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Expected Spending Per Enrollee 
(50% FMAP state)</c:v>
                </c:pt>
                <c:pt idx="1">
                  <c:v>Unexpected Higher Spending Per Enrollee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3C-4930-BD9E-C4E132AC8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543800"/>
        <c:axId val="195544192"/>
      </c:barChart>
      <c:catAx>
        <c:axId val="19554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44192"/>
        <c:crosses val="autoZero"/>
        <c:auto val="1"/>
        <c:lblAlgn val="ctr"/>
        <c:lblOffset val="100"/>
        <c:noMultiLvlLbl val="0"/>
      </c:catAx>
      <c:valAx>
        <c:axId val="19554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54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Current system 
(50% FMAP state)</c:v>
                </c:pt>
                <c:pt idx="1">
                  <c:v>Expected Spending Per Enrollee</c:v>
                </c:pt>
                <c:pt idx="2">
                  <c:v>Unexpected Higher Spending Per Enrollee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6-4CD5-8A4B-ECE167540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Share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Current system 
(50% FMAP state)</c:v>
                </c:pt>
                <c:pt idx="1">
                  <c:v>Expected Spending Per Enrollee</c:v>
                </c:pt>
                <c:pt idx="2">
                  <c:v>Unexpected Higher Spending Per Enrollee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36-4CD5-8A4B-ECE1675403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544976"/>
        <c:axId val="195545368"/>
      </c:barChart>
      <c:catAx>
        <c:axId val="19554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45368"/>
        <c:crosses val="autoZero"/>
        <c:auto val="1"/>
        <c:lblAlgn val="ctr"/>
        <c:lblOffset val="100"/>
        <c:noMultiLvlLbl val="0"/>
      </c:catAx>
      <c:valAx>
        <c:axId val="195545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54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3908-4499-4285-9708-ED6DF7223491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215B-5B40-418B-96E4-7BD1C8097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0F410E-28C9-4CE4-B466-052CFE19582F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DE051A-4846-4644-ABBB-06A1D36AC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051A-4846-4644-ABBB-06A1D36AC3D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7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92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0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5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3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051A-4846-4644-ABBB-06A1D36AC3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9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051A-4846-4644-ABBB-06A1D36AC3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8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051A-4846-4644-ABBB-06A1D36AC3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051A-4846-4644-ABBB-06A1D36AC3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051A-4846-4644-ABBB-06A1D36AC3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8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5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1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28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6477000"/>
            <a:ext cx="3124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35A1DA"/>
                </a:solidFill>
              </a:rPr>
              <a:t>FamiliesUSA.org</a:t>
            </a:r>
          </a:p>
        </p:txBody>
      </p:sp>
      <p:pic>
        <p:nvPicPr>
          <p:cNvPr id="11" name="Picture 2" descr="FamiliesUS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1" y="6019802"/>
            <a:ext cx="749685" cy="645381"/>
          </a:xfrm>
          <a:prstGeom prst="rect">
            <a:avLst/>
          </a:prstGeom>
          <a:noFill/>
        </p:spPr>
      </p:pic>
      <p:sp>
        <p:nvSpPr>
          <p:cNvPr id="8" name="Right Triangle 7"/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5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6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25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201"/>
            <a:ext cx="9143244" cy="774128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75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7BBFDA-C7E6-43C6-8284-08D5FE8E1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7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683" y="546376"/>
            <a:ext cx="48521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Advocates Roundtable</a:t>
            </a:r>
          </a:p>
          <a:p>
            <a:endParaRPr lang="en-US" sz="3000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Risk to Children’s Health Coverage Due to Federal Policy Changes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638175"/>
            <a:ext cx="0" cy="5133975"/>
          </a:xfrm>
          <a:prstGeom prst="line">
            <a:avLst/>
          </a:prstGeom>
          <a:ln w="19050">
            <a:solidFill>
              <a:srgbClr val="0C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2514430"/>
            <a:ext cx="1752604" cy="993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062" y="5479762"/>
            <a:ext cx="485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8, 2017</a:t>
            </a:r>
            <a:endParaRPr lang="en-US" sz="1400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2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078" y="1635228"/>
            <a:ext cx="43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Current Medicaid Financing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0118" y="1635228"/>
            <a:ext cx="430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</a:rPr>
              <a:t>Capped Federal Medicaid Funding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/>
          </p:nvPr>
        </p:nvGraphicFramePr>
        <p:xfrm>
          <a:off x="148598" y="1844832"/>
          <a:ext cx="4480560" cy="44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17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511040" y="1844831"/>
          <a:ext cx="4480560" cy="44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6836" y="2494149"/>
            <a:ext cx="80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</a:rPr>
              <a:t>$100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502" y="2064688"/>
            <a:ext cx="7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</a:rPr>
              <a:t>$120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9557" y="2494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</a:rPr>
              <a:t>$100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0979" y="20690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</a:rPr>
              <a:t>$120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4948" y="2494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595959"/>
                </a:solidFill>
                <a:latin typeface="Calibri" panose="020F0502020204030204" pitchFamily="34" charset="0"/>
              </a:rPr>
              <a:t>$100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328495" y="4148900"/>
            <a:ext cx="2337319" cy="6997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86579" y="3861793"/>
            <a:ext cx="113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Federal cap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844832"/>
            <a:ext cx="0" cy="4206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576970" y="1387632"/>
            <a:ext cx="0" cy="914400"/>
          </a:xfrm>
          <a:prstGeom prst="line">
            <a:avLst/>
          </a:prstGeom>
          <a:ln w="12700">
            <a:solidFill>
              <a:srgbClr val="559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312448" y="1585277"/>
            <a:ext cx="519111" cy="519111"/>
          </a:xfrm>
          <a:prstGeom prst="ellipse">
            <a:avLst/>
          </a:prstGeom>
          <a:ln>
            <a:solidFill>
              <a:srgbClr val="559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</a:rPr>
              <a:t>VS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628650" y="365129"/>
            <a:ext cx="7886700" cy="7012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5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House Bill Would Cap Federal Funding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692" y="985202"/>
            <a:ext cx="7849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Medicaid per capita cap or block grant would shift costs to states</a:t>
            </a:r>
          </a:p>
        </p:txBody>
      </p:sp>
    </p:spTree>
    <p:extLst>
      <p:ext uri="{BB962C8B-B14F-4D97-AF65-F5344CB8AC3E}">
        <p14:creationId xmlns:p14="http://schemas.microsoft.com/office/powerpoint/2010/main" val="80953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190" y="1574764"/>
            <a:ext cx="3223658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18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onset of the HIV/AIDS epidemic in the 1980s and early 1990s led to unexpected Medicaid costs. 	</a:t>
            </a:r>
          </a:p>
          <a:p>
            <a:pPr marL="114300" indent="-114300">
              <a:lnSpc>
                <a:spcPts val="2600"/>
              </a:lnSpc>
              <a:spcAft>
                <a:spcPts val="18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Anti-retroviral prescriptions increased from 170,000 to 3 million from 1991 to 2005.</a:t>
            </a:r>
          </a:p>
          <a:p>
            <a:pPr marL="114300" indent="-114300">
              <a:lnSpc>
                <a:spcPts val="2600"/>
              </a:lnSpc>
              <a:spcAft>
                <a:spcPts val="18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Anti-retroviral prescription spending increased from $31 million to $1.6 billion.</a:t>
            </a:r>
          </a:p>
          <a:p>
            <a:pPr>
              <a:lnSpc>
                <a:spcPts val="2600"/>
              </a:lnSpc>
              <a:spcAft>
                <a:spcPts val="1800"/>
              </a:spcAft>
              <a:buClr>
                <a:srgbClr val="0C61A4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9589" y="387353"/>
            <a:ext cx="7863840" cy="902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-100" dirty="0"/>
              <a:t>Medicaid Anti-Retroviral Drug Spending and Use More Than Doubled in 1996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4511"/>
          <a:stretch/>
        </p:blipFill>
        <p:spPr>
          <a:xfrm>
            <a:off x="4206242" y="1592996"/>
            <a:ext cx="3763478" cy="46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87637"/>
            <a:ext cx="7886700" cy="492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Impact of Aging of the Population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51" y="933971"/>
            <a:ext cx="3211895" cy="53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330"/>
            <a:ext cx="7886700" cy="924209"/>
          </a:xfrm>
        </p:spPr>
        <p:txBody>
          <a:bodyPr anchor="t"/>
          <a:lstStyle/>
          <a:p>
            <a:r>
              <a:rPr lang="en-US" sz="2800" dirty="0"/>
              <a:t>Trump Budget Proposes Even Deeper Medicaid Cuts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422" y="2469438"/>
            <a:ext cx="4847155" cy="3632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022" y="1666337"/>
            <a:ext cx="7849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Medicaid per capita cap would become “piggy bank”</a:t>
            </a:r>
          </a:p>
        </p:txBody>
      </p:sp>
    </p:spTree>
    <p:extLst>
      <p:ext uri="{BB962C8B-B14F-4D97-AF65-F5344CB8AC3E}">
        <p14:creationId xmlns:p14="http://schemas.microsoft.com/office/powerpoint/2010/main" val="3012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9589" y="387353"/>
            <a:ext cx="7863840" cy="902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-100" dirty="0"/>
              <a:t>Medicaid Is Already Efficient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781909"/>
            <a:ext cx="2476703" cy="2843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26" y="1781909"/>
            <a:ext cx="2476703" cy="2439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85" y="1781096"/>
            <a:ext cx="2478648" cy="28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2594"/>
            <a:ext cx="7886700" cy="934706"/>
          </a:xfrm>
        </p:spPr>
        <p:txBody>
          <a:bodyPr/>
          <a:lstStyle/>
          <a:p>
            <a:r>
              <a:rPr lang="en-US" sz="2800" spc="-100" dirty="0"/>
              <a:t>Medicaid is the Primary Source </a:t>
            </a:r>
            <a:br>
              <a:rPr lang="en-US" sz="2800" spc="-100" dirty="0"/>
            </a:br>
            <a:r>
              <a:rPr lang="en-US" sz="2800" spc="-100" dirty="0"/>
              <a:t>of Federal Funds to States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b="6598"/>
          <a:stretch/>
        </p:blipFill>
        <p:spPr>
          <a:xfrm>
            <a:off x="1084328" y="1257300"/>
            <a:ext cx="6975343" cy="49929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5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87637"/>
            <a:ext cx="7886700" cy="492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State Choices to Compensate for Federal Cuts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65" y="3164501"/>
            <a:ext cx="4718770" cy="2953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65" y="6117833"/>
            <a:ext cx="2925765" cy="223282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2239365" y="2790784"/>
            <a:ext cx="3989488" cy="3235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Calibri" panose="020F0502020204030204" pitchFamily="34" charset="0"/>
              </a:rPr>
              <a:t>State General Fund Expenditures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8515" y="1299412"/>
            <a:ext cx="7319395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12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Raise taxes and contribute more state general revenues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 education, social services, other parts of budget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 Medicaid spending</a:t>
            </a:r>
          </a:p>
        </p:txBody>
      </p:sp>
    </p:spTree>
    <p:extLst>
      <p:ext uri="{BB962C8B-B14F-4D97-AF65-F5344CB8AC3E}">
        <p14:creationId xmlns:p14="http://schemas.microsoft.com/office/powerpoint/2010/main" val="171365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87637"/>
            <a:ext cx="7886700" cy="492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Most Likely: Medicaid Cuts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50160" y="2530181"/>
            <a:ext cx="4932727" cy="12201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18872" indent="-118872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rgbClr val="0C61A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6800" y="2935290"/>
            <a:ext cx="43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8094" y="2935290"/>
            <a:ext cx="43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5" t="45759" r="37021" b="45910"/>
          <a:stretch/>
        </p:blipFill>
        <p:spPr>
          <a:xfrm>
            <a:off x="2245424" y="2919431"/>
            <a:ext cx="553376" cy="3183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5"/>
          <a:stretch/>
        </p:blipFill>
        <p:spPr>
          <a:xfrm>
            <a:off x="3860695" y="2910122"/>
            <a:ext cx="281020" cy="331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1"/>
          <a:stretch/>
        </p:blipFill>
        <p:spPr>
          <a:xfrm>
            <a:off x="5245555" y="2918510"/>
            <a:ext cx="703051" cy="307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212" y="3018517"/>
            <a:ext cx="1294706" cy="506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5" t="53881" r="37021" b="37788"/>
          <a:stretch/>
        </p:blipFill>
        <p:spPr>
          <a:xfrm rot="360000">
            <a:off x="2225988" y="3322881"/>
            <a:ext cx="553376" cy="3183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8683" y="3023570"/>
            <a:ext cx="1294706" cy="506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6" b="-12340"/>
          <a:stretch/>
        </p:blipFill>
        <p:spPr>
          <a:xfrm rot="360000">
            <a:off x="3824606" y="3304844"/>
            <a:ext cx="281020" cy="2717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8" b="797"/>
          <a:stretch/>
        </p:blipFill>
        <p:spPr>
          <a:xfrm rot="300000">
            <a:off x="5236247" y="3329219"/>
            <a:ext cx="703051" cy="2694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3150" y="3018638"/>
            <a:ext cx="1573016" cy="5060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005080" y="2935290"/>
            <a:ext cx="43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6909" y="1532004"/>
            <a:ext cx="7090179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 Medicaid benefits, eligibility and provider payment rates.</a:t>
            </a:r>
          </a:p>
        </p:txBody>
      </p:sp>
    </p:spTree>
    <p:extLst>
      <p:ext uri="{BB962C8B-B14F-4D97-AF65-F5344CB8AC3E}">
        <p14:creationId xmlns:p14="http://schemas.microsoft.com/office/powerpoint/2010/main" val="173764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87637"/>
            <a:ext cx="7886700" cy="492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Why No Population or Service Can Be Protected from Medicaid Cuts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909" y="1532004"/>
            <a:ext cx="7090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 on federal spending per beneficiary is sum of:</a:t>
            </a:r>
          </a:p>
          <a:p>
            <a:pPr marL="571500" lvl="1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population per capita cap multiplied by enrollment in that population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populations are vulnerable to cuts, irrespective of how much each population’s cap contributed to total federal funding shortfall.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190" y="1603639"/>
            <a:ext cx="233256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18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Seniors and people w/ disabilities are 20% of enrollment but account for 50% of spending.</a:t>
            </a:r>
          </a:p>
          <a:p>
            <a:pPr marL="114300" indent="-114300">
              <a:lnSpc>
                <a:spcPts val="2600"/>
              </a:lnSpc>
              <a:spcAft>
                <a:spcPts val="18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Children are nearly half of enrollment but only 20% of spending.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9589" y="387353"/>
            <a:ext cx="7863840" cy="902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-100" dirty="0"/>
              <a:t>Distribution of Medicaid Spending Also Means No Groups Can Be Protected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9189" b="6414"/>
          <a:stretch/>
        </p:blipFill>
        <p:spPr>
          <a:xfrm>
            <a:off x="2619375" y="1571678"/>
            <a:ext cx="6485312" cy="44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1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87637"/>
            <a:ext cx="7886700" cy="492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00" dirty="0"/>
              <a:t>Timing of Threats to Medicaid, ACA and CHIP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734" y="1000058"/>
            <a:ext cx="7812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Senate consideration of House-passed health bill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Medicaid used as “offset” to pay for other legislation (e.g., tax legislation, debt ceiling, etc.)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Medicaid used as “offsets” for other health legislation (e.g., health extenders)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CHIP and Medicaid cuts as part of CHIP extension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6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87637"/>
            <a:ext cx="7886700" cy="492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Trump Budget Would Also Cut CHIP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9589" y="879477"/>
            <a:ext cx="8124821" cy="4921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C61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909" y="1532004"/>
            <a:ext cx="7090179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Extends federal CHIP funding for two more years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would include CHIP and Medicaid cuts as part of extension proposal:</a:t>
            </a:r>
          </a:p>
          <a:p>
            <a:pPr marL="571500" lvl="1" indent="-114300">
              <a:lnSpc>
                <a:spcPts val="2600"/>
              </a:lnSpc>
              <a:spcAft>
                <a:spcPts val="12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Elimination of 23 percentage point matching rate increase</a:t>
            </a:r>
          </a:p>
          <a:p>
            <a:pPr marL="571500" lvl="1" indent="-114300">
              <a:lnSpc>
                <a:spcPts val="2600"/>
              </a:lnSpc>
              <a:spcAft>
                <a:spcPts val="12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Elimination of maintenance of eligibility requirement</a:t>
            </a:r>
          </a:p>
          <a:p>
            <a:pPr marL="571500" lvl="1" indent="-114300">
              <a:lnSpc>
                <a:spcPts val="2600"/>
              </a:lnSpc>
              <a:spcAft>
                <a:spcPts val="12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Lowering of matching rate for children above 250% FPL</a:t>
            </a:r>
          </a:p>
          <a:p>
            <a:pPr marL="571500" lvl="1" indent="-114300">
              <a:lnSpc>
                <a:spcPts val="2600"/>
              </a:lnSpc>
              <a:spcAft>
                <a:spcPts val="12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Elimination of “stairstep” requirement</a:t>
            </a:r>
          </a:p>
          <a:p>
            <a:pPr marL="571500" lvl="1" indent="-114300">
              <a:lnSpc>
                <a:spcPts val="2600"/>
              </a:lnSpc>
              <a:spcAft>
                <a:spcPts val="12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Expiration of Express Lane Eligibility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of Additional Medicaid “Offsets” to Pay for CHIP</a:t>
            </a:r>
          </a:p>
          <a:p>
            <a:pPr marL="114300" indent="-114300">
              <a:lnSpc>
                <a:spcPts val="2600"/>
              </a:lnSpc>
              <a:spcAft>
                <a:spcPts val="2000"/>
              </a:spcAft>
              <a:buClr>
                <a:srgbClr val="0C61A4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683" y="1527529"/>
            <a:ext cx="473784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>
              <a:solidFill>
                <a:srgbClr val="0076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2000" b="1" dirty="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Edwin Park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park@cbpp.org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@EdwinCBPP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www.cbpp.org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500188"/>
            <a:ext cx="0" cy="2947987"/>
          </a:xfrm>
          <a:prstGeom prst="line">
            <a:avLst/>
          </a:prstGeom>
          <a:ln w="19050">
            <a:solidFill>
              <a:srgbClr val="0C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3454525"/>
            <a:ext cx="1752604" cy="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330"/>
            <a:ext cx="7886700" cy="924209"/>
          </a:xfrm>
        </p:spPr>
        <p:txBody>
          <a:bodyPr anchor="t"/>
          <a:lstStyle/>
          <a:p>
            <a:r>
              <a:rPr lang="en-US" sz="2800" dirty="0"/>
              <a:t>Structure of House Bill (AHCA)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9619"/>
            <a:ext cx="7886700" cy="3943350"/>
          </a:xfrm>
        </p:spPr>
      </p:pic>
    </p:spTree>
    <p:extLst>
      <p:ext uri="{BB962C8B-B14F-4D97-AF65-F5344CB8AC3E}">
        <p14:creationId xmlns:p14="http://schemas.microsoft.com/office/powerpoint/2010/main" val="83865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330"/>
            <a:ext cx="7886700" cy="924209"/>
          </a:xfrm>
        </p:spPr>
        <p:txBody>
          <a:bodyPr anchor="t"/>
          <a:lstStyle/>
          <a:p>
            <a:r>
              <a:rPr lang="en-US" sz="2800" dirty="0"/>
              <a:t>Updated CBO Cost Estimate of </a:t>
            </a:r>
            <a:br>
              <a:rPr lang="en-US" sz="2800" dirty="0"/>
            </a:br>
            <a:r>
              <a:rPr lang="en-US" sz="2800" dirty="0"/>
              <a:t>House Bill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9619"/>
            <a:ext cx="7886700" cy="3943350"/>
          </a:xfrm>
        </p:spPr>
      </p:pic>
    </p:spTree>
    <p:extLst>
      <p:ext uri="{BB962C8B-B14F-4D97-AF65-F5344CB8AC3E}">
        <p14:creationId xmlns:p14="http://schemas.microsoft.com/office/powerpoint/2010/main" val="210823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330"/>
            <a:ext cx="7886700" cy="924209"/>
          </a:xfrm>
        </p:spPr>
        <p:txBody>
          <a:bodyPr anchor="t"/>
          <a:lstStyle/>
          <a:p>
            <a:r>
              <a:rPr lang="en-US" sz="2800" dirty="0"/>
              <a:t>Reversal of All Coverage Gains under Affordable Care 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9619"/>
            <a:ext cx="7886700" cy="3943350"/>
          </a:xfrm>
        </p:spPr>
      </p:pic>
    </p:spTree>
    <p:extLst>
      <p:ext uri="{BB962C8B-B14F-4D97-AF65-F5344CB8AC3E}">
        <p14:creationId xmlns:p14="http://schemas.microsoft.com/office/powerpoint/2010/main" val="52838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330"/>
            <a:ext cx="7886700" cy="924209"/>
          </a:xfrm>
        </p:spPr>
        <p:txBody>
          <a:bodyPr anchor="t"/>
          <a:lstStyle/>
          <a:p>
            <a:r>
              <a:rPr lang="en-US" sz="2800" dirty="0"/>
              <a:t>Large and Growing Medicaid Cuts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4896"/>
            <a:ext cx="7886700" cy="3952795"/>
          </a:xfrm>
        </p:spPr>
      </p:pic>
    </p:spTree>
    <p:extLst>
      <p:ext uri="{BB962C8B-B14F-4D97-AF65-F5344CB8AC3E}">
        <p14:creationId xmlns:p14="http://schemas.microsoft.com/office/powerpoint/2010/main" val="301421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2594"/>
            <a:ext cx="7886700" cy="934706"/>
          </a:xfrm>
        </p:spPr>
        <p:txBody>
          <a:bodyPr/>
          <a:lstStyle/>
          <a:p>
            <a:r>
              <a:rPr lang="en-US" sz="2800" spc="-100" dirty="0"/>
              <a:t>Expansion Matching Rate Reduced to Regular Matching Rate for New Enrollees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 b="12707"/>
          <a:stretch/>
        </p:blipFill>
        <p:spPr>
          <a:xfrm>
            <a:off x="1665177" y="1468506"/>
            <a:ext cx="5794408" cy="47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0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2594"/>
            <a:ext cx="7886700" cy="934706"/>
          </a:xfrm>
        </p:spPr>
        <p:txBody>
          <a:bodyPr/>
          <a:lstStyle/>
          <a:p>
            <a:r>
              <a:rPr lang="en-US" sz="2800" spc="-100" dirty="0"/>
              <a:t>States Can Freeze New Expansion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1257300"/>
            <a:ext cx="6832016" cy="47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2594"/>
            <a:ext cx="7886700" cy="934706"/>
          </a:xfrm>
        </p:spPr>
        <p:txBody>
          <a:bodyPr/>
          <a:lstStyle/>
          <a:p>
            <a:r>
              <a:rPr lang="en-US" sz="2800" spc="-100" dirty="0"/>
              <a:t>Effective End of Expansion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7" b="6341"/>
          <a:stretch/>
        </p:blipFill>
        <p:spPr>
          <a:xfrm>
            <a:off x="2213810" y="1567972"/>
            <a:ext cx="4870382" cy="4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92408"/>
      </p:ext>
    </p:extLst>
  </p:cSld>
  <p:clrMapOvr>
    <a:masterClrMapping/>
  </p:clrMapOvr>
</p:sld>
</file>

<file path=ppt/theme/theme1.xml><?xml version="1.0" encoding="utf-8"?>
<a:theme xmlns:a="http://schemas.openxmlformats.org/drawingml/2006/main" name="CBPP PPT template_ne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PP PPT template_new" id="{177464C1-0F86-456D-A01C-59A4C625E756}" vid="{F2F1DE47-AB12-4608-B84E-0C9FD1F0291B}"/>
    </a:ext>
  </a:extLst>
</a:theme>
</file>

<file path=ppt/theme/theme2.xml><?xml version="1.0" encoding="utf-8"?>
<a:theme xmlns:a="http://schemas.openxmlformats.org/drawingml/2006/main" name="FUSA Theme">
  <a:themeElements>
    <a:clrScheme name="FUSA">
      <a:dk1>
        <a:srgbClr val="4C5B64"/>
      </a:dk1>
      <a:lt1>
        <a:sysClr val="window" lastClr="FFFFFF"/>
      </a:lt1>
      <a:dk2>
        <a:srgbClr val="35A1DA"/>
      </a:dk2>
      <a:lt2>
        <a:srgbClr val="F2F2F2"/>
      </a:lt2>
      <a:accent1>
        <a:srgbClr val="D11741"/>
      </a:accent1>
      <a:accent2>
        <a:srgbClr val="35A1DA"/>
      </a:accent2>
      <a:accent3>
        <a:srgbClr val="A8C68E"/>
      </a:accent3>
      <a:accent4>
        <a:srgbClr val="F5C24C"/>
      </a:accent4>
      <a:accent5>
        <a:srgbClr val="EA9B45"/>
      </a:accent5>
      <a:accent6>
        <a:srgbClr val="B46162"/>
      </a:accent6>
      <a:hlink>
        <a:srgbClr val="35A1DA"/>
      </a:hlink>
      <a:folHlink>
        <a:srgbClr val="35A1DA"/>
      </a:folHlink>
    </a:clrScheme>
    <a:fontScheme name="FU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568BAB2C7994B96D9FFC04CB6E569" ma:contentTypeVersion="5" ma:contentTypeDescription="Create a new document." ma:contentTypeScope="" ma:versionID="b0144f84de7afcfbca8b3c099d4c324c">
  <xsd:schema xmlns:xsd="http://www.w3.org/2001/XMLSchema" xmlns:xs="http://www.w3.org/2001/XMLSchema" xmlns:p="http://schemas.microsoft.com/office/2006/metadata/properties" xmlns:ns2="14605bd1-3681-4f77-a3dc-ada45e447f2d" xmlns:ns3="cb32bb7e-e0f8-47a5-9201-a2d805121534" targetNamespace="http://schemas.microsoft.com/office/2006/metadata/properties" ma:root="true" ma:fieldsID="e25350a48f645c591e3a930c4b111e12" ns2:_="" ns3:_="">
    <xsd:import namespace="14605bd1-3681-4f77-a3dc-ada45e447f2d"/>
    <xsd:import namespace="cb32bb7e-e0f8-47a5-9201-a2d8051215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05bd1-3681-4f77-a3dc-ada45e447f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212b4091-ca68-41b3-bdf0-84808130bd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2bb7e-e0f8-47a5-9201-a2d80512153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838ee791-0a6a-4317-b6a0-6fd6b758a816}" ma:internalName="TaxCatchAll" ma:showField="CatchAllData" ma:web="14605bd1-3681-4f77-a3dc-ada45e447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32bb7e-e0f8-47a5-9201-a2d805121534"/>
    <SharedWithUsers xmlns="14605bd1-3681-4f77-a3dc-ada45e447f2d">
      <UserInfo>
        <DisplayName>Louisa Warren</DisplayName>
        <AccountId>17</AccountId>
        <AccountType/>
      </UserInfo>
      <UserInfo>
        <DisplayName>Maria Speiser</DisplayName>
        <AccountId>22</AccountId>
        <AccountType/>
      </UserInfo>
      <UserInfo>
        <DisplayName>Elaine Mejia</DisplayName>
        <AccountId>39</AccountId>
        <AccountType/>
      </UserInfo>
      <UserInfo>
        <DisplayName>Ellen Nissenbaum</DisplayName>
        <AccountId>20</AccountId>
        <AccountType/>
      </UserInfo>
      <UserInfo>
        <DisplayName>Anne Steward</DisplayName>
        <AccountId>18</AccountId>
        <AccountType/>
      </UserInfo>
      <UserInfo>
        <DisplayName>Rob Cady</DisplayName>
        <AccountId>41</AccountId>
        <AccountType/>
      </UserInfo>
      <UserInfo>
        <DisplayName>Barbara Sard</DisplayName>
        <AccountId>37</AccountId>
        <AccountType/>
      </UserInfo>
      <UserInfo>
        <DisplayName>Hannah Katch</DisplayName>
        <AccountId>42</AccountId>
        <AccountType/>
      </UserInfo>
      <UserInfo>
        <DisplayName>Jared Bernstein</DisplayName>
        <AccountId>43</AccountId>
        <AccountType/>
      </UserInfo>
      <UserInfo>
        <DisplayName>Sharon Parrott</DisplayName>
        <AccountId>53</AccountId>
        <AccountType/>
      </UserInfo>
      <UserInfo>
        <DisplayName>Judy Solomon</DisplayName>
        <AccountId>14</AccountId>
        <AccountType/>
      </UserInfo>
      <UserInfo>
        <DisplayName>Bob Greenstein</DisplayName>
        <AccountId>60</AccountId>
        <AccountType/>
      </UserInfo>
      <UserInfo>
        <DisplayName>Anton Marx</DisplayName>
        <AccountId>61</AccountId>
        <AccountType/>
      </UserInfo>
      <UserInfo>
        <DisplayName>Bre Bambrick</DisplayName>
        <AccountId>19</AccountId>
        <AccountType/>
      </UserInfo>
      <UserInfo>
        <DisplayName>Jason Moreira</DisplayName>
        <AccountId>49</AccountId>
        <AccountType/>
      </UserInfo>
      <UserInfo>
        <DisplayName>Ana Hicks</DisplayName>
        <AccountId>64</AccountId>
        <AccountType/>
      </UserInfo>
      <UserInfo>
        <DisplayName>Brandon DeBot</DisplayName>
        <AccountId>68</AccountId>
        <AccountType/>
      </UserInfo>
    </SharedWithUsers>
    <TaxKeywordTaxHTField xmlns="14605bd1-3681-4f77-a3dc-ada45e447f2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7782D14-6E63-47C1-A5F8-CC312F04A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05bd1-3681-4f77-a3dc-ada45e447f2d"/>
    <ds:schemaRef ds:uri="cb32bb7e-e0f8-47a5-9201-a2d8051215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1C8CA-8B97-444E-9A28-C7857D536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BE001-EE91-432E-8233-E40952E16E80}">
  <ds:schemaRefs>
    <ds:schemaRef ds:uri="http://purl.org/dc/elements/1.1/"/>
    <ds:schemaRef ds:uri="cb32bb7e-e0f8-47a5-9201-a2d805121534"/>
    <ds:schemaRef ds:uri="http://purl.org/dc/terms/"/>
    <ds:schemaRef ds:uri="14605bd1-3681-4f77-a3dc-ada45e447f2d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488</Words>
  <Application>Microsoft Office PowerPoint</Application>
  <PresentationFormat>On-screen Show (4:3)</PresentationFormat>
  <Paragraphs>97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CBPP PPT template_new</vt:lpstr>
      <vt:lpstr>FUSA Theme</vt:lpstr>
      <vt:lpstr>PowerPoint Presentation</vt:lpstr>
      <vt:lpstr>Timing of Threats to Medicaid, ACA and CHIP</vt:lpstr>
      <vt:lpstr>Structure of House Bill (AHCA)</vt:lpstr>
      <vt:lpstr>Updated CBO Cost Estimate of  House Bill</vt:lpstr>
      <vt:lpstr>Reversal of All Coverage Gains under Affordable Care Act</vt:lpstr>
      <vt:lpstr>Large and Growing Medicaid Cuts</vt:lpstr>
      <vt:lpstr>Expansion Matching Rate Reduced to Regular Matching Rate for New Enrollees</vt:lpstr>
      <vt:lpstr>States Can Freeze New Expansion Enrollment</vt:lpstr>
      <vt:lpstr>Effective End of Expansion Over Time</vt:lpstr>
      <vt:lpstr>PowerPoint Presentation</vt:lpstr>
      <vt:lpstr>Medicaid Anti-Retroviral Drug Spending and Use More Than Doubled in 1996</vt:lpstr>
      <vt:lpstr>Impact of Aging of the Population</vt:lpstr>
      <vt:lpstr>Trump Budget Proposes Even Deeper Medicaid Cuts</vt:lpstr>
      <vt:lpstr>Medicaid Is Already Efficient</vt:lpstr>
      <vt:lpstr>Medicaid is the Primary Source  of Federal Funds to States</vt:lpstr>
      <vt:lpstr>State Choices to Compensate for Federal Cuts</vt:lpstr>
      <vt:lpstr>Most Likely: Medicaid Cuts</vt:lpstr>
      <vt:lpstr>Why No Population or Service Can Be Protected from Medicaid Cuts</vt:lpstr>
      <vt:lpstr>Distribution of Medicaid Spending Also Means No Groups Can Be Protected</vt:lpstr>
      <vt:lpstr>Trump Budget Would Also Cut CHIP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Weichel</dc:creator>
  <cp:lastModifiedBy>Elisa Weichel</cp:lastModifiedBy>
  <cp:revision>18</cp:revision>
  <dcterms:modified xsi:type="dcterms:W3CDTF">2017-06-08T14:45:33Z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0x0101006C5568BAB2C7994B96D9FFC04CB6E569</vt:lpwstr>
  </property>
  <property fmtid="{D5CDD505-2E9C-101B-9397-08002B2CF9AE}" pid="3" name="TaxKeyword">
    <vt:lpwstr/>
  </property>
</Properties>
</file>