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593" r:id="rId3"/>
    <p:sldId id="591" r:id="rId4"/>
    <p:sldId id="580" r:id="rId5"/>
    <p:sldId id="547" r:id="rId6"/>
    <p:sldId id="588" r:id="rId7"/>
    <p:sldId id="592" r:id="rId8"/>
    <p:sldId id="586" r:id="rId9"/>
    <p:sldId id="587" r:id="rId10"/>
    <p:sldId id="581" r:id="rId11"/>
    <p:sldId id="595" r:id="rId12"/>
    <p:sldId id="594" r:id="rId13"/>
    <p:sldId id="596" r:id="rId14"/>
    <p:sldId id="597" r:id="rId15"/>
    <p:sldId id="59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8"/>
    <p:restoredTop sz="64018"/>
  </p:normalViewPr>
  <p:slideViewPr>
    <p:cSldViewPr snapToGrid="0" snapToObjects="1">
      <p:cViewPr varScale="1">
        <p:scale>
          <a:sx n="65" d="100"/>
          <a:sy n="65" d="100"/>
        </p:scale>
        <p:origin x="9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ED2F8-A6B3-D745-8025-5805239146B1}" type="datetimeFigureOut">
              <a:rPr lang="en-US" smtClean="0"/>
              <a:t>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8F1E2-2938-314F-9BE2-28DC46BA27F4}" type="slidenum">
              <a:rPr lang="en-US" smtClean="0"/>
              <a:t>‹#›</a:t>
            </a:fld>
            <a:endParaRPr lang="en-US"/>
          </a:p>
        </p:txBody>
      </p:sp>
    </p:spTree>
    <p:extLst>
      <p:ext uri="{BB962C8B-B14F-4D97-AF65-F5344CB8AC3E}">
        <p14:creationId xmlns:p14="http://schemas.microsoft.com/office/powerpoint/2010/main" val="266288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penjustice.doj.ca.gov/downloads/pdfs/jj17.pdf" TargetMode="External"/><Relationship Id="rId7" Type="http://schemas.openxmlformats.org/officeDocument/2006/relationships/hyperlink" Target="http://projects.sfchronicle.com/2017/fostering-failur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americanprogress.org/issues/lgbt/reports/2012/06/29/11730/the-unfair-criminalization-of-gay-and-transgender-youth/" TargetMode="External"/><Relationship Id="rId5" Type="http://schemas.openxmlformats.org/officeDocument/2006/relationships/hyperlink" Target="https://www.cssp.org/reform/child-welfare/alliance/fight-for-our-girls-status-offenses.pdf" TargetMode="External"/><Relationship Id="rId4" Type="http://schemas.openxmlformats.org/officeDocument/2006/relationships/hyperlink" Target="https://www.sentencingproject.org/publications/racial-disparities-in-youth-commitments-and-arrest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al.ca.gov/wp-content/uploads/sites/166/2018/12/2018-1211-01EO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A8F1E2-2938-314F-9BE2-28DC46BA27F4}" type="slidenum">
              <a:rPr lang="en-US" smtClean="0"/>
              <a:t>1</a:t>
            </a:fld>
            <a:endParaRPr lang="en-US"/>
          </a:p>
        </p:txBody>
      </p:sp>
    </p:spTree>
    <p:extLst>
      <p:ext uri="{BB962C8B-B14F-4D97-AF65-F5344CB8AC3E}">
        <p14:creationId xmlns:p14="http://schemas.microsoft.com/office/powerpoint/2010/main" val="106673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a:p>
            <a:endParaRPr lang="en-US" dirty="0"/>
          </a:p>
          <a:p>
            <a:r>
              <a:rPr lang="en-US" dirty="0"/>
              <a:t>Taken from website,</a:t>
            </a:r>
          </a:p>
          <a:p>
            <a:endParaRPr lang="en-US" dirty="0"/>
          </a:p>
          <a:p>
            <a:r>
              <a:rPr lang="en-US" sz="1200" b="0" i="0" u="none" strike="noStrike" kern="1200" dirty="0">
                <a:solidFill>
                  <a:schemeClr val="tx1"/>
                </a:solidFill>
                <a:effectLst/>
                <a:latin typeface="+mn-lt"/>
                <a:ea typeface="+mn-ea"/>
                <a:cs typeface="+mn-cs"/>
              </a:rPr>
              <a:t>“Twenty-four years ago, California changed its laws to allow the prosecution of 14 and 15-year-olds in adult criminal court. This disproportionately affected youth of color. Since that time, we have learned a great deal about cognitive science. Adolescent brain science demonstrates that youth have tremendous capacity to change and mature, and do not achieve full development in the area of the brain needed for decision making in emotionally heightened situations or impulse control until age 25. We’ve also learned about the negative effects that the adult criminal justice system has on the development of youth and public safety. Youth that are given age-appropriate services and education only available in the juvenile system are less likely to commit future crimes. In the adult prison system, these services are not required, and often are not available.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If incarceration is necessary for youth in conflict with the law, it is important they remain in the juvenile system to receive developmentally-appropriate services. SB 1391 ends the transfer of children 14 and 15 years old to the adult court and will help ensure that youth receive the same compulsory education services provided to all children, as well as individualized services to address mental and behavioral health, disabilities, childhood trauma, and other needs.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Youth need care, not cages. SB 1391 is the first of many steps California needs to take to ensure our youth system is developmentally appropriate and encourages the healthy development and wellbeing of all of our children.”</a:t>
            </a:r>
          </a:p>
          <a:p>
            <a:endParaRPr lang="en-US" dirty="0"/>
          </a:p>
        </p:txBody>
      </p:sp>
      <p:sp>
        <p:nvSpPr>
          <p:cNvPr id="4" name="Slide Number Placeholder 3"/>
          <p:cNvSpPr>
            <a:spLocks noGrp="1"/>
          </p:cNvSpPr>
          <p:nvPr>
            <p:ph type="sldNum" sz="quarter" idx="5"/>
          </p:nvPr>
        </p:nvSpPr>
        <p:spPr/>
        <p:txBody>
          <a:bodyPr/>
          <a:lstStyle/>
          <a:p>
            <a:fld id="{F12ADA21-3E8F-485A-AAE4-EA4BA7082EEE}" type="slidenum">
              <a:rPr lang="en-US" smtClean="0"/>
              <a:t>10</a:t>
            </a:fld>
            <a:endParaRPr lang="en-US" dirty="0"/>
          </a:p>
        </p:txBody>
      </p:sp>
    </p:spTree>
    <p:extLst>
      <p:ext uri="{BB962C8B-B14F-4D97-AF65-F5344CB8AC3E}">
        <p14:creationId xmlns:p14="http://schemas.microsoft.com/office/powerpoint/2010/main" val="409057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A8F1E2-2938-314F-9BE2-28DC46BA27F4}" type="slidenum">
              <a:rPr lang="en-US" smtClean="0"/>
              <a:t>11</a:t>
            </a:fld>
            <a:endParaRPr lang="en-US"/>
          </a:p>
        </p:txBody>
      </p:sp>
    </p:spTree>
    <p:extLst>
      <p:ext uri="{BB962C8B-B14F-4D97-AF65-F5344CB8AC3E}">
        <p14:creationId xmlns:p14="http://schemas.microsoft.com/office/powerpoint/2010/main" val="106215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a:p>
            <a:endParaRPr lang="en-US" dirty="0"/>
          </a:p>
          <a:p>
            <a:r>
              <a:rPr lang="en-US" sz="1200" b="1" i="0" kern="1200" dirty="0">
                <a:solidFill>
                  <a:schemeClr val="tx1"/>
                </a:solidFill>
                <a:effectLst/>
                <a:latin typeface="+mn-lt"/>
                <a:ea typeface="+mn-ea"/>
                <a:cs typeface="+mn-cs"/>
              </a:rPr>
              <a:t>Expanding Proposition 57 Credit Earning for People Eligible for Youth &amp; Elder Parole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are introducing a bill that would allow people to earn their Proposition 57 credits from their Youth Offender Parole Date or Elder Parole Date and not their base term. Under Proposition 57, credit-earning opportunities were created for people positively participating educational programs, vocational programs, participating in leisure time activity groups, and for Good Time. These credit earning opportunities have allowed many people the opportunity to advance their release date, but these credits are not applied to the earliest possible parole hearing dates for people eligible for Youth Offender Parole or Elderly Parole. We believe that both groups should have opportunities to move their parole dates forward based on participation in programming and achievements made inside.</a:t>
            </a:r>
          </a:p>
          <a:p>
            <a:r>
              <a:rPr lang="en-US" sz="1200" b="0" i="0" kern="1200" dirty="0">
                <a:solidFill>
                  <a:schemeClr val="tx1"/>
                </a:solidFill>
                <a:effectLst/>
                <a:latin typeface="+mn-lt"/>
                <a:ea typeface="+mn-ea"/>
                <a:cs typeface="+mn-cs"/>
              </a:rPr>
              <a:t>This bill will be introduced by </a:t>
            </a:r>
            <a:r>
              <a:rPr lang="en-US" sz="1200" b="0" i="0" kern="1200" dirty="0" err="1">
                <a:solidFill>
                  <a:schemeClr val="tx1"/>
                </a:solidFill>
                <a:effectLst/>
                <a:latin typeface="+mn-lt"/>
                <a:ea typeface="+mn-ea"/>
                <a:cs typeface="+mn-cs"/>
              </a:rPr>
              <a:t>Assemblymember</a:t>
            </a:r>
            <a:r>
              <a:rPr lang="en-US" sz="1200" b="0" i="0" kern="1200" dirty="0">
                <a:solidFill>
                  <a:schemeClr val="tx1"/>
                </a:solidFill>
                <a:effectLst/>
                <a:latin typeface="+mn-lt"/>
                <a:ea typeface="+mn-ea"/>
                <a:cs typeface="+mn-cs"/>
              </a:rPr>
              <a:t> Mark Stone (D-Monterey Bay), and sponsored by Initiate Justice, Human Rights Watch, and National Center for Youth Law</a:t>
            </a:r>
          </a:p>
          <a:p>
            <a:endParaRPr lang="en-US" dirty="0"/>
          </a:p>
          <a:p>
            <a:endParaRPr lang="en-US" dirty="0"/>
          </a:p>
        </p:txBody>
      </p:sp>
      <p:sp>
        <p:nvSpPr>
          <p:cNvPr id="4" name="Slide Number Placeholder 3"/>
          <p:cNvSpPr>
            <a:spLocks noGrp="1"/>
          </p:cNvSpPr>
          <p:nvPr>
            <p:ph type="sldNum" sz="quarter" idx="5"/>
          </p:nvPr>
        </p:nvSpPr>
        <p:spPr/>
        <p:txBody>
          <a:bodyPr/>
          <a:lstStyle/>
          <a:p>
            <a:fld id="{F12ADA21-3E8F-485A-AAE4-EA4BA7082EEE}" type="slidenum">
              <a:rPr lang="en-US" smtClean="0"/>
              <a:t>12</a:t>
            </a:fld>
            <a:endParaRPr lang="en-US" dirty="0"/>
          </a:p>
        </p:txBody>
      </p:sp>
    </p:spTree>
    <p:extLst>
      <p:ext uri="{BB962C8B-B14F-4D97-AF65-F5344CB8AC3E}">
        <p14:creationId xmlns:p14="http://schemas.microsoft.com/office/powerpoint/2010/main" val="2191303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million to establish a pilot program for 3-5 counties to develop local Offices of Youth Development and Diversion (OYDD) under the Department of Public Health. This multi-million-dollar investment will allow California to create socially and fiscally responsible local youth diversion and development systems in counties with high youth arrest rates and high disparities among youth populations, including by race, gender, sexual orientation, gender identity and expression, foster care status, and ability.</a:t>
            </a:r>
          </a:p>
          <a:p>
            <a:endParaRPr lang="en-US" dirty="0"/>
          </a:p>
          <a:p>
            <a:endParaRPr lang="en-US" dirty="0"/>
          </a:p>
        </p:txBody>
      </p:sp>
      <p:sp>
        <p:nvSpPr>
          <p:cNvPr id="4" name="Slide Number Placeholder 3"/>
          <p:cNvSpPr>
            <a:spLocks noGrp="1"/>
          </p:cNvSpPr>
          <p:nvPr>
            <p:ph type="sldNum" sz="quarter" idx="5"/>
          </p:nvPr>
        </p:nvSpPr>
        <p:spPr/>
        <p:txBody>
          <a:bodyPr/>
          <a:lstStyle/>
          <a:p>
            <a:fld id="{F12ADA21-3E8F-485A-AAE4-EA4BA7082EEE}" type="slidenum">
              <a:rPr lang="en-US" smtClean="0"/>
              <a:t>13</a:t>
            </a:fld>
            <a:endParaRPr lang="en-US" dirty="0"/>
          </a:p>
        </p:txBody>
      </p:sp>
    </p:spTree>
    <p:extLst>
      <p:ext uri="{BB962C8B-B14F-4D97-AF65-F5344CB8AC3E}">
        <p14:creationId xmlns:p14="http://schemas.microsoft.com/office/powerpoint/2010/main" val="68245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0" y="228600"/>
            <a:ext cx="3454400" cy="1943100"/>
          </a:xfrm>
        </p:spPr>
      </p:sp>
      <p:sp>
        <p:nvSpPr>
          <p:cNvPr id="3" name="Notes Placeholder 2"/>
          <p:cNvSpPr>
            <a:spLocks noGrp="1"/>
          </p:cNvSpPr>
          <p:nvPr>
            <p:ph type="body" idx="1"/>
          </p:nvPr>
        </p:nvSpPr>
        <p:spPr>
          <a:xfrm>
            <a:off x="555494" y="2590800"/>
            <a:ext cx="6110449" cy="6008370"/>
          </a:xfrm>
        </p:spPr>
        <p:txBody>
          <a:bodyPr/>
          <a:lstStyle/>
          <a:p>
            <a:pPr marL="0" indent="0">
              <a:buNone/>
            </a:pPr>
            <a:r>
              <a:rPr lang="en-US" sz="1400" dirty="0"/>
              <a:t>Anna</a:t>
            </a:r>
          </a:p>
          <a:p>
            <a:endParaRPr lang="en-US" dirty="0"/>
          </a:p>
          <a:p>
            <a:r>
              <a:rPr lang="en-US" sz="1200" kern="1200" dirty="0">
                <a:solidFill>
                  <a:schemeClr val="tx1"/>
                </a:solidFill>
                <a:effectLst/>
                <a:latin typeface="+mn-lt"/>
                <a:ea typeface="+mn-ea"/>
                <a:cs typeface="+mn-cs"/>
              </a:rPr>
              <a:t>In 2017, more than 56,000 youth in California were arrested by law enforcement officers. Approximately 66% of those kids were arrested for misdemeanor and status offenses. A disproportionate number were children of color, children with disabilities, girls, youth who identify as lesbian, gay, bisexual, transgender, or queer, and foster children. In 2016, too many foster youth were arrested by law enforcement officers for low-level offenses. Youth in the foster care system, particularly those placed in congregate care, are especially vulnerable to being referred to law enforcement while in placement. Data showing congregate care facilities too often misuse law enforcement to respond to behavior that would otherwise be handled without law enforcement intervention are part of the research base underpinning California’s Continuum of Care Reform (CCR).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Youth Reinvestment Grant and Fostering Success Fund are dedicated to improving outcomes for youth in over-policed communities, using trauma-informed, community-based, and health-based interventions in lieu of arrest and incarceration. This budget package is composed of four parts.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Bacerra</a:t>
            </a:r>
            <a:r>
              <a:rPr lang="en-US" sz="1200" kern="1200" dirty="0">
                <a:solidFill>
                  <a:schemeClr val="tx1"/>
                </a:solidFill>
                <a:effectLst/>
                <a:latin typeface="+mn-lt"/>
                <a:ea typeface="+mn-ea"/>
                <a:cs typeface="+mn-cs"/>
              </a:rPr>
              <a:t>, X. (2018). Juvenile Justice in California, 2017. </a:t>
            </a:r>
            <a:r>
              <a:rPr lang="en-US" sz="1200" u="sng" kern="1200" dirty="0">
                <a:solidFill>
                  <a:schemeClr val="tx1"/>
                </a:solidFill>
                <a:effectLst/>
                <a:latin typeface="+mn-lt"/>
                <a:ea typeface="+mn-ea"/>
                <a:cs typeface="+mn-cs"/>
                <a:hlinkClick r:id="rId3"/>
              </a:rPr>
              <a:t>https://openjustice.doj.ca.gov/downloads/pdfs/jj17.pdf</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https://www.sentencingproject.org/publications/racial-disparities-in-youth-commitments-and-arrests/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https://www.cssp.org/reform/child-welfare/alliance/fight-for-our-girls-status-offenses.pdf</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6"/>
              </a:rPr>
              <a:t>https://www.americanprogress.org/issues/lgbt/reports/2012/06/29/11730/the-unfair-criminalization-of-gay-and-transgender-youth/</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7"/>
              </a:rPr>
              <a:t>http://projects.sfchronicle.com/2017/fostering-failure/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showing congregate care facilities too often misuse law enforcement to respond to behavior that would otherwise be handled without law enforcement intervention are part of the research base underpinning for California’s Continuum of Care Reform (CCR). CCR is based on overwhelming national evidence that for vulnerable youth, congregate care is not only less effective at achieving safety, permanency, and wellbeing outcomes than other less restrictive settings, but is also more costly in providing that care. Instead, the best outcomes result when supports, including intensive mental health and positive youth development activities, are delivered by community-based organizations to youth living in family settings.  </a:t>
            </a:r>
          </a:p>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14</a:t>
            </a:fld>
            <a:endParaRPr lang="en-US" dirty="0"/>
          </a:p>
        </p:txBody>
      </p:sp>
    </p:spTree>
    <p:extLst>
      <p:ext uri="{BB962C8B-B14F-4D97-AF65-F5344CB8AC3E}">
        <p14:creationId xmlns:p14="http://schemas.microsoft.com/office/powerpoint/2010/main" val="207088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8300" y="228600"/>
            <a:ext cx="2843213" cy="1600200"/>
          </a:xfrm>
        </p:spPr>
      </p:sp>
      <p:sp>
        <p:nvSpPr>
          <p:cNvPr id="3" name="Notes Placeholder 2"/>
          <p:cNvSpPr>
            <a:spLocks noGrp="1"/>
          </p:cNvSpPr>
          <p:nvPr>
            <p:ph type="body" idx="1"/>
          </p:nvPr>
        </p:nvSpPr>
        <p:spPr>
          <a:xfrm>
            <a:off x="701041" y="2438400"/>
            <a:ext cx="5608320" cy="6160770"/>
          </a:xfrm>
        </p:spPr>
        <p:txBody>
          <a:bodyPr/>
          <a:lstStyle/>
          <a:p>
            <a:r>
              <a:rPr lang="en-US" b="0" dirty="0">
                <a:solidFill>
                  <a:schemeClr val="accent1"/>
                </a:solidFill>
                <a:latin typeface="Calibri" panose="020F0502020204030204" pitchFamily="34" charset="0"/>
                <a:ea typeface="Calibri" panose="020F0502020204030204" pitchFamily="34" charset="0"/>
              </a:rPr>
              <a:t>Anna</a:t>
            </a:r>
          </a:p>
          <a:p>
            <a:endParaRPr lang="en-US" b="1" dirty="0">
              <a:solidFill>
                <a:schemeClr val="accent1"/>
              </a:solidFill>
              <a:latin typeface="Calibri" panose="020F0502020204030204" pitchFamily="34" charset="0"/>
              <a:ea typeface="Calibri" panose="020F0502020204030204" pitchFamily="34" charset="0"/>
            </a:endParaRPr>
          </a:p>
          <a:p>
            <a:r>
              <a:rPr lang="en-US" b="1" dirty="0">
                <a:solidFill>
                  <a:schemeClr val="accent1"/>
                </a:solidFill>
                <a:latin typeface="Calibri" panose="020F0502020204030204" pitchFamily="34" charset="0"/>
                <a:ea typeface="Calibri" panose="020F0502020204030204" pitchFamily="34" charset="0"/>
              </a:rPr>
              <a:t>AB 2992 (Daly) – CSEC Training for Peace Officers </a:t>
            </a:r>
          </a:p>
          <a:p>
            <a:r>
              <a:rPr lang="en-US" sz="1200" b="0" i="0" u="none" strike="noStrike" kern="1200" baseline="0" dirty="0">
                <a:solidFill>
                  <a:schemeClr val="tx1"/>
                </a:solidFill>
                <a:latin typeface="+mn-lt"/>
                <a:ea typeface="+mn-ea"/>
                <a:cs typeface="+mn-cs"/>
              </a:rPr>
              <a:t>Requires the Commission on Peace Officers Standards and Training (CPOST) to develop and implement a course on victims of human trafficking, including</a:t>
            </a:r>
            <a:r>
              <a:rPr lang="en-US" sz="1200" b="0" i="0" u="none" strike="noStrike" kern="1200" dirty="0">
                <a:solidFill>
                  <a:schemeClr val="tx1"/>
                </a:solidFill>
                <a:effectLst/>
                <a:latin typeface="+mn-lt"/>
                <a:ea typeface="+mn-ea"/>
                <a:cs typeface="+mn-cs"/>
              </a:rPr>
              <a:t>, but not be limited to, the following topics and activities:</a:t>
            </a:r>
          </a:p>
          <a:p>
            <a:pPr fontAlgn="base"/>
            <a:r>
              <a:rPr lang="en-US" sz="1200" b="0" i="0" u="none" strike="noStrike" kern="1200" dirty="0">
                <a:solidFill>
                  <a:schemeClr val="tx1"/>
                </a:solidFill>
                <a:effectLst/>
                <a:latin typeface="+mn-lt"/>
                <a:ea typeface="+mn-ea"/>
                <a:cs typeface="+mn-cs"/>
              </a:rPr>
              <a:t>(1) The dynamics of commercial sexual exploitation of children.</a:t>
            </a:r>
          </a:p>
          <a:p>
            <a:pPr fontAlgn="base"/>
            <a:r>
              <a:rPr lang="en-US" sz="1200" b="0" i="0" u="none" strike="noStrike" kern="1200" dirty="0">
                <a:solidFill>
                  <a:schemeClr val="tx1"/>
                </a:solidFill>
                <a:effectLst/>
                <a:latin typeface="+mn-lt"/>
                <a:ea typeface="+mn-ea"/>
                <a:cs typeface="+mn-cs"/>
              </a:rPr>
              <a:t>(2) The impact of trauma on child development and manifestations of trauma in victims of commercial sexual exploitation.</a:t>
            </a:r>
          </a:p>
          <a:p>
            <a:pPr fontAlgn="base"/>
            <a:r>
              <a:rPr lang="en-US" sz="1200" b="0" i="0" u="none" strike="noStrike" kern="1200" dirty="0">
                <a:solidFill>
                  <a:schemeClr val="tx1"/>
                </a:solidFill>
                <a:effectLst/>
                <a:latin typeface="+mn-lt"/>
                <a:ea typeface="+mn-ea"/>
                <a:cs typeface="+mn-cs"/>
              </a:rPr>
              <a:t>(3) Strategies to identify potential victims of commercial sexual exploitation, including indicators that a youth is being exploited.</a:t>
            </a:r>
          </a:p>
          <a:p>
            <a:pPr fontAlgn="base"/>
            <a:r>
              <a:rPr lang="en-US" sz="1200" b="0" i="0" u="none" strike="noStrike" kern="1200" dirty="0">
                <a:solidFill>
                  <a:schemeClr val="tx1"/>
                </a:solidFill>
                <a:effectLst/>
                <a:latin typeface="+mn-lt"/>
                <a:ea typeface="+mn-ea"/>
                <a:cs typeface="+mn-cs"/>
              </a:rPr>
              <a:t>(4) Mandatory reporting requirements related to commercial sexual exploitation.</a:t>
            </a:r>
          </a:p>
          <a:p>
            <a:pPr fontAlgn="base"/>
            <a:r>
              <a:rPr lang="en-US" sz="1200" b="0" i="0" u="none" strike="noStrike" kern="1200" dirty="0">
                <a:solidFill>
                  <a:schemeClr val="tx1"/>
                </a:solidFill>
                <a:effectLst/>
                <a:latin typeface="+mn-lt"/>
                <a:ea typeface="+mn-ea"/>
                <a:cs typeface="+mn-cs"/>
              </a:rPr>
              <a:t>(5) Appropriate interviewing, engagement, and intervention techniques that avoid retraumatizing the victim and promote collaboration with victim-serving agencies.</a:t>
            </a:r>
          </a:p>
          <a:p>
            <a:pPr fontAlgn="base"/>
            <a:r>
              <a:rPr lang="en-US" sz="1200" b="0" i="0" u="none" strike="noStrike" kern="1200" dirty="0">
                <a:solidFill>
                  <a:schemeClr val="tx1"/>
                </a:solidFill>
                <a:effectLst/>
                <a:latin typeface="+mn-lt"/>
                <a:ea typeface="+mn-ea"/>
                <a:cs typeface="+mn-cs"/>
              </a:rPr>
              <a:t>(6) Introduction to the purpose, scope, and use of specialized child victim interview resources.</a:t>
            </a:r>
          </a:p>
          <a:p>
            <a:pPr fontAlgn="base"/>
            <a:r>
              <a:rPr lang="en-US" sz="1200" b="0" i="0" u="none" strike="noStrike" kern="1200" dirty="0">
                <a:solidFill>
                  <a:schemeClr val="tx1"/>
                </a:solidFill>
                <a:effectLst/>
                <a:latin typeface="+mn-lt"/>
                <a:ea typeface="+mn-ea"/>
                <a:cs typeface="+mn-cs"/>
              </a:rPr>
              <a:t>(7) Local and state resources that are available to first responders.</a:t>
            </a:r>
          </a:p>
          <a:p>
            <a:pPr fontAlgn="base"/>
            <a:r>
              <a:rPr lang="en-US" sz="1200" b="0" i="0" u="none" strike="noStrike" kern="1200" dirty="0">
                <a:solidFill>
                  <a:schemeClr val="tx1"/>
                </a:solidFill>
                <a:effectLst/>
                <a:latin typeface="+mn-lt"/>
                <a:ea typeface="+mn-ea"/>
                <a:cs typeface="+mn-cs"/>
              </a:rPr>
              <a:t>(8) Perspectives of victims and their families.</a:t>
            </a:r>
          </a:p>
          <a:p>
            <a:pPr fontAlgn="base"/>
            <a:r>
              <a:rPr lang="en-US" sz="1200" b="0" i="0" u="none" strike="noStrike" kern="1200" dirty="0">
                <a:solidFill>
                  <a:schemeClr val="tx1"/>
                </a:solidFill>
                <a:effectLst/>
                <a:latin typeface="+mn-lt"/>
                <a:ea typeface="+mn-ea"/>
                <a:cs typeface="+mn-cs"/>
              </a:rPr>
              <a:t>(9) Issues of stigma.</a:t>
            </a:r>
          </a:p>
          <a:p>
            <a:pPr fontAlgn="base"/>
            <a:r>
              <a:rPr lang="en-US" sz="1200" b="0" i="0" u="none" strike="noStrike" kern="1200" dirty="0">
                <a:solidFill>
                  <a:schemeClr val="tx1"/>
                </a:solidFill>
                <a:effectLst/>
                <a:latin typeface="+mn-lt"/>
                <a:ea typeface="+mn-ea"/>
                <a:cs typeface="+mn-cs"/>
              </a:rPr>
              <a:t>(10) Any other critical topics identified by subject matter experts.</a:t>
            </a:r>
          </a:p>
          <a:p>
            <a:endParaRPr lang="en-US" sz="1200" b="0" i="0" u="none" strike="noStrike" kern="1200" baseline="0" dirty="0">
              <a:solidFill>
                <a:schemeClr val="tx1"/>
              </a:solidFill>
              <a:latin typeface="+mn-lt"/>
              <a:ea typeface="+mn-ea"/>
              <a:cs typeface="+mn-cs"/>
            </a:endParaRPr>
          </a:p>
          <a:p>
            <a:endParaRPr lang="en-US" dirty="0"/>
          </a:p>
          <a:p>
            <a:r>
              <a:rPr lang="en-US" b="1" dirty="0">
                <a:solidFill>
                  <a:schemeClr val="accent1"/>
                </a:solidFill>
                <a:latin typeface="Calibri" panose="020F0502020204030204" pitchFamily="34" charset="0"/>
                <a:ea typeface="Calibri" panose="020F0502020204030204" pitchFamily="34" charset="0"/>
              </a:rPr>
              <a:t>AB 2207 (Eggman) – CDSS CSEC Model Policies Development</a:t>
            </a:r>
          </a:p>
          <a:p>
            <a:pPr marL="742950" lvl="1" indent="-285750">
              <a:buFont typeface="Arial" panose="020B0604020202020204" pitchFamily="34" charset="0"/>
              <a:buChar char="•"/>
            </a:pPr>
            <a:r>
              <a:rPr lang="en-US" sz="1200" b="0" i="0" u="none" strike="noStrike" kern="1200" dirty="0">
                <a:solidFill>
                  <a:schemeClr val="tx1"/>
                </a:solidFill>
                <a:effectLst/>
                <a:latin typeface="+mn-lt"/>
                <a:ea typeface="+mn-ea"/>
                <a:cs typeface="+mn-cs"/>
              </a:rPr>
              <a:t>In consultation with stakeholders, including, but not limited to, the County Welfare Directors Association of California, the Chief Probation Officers of California, former foster youth, and child advocacy organizations, the department shall, no later than January 1, 2020, develop model policies, procedures, and protocols to assist the counties. In addition, the department shall consult with the California Department of Education, the State Department of Health Care Services, state and local law enforcement, and agencies with experience serving children and youth at risk of commercial sexual exploitation in the development of the model policies and procedures.</a:t>
            </a:r>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15</a:t>
            </a:fld>
            <a:endParaRPr lang="en-US" dirty="0"/>
          </a:p>
        </p:txBody>
      </p:sp>
    </p:spTree>
    <p:extLst>
      <p:ext uri="{BB962C8B-B14F-4D97-AF65-F5344CB8AC3E}">
        <p14:creationId xmlns:p14="http://schemas.microsoft.com/office/powerpoint/2010/main" val="33706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listing a number of policy reforms to the JJ field. </a:t>
            </a:r>
          </a:p>
        </p:txBody>
      </p:sp>
      <p:sp>
        <p:nvSpPr>
          <p:cNvPr id="4" name="Slide Number Placeholder 3"/>
          <p:cNvSpPr>
            <a:spLocks noGrp="1"/>
          </p:cNvSpPr>
          <p:nvPr>
            <p:ph type="sldNum" sz="quarter" idx="5"/>
          </p:nvPr>
        </p:nvSpPr>
        <p:spPr/>
        <p:txBody>
          <a:bodyPr/>
          <a:lstStyle/>
          <a:p>
            <a:fld id="{89A8F1E2-2938-314F-9BE2-28DC46BA27F4}" type="slidenum">
              <a:rPr lang="en-US" smtClean="0"/>
              <a:t>2</a:t>
            </a:fld>
            <a:endParaRPr lang="en-US"/>
          </a:p>
        </p:txBody>
      </p:sp>
    </p:spTree>
    <p:extLst>
      <p:ext uri="{BB962C8B-B14F-4D97-AF65-F5344CB8AC3E}">
        <p14:creationId xmlns:p14="http://schemas.microsoft.com/office/powerpoint/2010/main" val="38370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Framing or guiding principles </a:t>
            </a:r>
          </a:p>
        </p:txBody>
      </p:sp>
      <p:sp>
        <p:nvSpPr>
          <p:cNvPr id="4" name="Slide Number Placeholder 3"/>
          <p:cNvSpPr>
            <a:spLocks noGrp="1"/>
          </p:cNvSpPr>
          <p:nvPr>
            <p:ph type="sldNum" sz="quarter" idx="5"/>
          </p:nvPr>
        </p:nvSpPr>
        <p:spPr/>
        <p:txBody>
          <a:bodyPr/>
          <a:lstStyle/>
          <a:p>
            <a:fld id="{89A8F1E2-2938-314F-9BE2-28DC46BA27F4}" type="slidenum">
              <a:rPr lang="en-US" smtClean="0"/>
              <a:t>3</a:t>
            </a:fld>
            <a:endParaRPr lang="en-US"/>
          </a:p>
        </p:txBody>
      </p:sp>
    </p:spTree>
    <p:extLst>
      <p:ext uri="{BB962C8B-B14F-4D97-AF65-F5344CB8AC3E}">
        <p14:creationId xmlns:p14="http://schemas.microsoft.com/office/powerpoint/2010/main" val="333007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a:p>
            <a:endParaRPr lang="en-US" dirty="0"/>
          </a:p>
          <a:p>
            <a:r>
              <a:rPr lang="en-US" dirty="0"/>
              <a:t>Taken from website</a:t>
            </a:r>
          </a:p>
          <a:p>
            <a:endParaRPr lang="en-US" dirty="0"/>
          </a:p>
          <a:p>
            <a:r>
              <a:rPr lang="en-US" dirty="0"/>
              <a:t>“</a:t>
            </a:r>
            <a:r>
              <a:rPr lang="en-US" sz="1200" b="0" i="0" u="none" strike="noStrike" kern="1200" dirty="0">
                <a:solidFill>
                  <a:schemeClr val="tx1"/>
                </a:solidFill>
                <a:effectLst/>
                <a:latin typeface="+mn-lt"/>
                <a:ea typeface="+mn-ea"/>
                <a:cs typeface="+mn-cs"/>
              </a:rPr>
              <a:t>Numerous scientific studies, court decisions and experience have demonstrated that children are less culpable than adults for the same acts, and are also less able to meaningfully navigate juvenile system processes, including working with their own attorneys. Moreover, system involvement can have lasting and negative psychological and health impacts on children. Ultimately, the needs underlying their alleged offenses are better addressed through alternatives to prosecution, including through community based services, child welfare, education, health care or human services.</a:t>
            </a:r>
            <a:endParaRPr lang="en-US" dirty="0"/>
          </a:p>
          <a:p>
            <a:endParaRPr lang="en-US" dirty="0"/>
          </a:p>
          <a:p>
            <a:r>
              <a:rPr lang="en-US" dirty="0"/>
              <a:t>This bill protects young children from the negative impacts of formal juvenile system involvement, promote their rights, health, and well-being through alternative child-serving systems, and decrease the amount of resources wasted in the juvenile system.”</a:t>
            </a:r>
          </a:p>
        </p:txBody>
      </p:sp>
      <p:sp>
        <p:nvSpPr>
          <p:cNvPr id="4" name="Slide Number Placeholder 3"/>
          <p:cNvSpPr>
            <a:spLocks noGrp="1"/>
          </p:cNvSpPr>
          <p:nvPr>
            <p:ph type="sldNum" sz="quarter" idx="5"/>
          </p:nvPr>
        </p:nvSpPr>
        <p:spPr/>
        <p:txBody>
          <a:bodyPr/>
          <a:lstStyle/>
          <a:p>
            <a:fld id="{F12ADA21-3E8F-485A-AAE4-EA4BA7082EEE}" type="slidenum">
              <a:rPr lang="en-US" smtClean="0"/>
              <a:t>4</a:t>
            </a:fld>
            <a:endParaRPr lang="en-US" dirty="0"/>
          </a:p>
        </p:txBody>
      </p:sp>
    </p:spTree>
    <p:extLst>
      <p:ext uri="{BB962C8B-B14F-4D97-AF65-F5344CB8AC3E}">
        <p14:creationId xmlns:p14="http://schemas.microsoft.com/office/powerpoint/2010/main" val="351784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0" y="228600"/>
            <a:ext cx="3454400" cy="1943100"/>
          </a:xfrm>
        </p:spPr>
      </p:sp>
      <p:sp>
        <p:nvSpPr>
          <p:cNvPr id="3" name="Notes Placeholder 2"/>
          <p:cNvSpPr>
            <a:spLocks noGrp="1"/>
          </p:cNvSpPr>
          <p:nvPr>
            <p:ph type="body" idx="1"/>
          </p:nvPr>
        </p:nvSpPr>
        <p:spPr>
          <a:xfrm>
            <a:off x="555494" y="2590800"/>
            <a:ext cx="6110449" cy="6008370"/>
          </a:xfrm>
        </p:spPr>
        <p:txBody>
          <a:bodyPr/>
          <a:lstStyle/>
          <a:p>
            <a:pPr marL="0" indent="0">
              <a:buNone/>
            </a:pPr>
            <a:r>
              <a:rPr lang="en-US" sz="1400" dirty="0"/>
              <a:t>Anna</a:t>
            </a:r>
          </a:p>
          <a:p>
            <a:endParaRPr lang="en-US" dirty="0"/>
          </a:p>
          <a:p>
            <a:pPr marL="0" indent="0">
              <a:buNone/>
            </a:pPr>
            <a:r>
              <a:rPr lang="en-US" sz="1200" dirty="0"/>
              <a:t>Youth Reinvestment Fund</a:t>
            </a:r>
          </a:p>
          <a:p>
            <a:r>
              <a:rPr lang="en-US" sz="1200" dirty="0"/>
              <a:t>One-time state expenditure of $37.3 million to improve outcomes for youth accused of low-level status and misdemeanor offenses with the law using trauma informed, community and health-based interventions in lieu of arrest and incarceration.</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Fostering Success Fund provides $4 million to specifically support foster youth who are at risk of being criminalized for minor behaviors and low-level offenses by providing trainings to law enforcement, group home and shelter staff that includes adolescent development practices, de-escalation techniques, culturally relevant and trauma informed interventions, as well as services to children placed in group homes and shelters that address their underlying needs.</a:t>
            </a:r>
          </a:p>
          <a:p>
            <a:endParaRPr lang="en-US" dirty="0"/>
          </a:p>
          <a:p>
            <a:pPr marL="0" indent="0">
              <a:buNone/>
            </a:pPr>
            <a:r>
              <a:rPr lang="en-US" b="1" i="1" dirty="0">
                <a:solidFill>
                  <a:schemeClr val="accent2"/>
                </a:solidFill>
              </a:rPr>
              <a:t>Fostering Success Fund</a:t>
            </a:r>
          </a:p>
          <a:p>
            <a:pPr lvl="1"/>
            <a:r>
              <a:rPr lang="en-US" dirty="0"/>
              <a:t>Support foster youth who are at risk of being criminalized for minor behaviors and low-level offenses by providing community-based services in lieu of arrest and incarceration and trainings to law enforcement or group home and shelter staff </a:t>
            </a:r>
          </a:p>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5</a:t>
            </a:fld>
            <a:endParaRPr lang="en-US" dirty="0"/>
          </a:p>
        </p:txBody>
      </p:sp>
    </p:spTree>
    <p:extLst>
      <p:ext uri="{BB962C8B-B14F-4D97-AF65-F5344CB8AC3E}">
        <p14:creationId xmlns:p14="http://schemas.microsoft.com/office/powerpoint/2010/main" val="101782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0" y="228600"/>
            <a:ext cx="3454400" cy="1943100"/>
          </a:xfrm>
        </p:spPr>
      </p:sp>
      <p:sp>
        <p:nvSpPr>
          <p:cNvPr id="3" name="Notes Placeholder 2"/>
          <p:cNvSpPr>
            <a:spLocks noGrp="1"/>
          </p:cNvSpPr>
          <p:nvPr>
            <p:ph type="body" idx="1"/>
          </p:nvPr>
        </p:nvSpPr>
        <p:spPr>
          <a:xfrm>
            <a:off x="555494" y="2590800"/>
            <a:ext cx="6110449" cy="6008370"/>
          </a:xfrm>
        </p:spPr>
        <p:txBody>
          <a:bodyPr/>
          <a:lstStyle/>
          <a:p>
            <a:pPr marL="0" indent="0">
              <a:buNone/>
            </a:pPr>
            <a:r>
              <a:rPr lang="en-US" sz="1400" dirty="0"/>
              <a:t>Anna</a:t>
            </a:r>
          </a:p>
          <a:p>
            <a:endParaRPr lang="en-US" dirty="0"/>
          </a:p>
          <a:p>
            <a:pPr marL="0" indent="0">
              <a:buNone/>
            </a:pPr>
            <a:r>
              <a:rPr lang="en-US" sz="1200" dirty="0"/>
              <a:t>Youth Reinvestment Fund</a:t>
            </a:r>
          </a:p>
          <a:p>
            <a:r>
              <a:rPr lang="en-US" sz="1200" dirty="0"/>
              <a:t>One-time state expenditure of $37.3 million to improve outcomes for youth accused of low-level status and misdemeanor offenses with the law using trauma informed, community and health-based interventions in lieu of arrest and incarceration.</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Fostering Success Fund provides $4 million to specifically support foster youth who are at risk of being criminalized for minor behaviors and low-level offenses by providing trainings to law enforcement, group home and shelter staff that includes adolescent development practices, de-escalation techniques, culturally relevant and trauma informed interventions, as well as services to children placed in group homes and shelters that address their underlying needs.</a:t>
            </a:r>
          </a:p>
          <a:p>
            <a:endParaRPr lang="en-US" dirty="0"/>
          </a:p>
          <a:p>
            <a:pPr marL="0" indent="0">
              <a:buNone/>
            </a:pPr>
            <a:r>
              <a:rPr lang="en-US" b="1" i="1" dirty="0">
                <a:solidFill>
                  <a:schemeClr val="accent2"/>
                </a:solidFill>
              </a:rPr>
              <a:t>Fostering Success Fund</a:t>
            </a:r>
          </a:p>
          <a:p>
            <a:pPr lvl="1"/>
            <a:r>
              <a:rPr lang="en-US" dirty="0"/>
              <a:t>Support foster youth who are at risk of being criminalized for minor behaviors and low-level offenses by providing community-based services in lieu of arrest and incarceration and trainings to law enforcement or group home and shelter staff </a:t>
            </a:r>
          </a:p>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6</a:t>
            </a:fld>
            <a:endParaRPr lang="en-US" dirty="0"/>
          </a:p>
        </p:txBody>
      </p:sp>
    </p:spTree>
    <p:extLst>
      <p:ext uri="{BB962C8B-B14F-4D97-AF65-F5344CB8AC3E}">
        <p14:creationId xmlns:p14="http://schemas.microsoft.com/office/powerpoint/2010/main" val="17228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0" y="228600"/>
            <a:ext cx="3454400" cy="1943100"/>
          </a:xfrm>
        </p:spPr>
      </p:sp>
      <p:sp>
        <p:nvSpPr>
          <p:cNvPr id="3" name="Notes Placeholder 2"/>
          <p:cNvSpPr>
            <a:spLocks noGrp="1"/>
          </p:cNvSpPr>
          <p:nvPr>
            <p:ph type="body" idx="1"/>
          </p:nvPr>
        </p:nvSpPr>
        <p:spPr>
          <a:xfrm>
            <a:off x="555494" y="2590800"/>
            <a:ext cx="6110449" cy="6008370"/>
          </a:xfrm>
        </p:spPr>
        <p:txBody>
          <a:bodyPr/>
          <a:lstStyle/>
          <a:p>
            <a:pPr marL="0" indent="0">
              <a:buNone/>
            </a:pPr>
            <a:r>
              <a:rPr lang="en-US" sz="1400" dirty="0"/>
              <a:t>Anna</a:t>
            </a:r>
          </a:p>
          <a:p>
            <a:endParaRPr lang="en-US" dirty="0"/>
          </a:p>
          <a:p>
            <a:pPr marL="0" indent="0">
              <a:buNone/>
            </a:pPr>
            <a:r>
              <a:rPr lang="en-US" sz="1200" dirty="0"/>
              <a:t>Youth Reinvestment Fund</a:t>
            </a:r>
          </a:p>
          <a:p>
            <a:r>
              <a:rPr lang="en-US" sz="1200" dirty="0"/>
              <a:t>One-time state expenditure of $37.3 million to improve outcomes for youth accused of low-level status and misdemeanor offenses with the law using trauma informed, community and health-based interventions in lieu of arrest and incarceration.</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Fostering Success Fund provides $4 million to specifically support foster youth who are at risk of being criminalized for minor behaviors and low-level offenses by providing trainings to law enforcement, group home and shelter staff that includes adolescent development practices, de-escalation techniques, culturally relevant and trauma informed interventions, as well as services to children placed in group homes and shelters that address their underlying needs.</a:t>
            </a:r>
          </a:p>
          <a:p>
            <a:endParaRPr lang="en-US" dirty="0"/>
          </a:p>
          <a:p>
            <a:pPr marL="0" indent="0">
              <a:buNone/>
            </a:pPr>
            <a:r>
              <a:rPr lang="en-US" b="1" i="1" dirty="0">
                <a:solidFill>
                  <a:schemeClr val="accent2"/>
                </a:solidFill>
              </a:rPr>
              <a:t>Fostering Success Fund</a:t>
            </a:r>
          </a:p>
          <a:p>
            <a:pPr lvl="1"/>
            <a:r>
              <a:rPr lang="en-US" dirty="0"/>
              <a:t>Support foster youth who are at risk of being criminalized for minor behaviors and low-level offenses by providing community-based services in lieu of arrest and incarceration and trainings to law enforcement or group home and shelter staff </a:t>
            </a:r>
          </a:p>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7</a:t>
            </a:fld>
            <a:endParaRPr lang="en-US" dirty="0"/>
          </a:p>
        </p:txBody>
      </p:sp>
    </p:spTree>
    <p:extLst>
      <p:ext uri="{BB962C8B-B14F-4D97-AF65-F5344CB8AC3E}">
        <p14:creationId xmlns:p14="http://schemas.microsoft.com/office/powerpoint/2010/main" val="3627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8300" y="228600"/>
            <a:ext cx="2843213" cy="1600200"/>
          </a:xfrm>
        </p:spPr>
      </p:sp>
      <p:sp>
        <p:nvSpPr>
          <p:cNvPr id="3" name="Notes Placeholder 2"/>
          <p:cNvSpPr>
            <a:spLocks noGrp="1"/>
          </p:cNvSpPr>
          <p:nvPr>
            <p:ph type="body" idx="1"/>
          </p:nvPr>
        </p:nvSpPr>
        <p:spPr>
          <a:xfrm>
            <a:off x="701041" y="2438400"/>
            <a:ext cx="5608320" cy="6160770"/>
          </a:xfrm>
        </p:spPr>
        <p:txBody>
          <a:bodyPr/>
          <a:lstStyle/>
          <a:p>
            <a:r>
              <a:rPr lang="en-US" b="0" dirty="0">
                <a:solidFill>
                  <a:schemeClr val="accent1"/>
                </a:solidFill>
                <a:latin typeface="Calibri" panose="020F0502020204030204" pitchFamily="34" charset="0"/>
                <a:ea typeface="Calibri" panose="020F0502020204030204" pitchFamily="34" charset="0"/>
              </a:rPr>
              <a:t>Anna</a:t>
            </a:r>
          </a:p>
          <a:p>
            <a:endParaRPr lang="en-US" b="1" dirty="0">
              <a:solidFill>
                <a:schemeClr val="accent1"/>
              </a:solidFill>
              <a:latin typeface="Calibri" panose="020F0502020204030204" pitchFamily="34" charset="0"/>
              <a:ea typeface="Calibri" panose="020F0502020204030204" pitchFamily="34" charset="0"/>
            </a:endParaRPr>
          </a:p>
          <a:p>
            <a:r>
              <a:rPr lang="en-US" b="1" dirty="0">
                <a:solidFill>
                  <a:schemeClr val="accent1"/>
                </a:solidFill>
                <a:latin typeface="Calibri" panose="020F0502020204030204" pitchFamily="34" charset="0"/>
                <a:ea typeface="Calibri" panose="020F0502020204030204" pitchFamily="34" charset="0"/>
              </a:rPr>
              <a:t>AB 2992 (Daly) – CSEC Training for Peace Officers </a:t>
            </a:r>
          </a:p>
          <a:p>
            <a:r>
              <a:rPr lang="en-US" sz="1200" b="0" i="0" u="none" strike="noStrike" kern="1200" baseline="0" dirty="0">
                <a:solidFill>
                  <a:schemeClr val="tx1"/>
                </a:solidFill>
                <a:latin typeface="+mn-lt"/>
                <a:ea typeface="+mn-ea"/>
                <a:cs typeface="+mn-cs"/>
              </a:rPr>
              <a:t>Requires the Commission on Peace Officers Standards and Training (CPOST) to develop and implement a course on victims of human trafficking, including</a:t>
            </a:r>
            <a:r>
              <a:rPr lang="en-US" sz="1200" b="0" i="0" u="none" strike="noStrike" kern="1200" dirty="0">
                <a:solidFill>
                  <a:schemeClr val="tx1"/>
                </a:solidFill>
                <a:effectLst/>
                <a:latin typeface="+mn-lt"/>
                <a:ea typeface="+mn-ea"/>
                <a:cs typeface="+mn-cs"/>
              </a:rPr>
              <a:t>, but not be limited to, the following topics and activities:</a:t>
            </a:r>
          </a:p>
          <a:p>
            <a:pPr fontAlgn="base"/>
            <a:r>
              <a:rPr lang="en-US" sz="1200" b="0" i="0" u="none" strike="noStrike" kern="1200" dirty="0">
                <a:solidFill>
                  <a:schemeClr val="tx1"/>
                </a:solidFill>
                <a:effectLst/>
                <a:latin typeface="+mn-lt"/>
                <a:ea typeface="+mn-ea"/>
                <a:cs typeface="+mn-cs"/>
              </a:rPr>
              <a:t>(1) The dynamics of commercial sexual exploitation of children.</a:t>
            </a:r>
          </a:p>
          <a:p>
            <a:pPr fontAlgn="base"/>
            <a:r>
              <a:rPr lang="en-US" sz="1200" b="0" i="0" u="none" strike="noStrike" kern="1200" dirty="0">
                <a:solidFill>
                  <a:schemeClr val="tx1"/>
                </a:solidFill>
                <a:effectLst/>
                <a:latin typeface="+mn-lt"/>
                <a:ea typeface="+mn-ea"/>
                <a:cs typeface="+mn-cs"/>
              </a:rPr>
              <a:t>(2) The impact of trauma on child development and manifestations of trauma in victims of commercial sexual exploitation.</a:t>
            </a:r>
          </a:p>
          <a:p>
            <a:pPr fontAlgn="base"/>
            <a:r>
              <a:rPr lang="en-US" sz="1200" b="0" i="0" u="none" strike="noStrike" kern="1200" dirty="0">
                <a:solidFill>
                  <a:schemeClr val="tx1"/>
                </a:solidFill>
                <a:effectLst/>
                <a:latin typeface="+mn-lt"/>
                <a:ea typeface="+mn-ea"/>
                <a:cs typeface="+mn-cs"/>
              </a:rPr>
              <a:t>(3) Strategies to identify potential victims of commercial sexual exploitation, including indicators that a youth is being exploited.</a:t>
            </a:r>
          </a:p>
          <a:p>
            <a:pPr fontAlgn="base"/>
            <a:r>
              <a:rPr lang="en-US" sz="1200" b="0" i="0" u="none" strike="noStrike" kern="1200" dirty="0">
                <a:solidFill>
                  <a:schemeClr val="tx1"/>
                </a:solidFill>
                <a:effectLst/>
                <a:latin typeface="+mn-lt"/>
                <a:ea typeface="+mn-ea"/>
                <a:cs typeface="+mn-cs"/>
              </a:rPr>
              <a:t>(4) Mandatory reporting requirements related to commercial sexual exploitation.</a:t>
            </a:r>
          </a:p>
          <a:p>
            <a:pPr fontAlgn="base"/>
            <a:r>
              <a:rPr lang="en-US" sz="1200" b="0" i="0" u="none" strike="noStrike" kern="1200" dirty="0">
                <a:solidFill>
                  <a:schemeClr val="tx1"/>
                </a:solidFill>
                <a:effectLst/>
                <a:latin typeface="+mn-lt"/>
                <a:ea typeface="+mn-ea"/>
                <a:cs typeface="+mn-cs"/>
              </a:rPr>
              <a:t>(5) Appropriate interviewing, engagement, and intervention techniques that avoid retraumatizing the victim and promote collaboration with victim-serving agencies.</a:t>
            </a:r>
          </a:p>
          <a:p>
            <a:pPr fontAlgn="base"/>
            <a:r>
              <a:rPr lang="en-US" sz="1200" b="0" i="0" u="none" strike="noStrike" kern="1200" dirty="0">
                <a:solidFill>
                  <a:schemeClr val="tx1"/>
                </a:solidFill>
                <a:effectLst/>
                <a:latin typeface="+mn-lt"/>
                <a:ea typeface="+mn-ea"/>
                <a:cs typeface="+mn-cs"/>
              </a:rPr>
              <a:t>(6) Introduction to the purpose, scope, and use of specialized child victim interview resources.</a:t>
            </a:r>
          </a:p>
          <a:p>
            <a:pPr fontAlgn="base"/>
            <a:r>
              <a:rPr lang="en-US" sz="1200" b="0" i="0" u="none" strike="noStrike" kern="1200" dirty="0">
                <a:solidFill>
                  <a:schemeClr val="tx1"/>
                </a:solidFill>
                <a:effectLst/>
                <a:latin typeface="+mn-lt"/>
                <a:ea typeface="+mn-ea"/>
                <a:cs typeface="+mn-cs"/>
              </a:rPr>
              <a:t>(7) Local and state resources that are available to first responders.</a:t>
            </a:r>
          </a:p>
          <a:p>
            <a:pPr fontAlgn="base"/>
            <a:r>
              <a:rPr lang="en-US" sz="1200" b="0" i="0" u="none" strike="noStrike" kern="1200" dirty="0">
                <a:solidFill>
                  <a:schemeClr val="tx1"/>
                </a:solidFill>
                <a:effectLst/>
                <a:latin typeface="+mn-lt"/>
                <a:ea typeface="+mn-ea"/>
                <a:cs typeface="+mn-cs"/>
              </a:rPr>
              <a:t>(8) Perspectives of victims and their families.</a:t>
            </a:r>
          </a:p>
          <a:p>
            <a:pPr fontAlgn="base"/>
            <a:r>
              <a:rPr lang="en-US" sz="1200" b="0" i="0" u="none" strike="noStrike" kern="1200" dirty="0">
                <a:solidFill>
                  <a:schemeClr val="tx1"/>
                </a:solidFill>
                <a:effectLst/>
                <a:latin typeface="+mn-lt"/>
                <a:ea typeface="+mn-ea"/>
                <a:cs typeface="+mn-cs"/>
              </a:rPr>
              <a:t>(9) Issues of stigma.</a:t>
            </a:r>
          </a:p>
          <a:p>
            <a:pPr fontAlgn="base"/>
            <a:r>
              <a:rPr lang="en-US" sz="1200" b="0" i="0" u="none" strike="noStrike" kern="1200" dirty="0">
                <a:solidFill>
                  <a:schemeClr val="tx1"/>
                </a:solidFill>
                <a:effectLst/>
                <a:latin typeface="+mn-lt"/>
                <a:ea typeface="+mn-ea"/>
                <a:cs typeface="+mn-cs"/>
              </a:rPr>
              <a:t>(10) Any other critical topics identified by subject matter experts.</a:t>
            </a:r>
          </a:p>
          <a:p>
            <a:endParaRPr lang="en-US" sz="1200" b="0" i="0" u="none" strike="noStrike" kern="1200" baseline="0" dirty="0">
              <a:solidFill>
                <a:schemeClr val="tx1"/>
              </a:solidFill>
              <a:latin typeface="+mn-lt"/>
              <a:ea typeface="+mn-ea"/>
              <a:cs typeface="+mn-cs"/>
            </a:endParaRPr>
          </a:p>
          <a:p>
            <a:endParaRPr lang="en-US" dirty="0"/>
          </a:p>
          <a:p>
            <a:r>
              <a:rPr lang="en-US" b="1" dirty="0">
                <a:solidFill>
                  <a:schemeClr val="accent1"/>
                </a:solidFill>
                <a:latin typeface="Calibri" panose="020F0502020204030204" pitchFamily="34" charset="0"/>
                <a:ea typeface="Calibri" panose="020F0502020204030204" pitchFamily="34" charset="0"/>
              </a:rPr>
              <a:t>AB 2207 (Eggman) – CDSS CSEC Model Policies Development</a:t>
            </a:r>
          </a:p>
          <a:p>
            <a:pPr marL="742950" lvl="1" indent="-285750">
              <a:buFont typeface="Arial" panose="020B0604020202020204" pitchFamily="34" charset="0"/>
              <a:buChar char="•"/>
            </a:pPr>
            <a:r>
              <a:rPr lang="en-US" sz="1200" b="0" i="0" u="none" strike="noStrike" kern="1200" dirty="0">
                <a:solidFill>
                  <a:schemeClr val="tx1"/>
                </a:solidFill>
                <a:effectLst/>
                <a:latin typeface="+mn-lt"/>
                <a:ea typeface="+mn-ea"/>
                <a:cs typeface="+mn-cs"/>
              </a:rPr>
              <a:t>In consultation with stakeholders, including, but not limited to, the County Welfare Directors Association of California, the Chief Probation Officers of California, former foster youth, and child advocacy organizations, the department shall, no later than January 1, 2020, develop model policies, procedures, and protocols to assist the counties. In addition, the department shall consult with the California Department of Education, the State Department of Health Care Services, state and local law enforcement, and agencies with experience serving children and youth at risk of commercial sexual exploitation in the development of the model policies and procedures.</a:t>
            </a:r>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8</a:t>
            </a:fld>
            <a:endParaRPr lang="en-US" dirty="0"/>
          </a:p>
        </p:txBody>
      </p:sp>
    </p:spTree>
    <p:extLst>
      <p:ext uri="{BB962C8B-B14F-4D97-AF65-F5344CB8AC3E}">
        <p14:creationId xmlns:p14="http://schemas.microsoft.com/office/powerpoint/2010/main" val="415282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November 2016, California voters overwhelmingly passed Proposition 57 (64% to 35%) to enhance public safety, stop the revolving door of crime by emphasizing rehabilitation, and prevent federal courts from releasing inmates.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Proposition 57, CDCR incentivizes inmates to take responsibility for their own rehabilitation with credit-earning opportunities for sustained good behavior, as well as in-prison program and activities participation. Proposition 57 also moves up parole consideration of nonviolent offenders who have served the full-term of the sentence for their primary offense and who demonstrate that their release to the community would not pose an unreasonable risk of violence to the community. These changes will lead to improved inmate behavior and a safer prison environment for inmates and staff alike, and give inmates skills and tools to be more productive members of society once they complete their incarceration and transition to supervision.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 Proposition 57 regulations were approved for permanent adoption by the Office of Administrative Law (OAL) and filed with the Secretary of State’s Office on May 1, 2018.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December 11, 2018. CDCR filed emergency regulations with the Office of Administrative Law (OAL) to expand nonviolent offender parole consideration under Proposition 57 to indeterminately sentenced nonviolent offenders (nonviolent Third Strikers). Proposition 57 regulations did not include offenders with life with parole sentences from the nonviolent parole process. This exclusion was challenged in court, and on September 7, 2018, the Second District Court of Appeals ordered the department to amend the regulations. The public will have an </a:t>
            </a:r>
            <a:r>
              <a:rPr lang="en-US" sz="1200" b="0" i="1" kern="1200" dirty="0">
                <a:solidFill>
                  <a:schemeClr val="tx1"/>
                </a:solidFill>
                <a:effectLst/>
                <a:latin typeface="+mn-lt"/>
                <a:ea typeface="+mn-ea"/>
                <a:cs typeface="+mn-cs"/>
              </a:rPr>
              <a:t>opportunity</a:t>
            </a:r>
            <a:r>
              <a:rPr lang="en-US" sz="1200" b="0" i="0" kern="1200" dirty="0">
                <a:solidFill>
                  <a:schemeClr val="tx1"/>
                </a:solidFill>
                <a:effectLst/>
                <a:latin typeface="+mn-lt"/>
                <a:ea typeface="+mn-ea"/>
                <a:cs typeface="+mn-cs"/>
              </a:rPr>
              <a:t> to submit comment and attend a public hearing during the permanent rulemaking process, which will follow the emergency rule making process. </a:t>
            </a:r>
            <a:r>
              <a:rPr lang="en-US" sz="1200" b="0" i="0" u="none" strike="noStrike" kern="1200" dirty="0">
                <a:solidFill>
                  <a:schemeClr val="tx1"/>
                </a:solidFill>
                <a:effectLst/>
                <a:latin typeface="+mn-lt"/>
                <a:ea typeface="+mn-ea"/>
                <a:cs typeface="+mn-cs"/>
                <a:hlinkClick r:id="rId3"/>
              </a:rPr>
              <a:t>Please see the OAL website for more information</a:t>
            </a:r>
            <a:r>
              <a:rPr lang="en-US" sz="1200" b="0" i="0" kern="1200" dirty="0">
                <a:solidFill>
                  <a:schemeClr val="tx1"/>
                </a:solidFill>
                <a:effectLst/>
                <a:latin typeface="+mn-lt"/>
                <a:ea typeface="+mn-ea"/>
                <a:cs typeface="+mn-cs"/>
              </a:rPr>
              <a:t>.</a:t>
            </a:r>
          </a:p>
          <a:p>
            <a:endParaRPr lang="en-US" dirty="0"/>
          </a:p>
          <a:p>
            <a:r>
              <a:rPr lang="en-US" dirty="0"/>
              <a:t>Prop 57: </a:t>
            </a:r>
          </a:p>
          <a:p>
            <a:r>
              <a:rPr lang="en-US" dirty="0"/>
              <a:t>• Permits Parole for Rehabilitated Inmates with Nonviolent Convictions: Authorizes parole consideration for people with nonviolent convictions who complete the full sentence for their primary offense. California’s determinate sentencing laws include rules called “mandatory enhancements” that often result in people receiving long sentences that are disproportionate to the crime. This measure allows parole boards to consider release for people with nonviolent convictions to reduce wasteful spending, prevent re-offending, and allow people to become productive members of society. No one is automatically released under this measure. The parole board maintains discretion to prevent release for anyone that is deemed a risk to public safety. </a:t>
            </a:r>
          </a:p>
          <a:p>
            <a:endParaRPr lang="en-US" dirty="0"/>
          </a:p>
          <a:p>
            <a:r>
              <a:rPr lang="en-US" dirty="0"/>
              <a:t>• Provides Incentives for Inmates to Complete Rehabilitation: Incentivizes people in prison who maintain good behavior and complete rehabilitation or education programs to earn credit toward release. Currently, sentencing laws prevent California Department of Corrections and Rehabilitation (CDCR) from awarding inmates with earned time credit for rehabilitating themselves. This measure provides CDCR discretion to award earned credit to reduce recidivism. CDCR will determine eligibility after adopting regulations that will ensure public safety. </a:t>
            </a:r>
          </a:p>
          <a:p>
            <a:endParaRPr lang="en-US" dirty="0"/>
          </a:p>
          <a:p>
            <a:r>
              <a:rPr lang="en-US" dirty="0"/>
              <a:t>• Prevents Prosecutors from Transferring Youth to Adult Court: Requires judges rather than prosecutors to decide whether a youth as young as 14-years-old should be tried as an adult. Despite the fact that transferring youth into the adult criminal justice system leads to higher recidivism rate and less rehabilitation, California allowed prosecutors to direct file youth into adult court with no judicial review. The measure makes transfer hearings more fair by presuming youth should remain in juvenile court unless proven otherwise. This measure mandates judges to carefully review all of the circumstances of the youth’s life, the alleged crime, and how children are different from adults before making a decision on whether that young person should be charged as an adult. </a:t>
            </a:r>
          </a:p>
        </p:txBody>
      </p:sp>
      <p:sp>
        <p:nvSpPr>
          <p:cNvPr id="4" name="Slide Number Placeholder 3"/>
          <p:cNvSpPr>
            <a:spLocks noGrp="1"/>
          </p:cNvSpPr>
          <p:nvPr>
            <p:ph type="sldNum" sz="quarter" idx="5"/>
          </p:nvPr>
        </p:nvSpPr>
        <p:spPr/>
        <p:txBody>
          <a:bodyPr/>
          <a:lstStyle/>
          <a:p>
            <a:fld id="{89A8F1E2-2938-314F-9BE2-28DC46BA27F4}" type="slidenum">
              <a:rPr lang="en-US" smtClean="0"/>
              <a:t>9</a:t>
            </a:fld>
            <a:endParaRPr lang="en-US"/>
          </a:p>
        </p:txBody>
      </p:sp>
    </p:spTree>
    <p:extLst>
      <p:ext uri="{BB962C8B-B14F-4D97-AF65-F5344CB8AC3E}">
        <p14:creationId xmlns:p14="http://schemas.microsoft.com/office/powerpoint/2010/main" val="3062607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09C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Rectangle 2"/>
          <p:cNvSpPr/>
          <p:nvPr/>
        </p:nvSpPr>
        <p:spPr>
          <a:xfrm>
            <a:off x="0" y="907082"/>
            <a:ext cx="12192000" cy="1199770"/>
          </a:xfrm>
          <a:prstGeom prst="rect">
            <a:avLst/>
          </a:prstGeom>
          <a:solidFill>
            <a:schemeClr val="bg1"/>
          </a:solid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p:nvSpPr>
        <p:spPr>
          <a:xfrm>
            <a:off x="0" y="2106852"/>
            <a:ext cx="12192000" cy="45719"/>
          </a:xfrm>
          <a:prstGeom prst="rect">
            <a:avLst/>
          </a:prstGeom>
          <a:solidFill>
            <a:srgbClr val="F47A52"/>
          </a:solid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0" dirty="0"/>
          </a:p>
        </p:txBody>
      </p:sp>
      <p:pic>
        <p:nvPicPr>
          <p:cNvPr id="4" name="Picture 3" descr="site-logo.png"/>
          <p:cNvPicPr>
            <a:picLocks noChangeAspect="1"/>
          </p:cNvPicPr>
          <p:nvPr/>
        </p:nvPicPr>
        <p:blipFill>
          <a:blip r:embed="rId2"/>
          <a:stretch>
            <a:fillRect/>
          </a:stretch>
        </p:blipFill>
        <p:spPr>
          <a:xfrm>
            <a:off x="9943298" y="742060"/>
            <a:ext cx="1452359" cy="997218"/>
          </a:xfrm>
          <a:prstGeom prst="rect">
            <a:avLst/>
          </a:prstGeom>
          <a:effectLst>
            <a:outerShdw blurRad="50800" dist="25400" dir="2700000">
              <a:srgbClr val="24120C">
                <a:alpha val="66000"/>
              </a:srgbClr>
            </a:outerShdw>
          </a:effectLst>
        </p:spPr>
      </p:pic>
      <p:pic>
        <p:nvPicPr>
          <p:cNvPr id="6" name="Picture 5"/>
          <p:cNvPicPr>
            <a:picLocks noChangeAspect="1"/>
          </p:cNvPicPr>
          <p:nvPr/>
        </p:nvPicPr>
        <p:blipFill>
          <a:blip r:embed="rId3"/>
          <a:stretch>
            <a:fillRect/>
          </a:stretch>
        </p:blipFill>
        <p:spPr>
          <a:xfrm>
            <a:off x="6343470" y="1028128"/>
            <a:ext cx="3797009" cy="502545"/>
          </a:xfrm>
          <a:prstGeom prst="rect">
            <a:avLst/>
          </a:prstGeom>
        </p:spPr>
      </p:pic>
      <p:sp>
        <p:nvSpPr>
          <p:cNvPr id="7" name="Title 1"/>
          <p:cNvSpPr>
            <a:spLocks noGrp="1"/>
          </p:cNvSpPr>
          <p:nvPr>
            <p:ph type="title" hasCustomPrompt="1"/>
          </p:nvPr>
        </p:nvSpPr>
        <p:spPr>
          <a:xfrm>
            <a:off x="1095299" y="2387052"/>
            <a:ext cx="10013821" cy="1143000"/>
          </a:xfrm>
          <a:noFill/>
        </p:spPr>
        <p:txBody>
          <a:bodyPr>
            <a:normAutofit/>
          </a:bodyPr>
          <a:lstStyle>
            <a:lvl1pPr algn="l">
              <a:defRPr sz="6000">
                <a:solidFill>
                  <a:schemeClr val="bg1"/>
                </a:solidFill>
              </a:defRPr>
            </a:lvl1pPr>
          </a:lstStyle>
          <a:p>
            <a:r>
              <a:rPr lang="en-US" dirty="0"/>
              <a:t>Title of Presentation</a:t>
            </a:r>
          </a:p>
        </p:txBody>
      </p:sp>
      <p:sp>
        <p:nvSpPr>
          <p:cNvPr id="9" name="Subtitle 2"/>
          <p:cNvSpPr>
            <a:spLocks noGrp="1"/>
          </p:cNvSpPr>
          <p:nvPr>
            <p:ph type="subTitle" idx="1" hasCustomPrompt="1"/>
          </p:nvPr>
        </p:nvSpPr>
        <p:spPr>
          <a:xfrm>
            <a:off x="1095299" y="3541357"/>
            <a:ext cx="7956947" cy="687471"/>
          </a:xfrm>
        </p:spPr>
        <p:txBody>
          <a:bodyPr>
            <a:normAutofit/>
          </a:bodyPr>
          <a:lstStyle>
            <a:lvl1pPr marL="0" indent="0" algn="l">
              <a:spcAft>
                <a:spcPts val="1800"/>
              </a:spcAft>
              <a:buNone/>
              <a:defRPr sz="2800" b="1" i="0" baseline="0">
                <a:solidFill>
                  <a:schemeClr val="bg1"/>
                </a:solidFill>
                <a:latin typeface="Liberation Serif"/>
                <a:cs typeface="Liberation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5" name="Text Placeholder 14"/>
          <p:cNvSpPr>
            <a:spLocks noGrp="1"/>
          </p:cNvSpPr>
          <p:nvPr>
            <p:ph type="body" sz="quarter" idx="10" hasCustomPrompt="1"/>
          </p:nvPr>
        </p:nvSpPr>
        <p:spPr>
          <a:xfrm>
            <a:off x="6785888" y="5836374"/>
            <a:ext cx="4610245" cy="467359"/>
          </a:xfrm>
          <a:ln>
            <a:noFill/>
          </a:ln>
        </p:spPr>
        <p:txBody>
          <a:bodyPr/>
          <a:lstStyle>
            <a:lvl1pPr algn="r">
              <a:buNone/>
              <a:defRPr sz="1800">
                <a:ln>
                  <a:noFill/>
                </a:ln>
                <a:solidFill>
                  <a:srgbClr val="FFFFFF"/>
                </a:solidFill>
              </a:defRPr>
            </a:lvl1pPr>
          </a:lstStyle>
          <a:p>
            <a:pPr lvl="0"/>
            <a:r>
              <a:rPr lang="en-US" dirty="0"/>
              <a:t>Date</a:t>
            </a:r>
          </a:p>
        </p:txBody>
      </p:sp>
      <p:sp>
        <p:nvSpPr>
          <p:cNvPr id="16" name="Text Placeholder 14"/>
          <p:cNvSpPr>
            <a:spLocks noGrp="1"/>
          </p:cNvSpPr>
          <p:nvPr>
            <p:ph type="body" sz="quarter" idx="11" hasCustomPrompt="1"/>
          </p:nvPr>
        </p:nvSpPr>
        <p:spPr>
          <a:xfrm>
            <a:off x="6785888" y="6139498"/>
            <a:ext cx="4610245" cy="467359"/>
          </a:xfrm>
        </p:spPr>
        <p:txBody>
          <a:bodyPr/>
          <a:lstStyle>
            <a:lvl1pPr algn="r">
              <a:buNone/>
              <a:defRPr sz="1800">
                <a:ln>
                  <a:noFill/>
                </a:ln>
                <a:solidFill>
                  <a:srgbClr val="FFFFFF"/>
                </a:solidFill>
              </a:defRPr>
            </a:lvl1pPr>
          </a:lstStyle>
          <a:p>
            <a:pPr lvl="0"/>
            <a:r>
              <a:rPr lang="en-US" dirty="0"/>
              <a:t>Presenter Name</a:t>
            </a:r>
          </a:p>
        </p:txBody>
      </p:sp>
    </p:spTree>
    <p:extLst>
      <p:ext uri="{BB962C8B-B14F-4D97-AF65-F5344CB8AC3E}">
        <p14:creationId xmlns:p14="http://schemas.microsoft.com/office/powerpoint/2010/main" val="313772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09C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1" y="5732464"/>
            <a:ext cx="12192000" cy="922337"/>
          </a:xfrm>
        </p:spPr>
        <p:txBody>
          <a:bodyPr>
            <a:normAutofit/>
          </a:bodyPr>
          <a:lstStyle>
            <a:lvl1pPr algn="ctr">
              <a:buNone/>
              <a:defRPr sz="1800">
                <a:solidFill>
                  <a:schemeClr val="bg1"/>
                </a:solidFill>
              </a:defRPr>
            </a:lvl1pPr>
          </a:lstStyle>
          <a:p>
            <a:pPr lvl="0"/>
            <a:r>
              <a:rPr lang="en-US"/>
              <a:t>Edit Master text styles</a:t>
            </a:r>
          </a:p>
        </p:txBody>
      </p:sp>
    </p:spTree>
    <p:extLst>
      <p:ext uri="{BB962C8B-B14F-4D97-AF65-F5344CB8AC3E}">
        <p14:creationId xmlns:p14="http://schemas.microsoft.com/office/powerpoint/2010/main" val="284833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or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475" y="1231719"/>
            <a:ext cx="10013821" cy="1143000"/>
          </a:xfrm>
          <a:noFill/>
        </p:spPr>
        <p:txBody>
          <a:bodyPr>
            <a:normAutofit/>
          </a:bodyPr>
          <a:lstStyle>
            <a:lvl1pPr algn="l">
              <a:defRPr sz="3600">
                <a:solidFill>
                  <a:srgbClr val="F47A52"/>
                </a:solidFill>
              </a:defRPr>
            </a:lvl1pPr>
          </a:lstStyle>
          <a:p>
            <a:r>
              <a:rPr lang="en-US" dirty="0"/>
              <a:t>Click to add contents or agenda </a:t>
            </a:r>
          </a:p>
        </p:txBody>
      </p:sp>
      <p:sp>
        <p:nvSpPr>
          <p:cNvPr id="10" name="Subtitle 2"/>
          <p:cNvSpPr>
            <a:spLocks noGrp="1"/>
          </p:cNvSpPr>
          <p:nvPr>
            <p:ph type="subTitle" idx="1" hasCustomPrompt="1"/>
          </p:nvPr>
        </p:nvSpPr>
        <p:spPr>
          <a:xfrm>
            <a:off x="1642364" y="2587564"/>
            <a:ext cx="7956947" cy="3943410"/>
          </a:xfrm>
        </p:spPr>
        <p:txBody>
          <a:bodyPr>
            <a:normAutofit/>
          </a:bodyPr>
          <a:lstStyle>
            <a:lvl1pPr marL="0" indent="0" algn="l">
              <a:spcAft>
                <a:spcPts val="1800"/>
              </a:spcAft>
              <a:buNone/>
              <a:defRPr sz="2000" b="1" i="0" baseline="0">
                <a:solidFill>
                  <a:srgbClr val="209C91"/>
                </a:solidFill>
                <a:latin typeface="Liberation Serif"/>
                <a:cs typeface="Liberation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1 title </a:t>
            </a:r>
          </a:p>
          <a:p>
            <a:r>
              <a:rPr lang="en-US" dirty="0"/>
              <a:t>Chapter 2 title </a:t>
            </a:r>
          </a:p>
          <a:p>
            <a:r>
              <a:rPr lang="en-US" dirty="0"/>
              <a:t>Chapter 3 title </a:t>
            </a:r>
          </a:p>
          <a:p>
            <a:r>
              <a:rPr lang="en-US" dirty="0"/>
              <a:t>Chapter 4 title </a:t>
            </a:r>
          </a:p>
          <a:p>
            <a:r>
              <a:rPr lang="en-US" dirty="0"/>
              <a:t>Chapter 5 title </a:t>
            </a:r>
          </a:p>
        </p:txBody>
      </p:sp>
    </p:spTree>
    <p:extLst>
      <p:ext uri="{BB962C8B-B14F-4D97-AF65-F5344CB8AC3E}">
        <p14:creationId xmlns:p14="http://schemas.microsoft.com/office/powerpoint/2010/main" val="362787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1513611"/>
            <a:ext cx="7714231" cy="2086840"/>
          </a:xfrm>
        </p:spPr>
        <p:txBody>
          <a:bodyPr>
            <a:normAutofit/>
          </a:bodyPr>
          <a:lstStyle>
            <a:lvl1pPr marL="365760" indent="0" algn="l">
              <a:defRPr sz="4400" baseline="0"/>
            </a:lvl1pPr>
          </a:lstStyle>
          <a:p>
            <a:r>
              <a:rPr lang="en-US" dirty="0"/>
              <a:t>Click here to edit Section </a:t>
            </a:r>
          </a:p>
        </p:txBody>
      </p:sp>
      <p:sp>
        <p:nvSpPr>
          <p:cNvPr id="3" name="Subtitle 2"/>
          <p:cNvSpPr>
            <a:spLocks noGrp="1"/>
          </p:cNvSpPr>
          <p:nvPr>
            <p:ph type="subTitle" idx="1"/>
          </p:nvPr>
        </p:nvSpPr>
        <p:spPr>
          <a:xfrm>
            <a:off x="914399" y="3886200"/>
            <a:ext cx="7714232" cy="1568014"/>
          </a:xfrm>
        </p:spPr>
        <p:txBody>
          <a:bodyPr>
            <a:normAutofit/>
          </a:bodyPr>
          <a:lstStyle>
            <a:lvl1pPr marL="0" indent="0" algn="r">
              <a:buNone/>
              <a:defRPr sz="2000" b="1" i="1">
                <a:solidFill>
                  <a:srgbClr val="63706E"/>
                </a:solidFill>
                <a:latin typeface="Liberation Serif"/>
                <a:cs typeface="Liberation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48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2303" y="1600201"/>
            <a:ext cx="8644687" cy="4090532"/>
          </a:xfrm>
        </p:spPr>
        <p:txBody>
          <a:bodyPr/>
          <a:lstStyle>
            <a:lvl1pPr>
              <a:buFont typeface="Arial"/>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947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2362" y="1600202"/>
            <a:ext cx="4150468" cy="4004597"/>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9" name="Content Placeholder 2"/>
          <p:cNvSpPr>
            <a:spLocks noGrp="1"/>
          </p:cNvSpPr>
          <p:nvPr>
            <p:ph sz="half" idx="10"/>
          </p:nvPr>
        </p:nvSpPr>
        <p:spPr>
          <a:xfrm>
            <a:off x="6067447" y="1600202"/>
            <a:ext cx="4150468" cy="4004597"/>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034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87047"/>
            <a:ext cx="7315200" cy="566738"/>
          </a:xfrm>
          <a:noFill/>
        </p:spPr>
        <p:txBody>
          <a:bodyPr anchor="t">
            <a:normAutofit/>
          </a:bodyPr>
          <a:lstStyle>
            <a:lvl1pPr algn="r">
              <a:defRPr sz="1600" b="0" i="1">
                <a:solidFill>
                  <a:srgbClr val="63706E"/>
                </a:solidFill>
                <a:latin typeface="Liberation Serif"/>
                <a:cs typeface="Liberation Serif"/>
              </a:defRPr>
            </a:lvl1pPr>
          </a:lstStyle>
          <a:p>
            <a:r>
              <a:rPr lang="en-US"/>
              <a:t>Click to edit Master title style</a:t>
            </a:r>
            <a:endParaRPr lang="en-US" dirty="0"/>
          </a:p>
        </p:txBody>
      </p:sp>
      <p:sp>
        <p:nvSpPr>
          <p:cNvPr id="3" name="Picture Placeholder 2"/>
          <p:cNvSpPr>
            <a:spLocks noGrp="1"/>
          </p:cNvSpPr>
          <p:nvPr>
            <p:ph type="pic" idx="1"/>
          </p:nvPr>
        </p:nvSpPr>
        <p:spPr>
          <a:xfrm>
            <a:off x="2389717" y="899222"/>
            <a:ext cx="7315200" cy="4114800"/>
          </a:xfrm>
          <a:effectLst>
            <a:outerShdw blurRad="50800" dist="38100" dir="2700000" algn="tl" rotWithShape="0">
              <a:srgbClr val="63706E">
                <a:alpha val="2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27106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a:xfrm>
            <a:off x="6992667" y="1785517"/>
            <a:ext cx="1184029" cy="286447"/>
          </a:xfrm>
          <a:prstGeom prst="rect">
            <a:avLst/>
          </a:prstGeom>
          <a:solidFill>
            <a:srgbClr val="F47A52"/>
          </a:solidFill>
          <a:ln>
            <a:solidFill>
              <a:srgbClr val="F47A52"/>
            </a:solidFill>
          </a:ln>
          <a:effectLst>
            <a:outerShdw blurRad="50800" dist="25400" dir="2700000">
              <a:srgbClr val="DC5C4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Picture Placeholder 2"/>
          <p:cNvSpPr>
            <a:spLocks noGrp="1"/>
          </p:cNvSpPr>
          <p:nvPr>
            <p:ph type="pic" idx="1"/>
          </p:nvPr>
        </p:nvSpPr>
        <p:spPr>
          <a:xfrm>
            <a:off x="708877" y="541454"/>
            <a:ext cx="5224001" cy="4193803"/>
          </a:xfrm>
          <a:effectLst>
            <a:outerShdw blurRad="50800" dist="38100" dir="2700000" algn="tl" rotWithShape="0">
              <a:srgbClr val="63706E">
                <a:alpha val="2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10"/>
          <p:cNvSpPr>
            <a:spLocks noGrp="1"/>
          </p:cNvSpPr>
          <p:nvPr>
            <p:ph type="body" sz="quarter" idx="10"/>
          </p:nvPr>
        </p:nvSpPr>
        <p:spPr>
          <a:xfrm>
            <a:off x="6992667" y="2291567"/>
            <a:ext cx="3160269" cy="3500302"/>
          </a:xfrm>
        </p:spPr>
        <p:txBody>
          <a:bodyPr>
            <a:normAutofit/>
          </a:bodyPr>
          <a:lstStyle>
            <a:lvl1pPr marL="0" indent="0">
              <a:lnSpc>
                <a:spcPct val="100000"/>
              </a:lnSpc>
              <a:spcBef>
                <a:spcPts val="0"/>
              </a:spcBef>
              <a:buNone/>
              <a:defRPr sz="1600" i="1">
                <a:solidFill>
                  <a:srgbClr val="F47A52"/>
                </a:solidFill>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14496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362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34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475" y="274638"/>
            <a:ext cx="10013821" cy="1143000"/>
          </a:xfrm>
          <a:prstGeom prst="rect">
            <a:avLst/>
          </a:prstGeom>
          <a:solidFill>
            <a:srgbClr val="F47A52"/>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475" y="1600201"/>
            <a:ext cx="9363003" cy="40427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1368395" y="274638"/>
            <a:ext cx="576256" cy="6461125"/>
          </a:xfrm>
          <a:prstGeom prst="rect">
            <a:avLst/>
          </a:prstGeom>
          <a:solidFill>
            <a:srgbClr val="209C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12"/>
          <a:stretch>
            <a:fillRect/>
          </a:stretch>
        </p:blipFill>
        <p:spPr>
          <a:xfrm>
            <a:off x="7223456" y="6117323"/>
            <a:ext cx="3797009" cy="502545"/>
          </a:xfrm>
          <a:prstGeom prst="rect">
            <a:avLst/>
          </a:prstGeom>
        </p:spPr>
      </p:pic>
      <p:pic>
        <p:nvPicPr>
          <p:cNvPr id="7" name="Picture 6" descr="logo_lowres.psd"/>
          <p:cNvPicPr>
            <a:picLocks noChangeAspect="1"/>
          </p:cNvPicPr>
          <p:nvPr/>
        </p:nvPicPr>
        <p:blipFill>
          <a:blip r:embed="rId13"/>
          <a:stretch>
            <a:fillRect/>
          </a:stretch>
        </p:blipFill>
        <p:spPr>
          <a:xfrm>
            <a:off x="10816296" y="5819021"/>
            <a:ext cx="1128355" cy="774750"/>
          </a:xfrm>
          <a:prstGeom prst="rect">
            <a:avLst/>
          </a:prstGeom>
          <a:effectLst>
            <a:outerShdw blurRad="50800" dist="12700" dir="2700000">
              <a:schemeClr val="tx1">
                <a:alpha val="43000"/>
              </a:schemeClr>
            </a:outerShdw>
          </a:effectLst>
        </p:spPr>
      </p:pic>
      <p:sp>
        <p:nvSpPr>
          <p:cNvPr id="10" name="TextBox 9"/>
          <p:cNvSpPr txBox="1"/>
          <p:nvPr/>
        </p:nvSpPr>
        <p:spPr>
          <a:xfrm>
            <a:off x="0" y="6581001"/>
            <a:ext cx="916277" cy="33855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kern="1200" baseline="30000" dirty="0">
                <a:solidFill>
                  <a:schemeClr val="tx1"/>
                </a:solidFill>
                <a:latin typeface="PT Sans"/>
                <a:ea typeface="+mn-ea"/>
                <a:cs typeface="PT Sans"/>
              </a:rPr>
              <a:t>©</a:t>
            </a:r>
            <a:r>
              <a:rPr lang="en-US" sz="1600" b="1" i="0" kern="1200" baseline="30000" dirty="0">
                <a:solidFill>
                  <a:schemeClr val="bg1">
                    <a:lumMod val="50000"/>
                  </a:schemeClr>
                </a:solidFill>
                <a:latin typeface="PT Sans"/>
                <a:ea typeface="+mn-ea"/>
                <a:cs typeface="PT Sans"/>
              </a:rPr>
              <a:t>NCYL</a:t>
            </a:r>
            <a:endParaRPr lang="en-US" sz="1600" b="1" i="0" dirty="0">
              <a:solidFill>
                <a:schemeClr val="bg1">
                  <a:lumMod val="50000"/>
                </a:schemeClr>
              </a:solidFill>
              <a:latin typeface="PT Sans"/>
              <a:cs typeface="PT Sans"/>
            </a:endParaRPr>
          </a:p>
        </p:txBody>
      </p:sp>
      <p:sp>
        <p:nvSpPr>
          <p:cNvPr id="11" name="TextBox 10"/>
          <p:cNvSpPr txBox="1"/>
          <p:nvPr/>
        </p:nvSpPr>
        <p:spPr>
          <a:xfrm>
            <a:off x="11368395" y="274639"/>
            <a:ext cx="576256" cy="307777"/>
          </a:xfrm>
          <a:prstGeom prst="rect">
            <a:avLst/>
          </a:prstGeom>
          <a:noFill/>
        </p:spPr>
        <p:txBody>
          <a:bodyPr wrap="square" rtlCol="0">
            <a:spAutoFit/>
          </a:bodyPr>
          <a:lstStyle/>
          <a:p>
            <a:pPr algn="ctr"/>
            <a:fld id="{8FF9AB70-74BE-4640-B75A-E734F6E4D3CB}" type="slidenum">
              <a:rPr lang="en-US" sz="1400" b="1" i="0" smtClean="0">
                <a:solidFill>
                  <a:schemeClr val="bg1"/>
                </a:solidFill>
                <a:latin typeface="PT Sans"/>
                <a:cs typeface="PT Sans"/>
              </a:rPr>
              <a:pPr algn="ctr"/>
              <a:t>‹#›</a:t>
            </a:fld>
            <a:endParaRPr lang="en-US" sz="1400" b="1" i="0" dirty="0">
              <a:solidFill>
                <a:schemeClr val="bg1"/>
              </a:solidFill>
              <a:latin typeface="PT Sans"/>
              <a:cs typeface="PT Sans"/>
            </a:endParaRPr>
          </a:p>
        </p:txBody>
      </p:sp>
    </p:spTree>
    <p:extLst>
      <p:ext uri="{BB962C8B-B14F-4D97-AF65-F5344CB8AC3E}">
        <p14:creationId xmlns:p14="http://schemas.microsoft.com/office/powerpoint/2010/main" val="3288167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457200" rtl="0" eaLnBrk="1" latinLnBrk="0" hangingPunct="1">
        <a:spcBef>
          <a:spcPct val="0"/>
        </a:spcBef>
        <a:buNone/>
        <a:defRPr sz="4400" b="1" i="0" kern="1200">
          <a:solidFill>
            <a:schemeClr val="bg1"/>
          </a:solidFill>
          <a:latin typeface="Liberation Serif"/>
          <a:ea typeface="+mj-ea"/>
          <a:cs typeface="Liberation Serif"/>
        </a:defRPr>
      </a:lvl1pPr>
    </p:titleStyle>
    <p:bodyStyle>
      <a:lvl1pPr marL="342900" indent="-342900" algn="l" defTabSz="457200" rtl="0" eaLnBrk="1" latinLnBrk="0" hangingPunct="1">
        <a:spcBef>
          <a:spcPct val="20000"/>
        </a:spcBef>
        <a:buFont typeface="Arial"/>
        <a:buChar char="•"/>
        <a:defRPr sz="2400" b="1" i="0" kern="1200">
          <a:solidFill>
            <a:srgbClr val="209C91"/>
          </a:solidFill>
          <a:latin typeface="Liberation Serif"/>
          <a:ea typeface="+mn-ea"/>
          <a:cs typeface="Liberation Serif"/>
        </a:defRPr>
      </a:lvl1pPr>
      <a:lvl2pPr marL="742950" indent="-285750" algn="l" defTabSz="457200" rtl="0" eaLnBrk="1" latinLnBrk="0" hangingPunct="1">
        <a:spcBef>
          <a:spcPct val="20000"/>
        </a:spcBef>
        <a:buFont typeface="Arial"/>
        <a:buChar char="•"/>
        <a:defRPr sz="2000" kern="1200">
          <a:solidFill>
            <a:schemeClr val="tx1"/>
          </a:solidFill>
          <a:latin typeface="PT Sans"/>
          <a:ea typeface="+mn-ea"/>
          <a:cs typeface="PT Sans"/>
        </a:defRPr>
      </a:lvl2pPr>
      <a:lvl3pPr marL="1143000" indent="-228600" algn="l" defTabSz="457200" rtl="0" eaLnBrk="1" latinLnBrk="0" hangingPunct="1">
        <a:spcBef>
          <a:spcPct val="20000"/>
        </a:spcBef>
        <a:buClr>
          <a:srgbClr val="63706E"/>
        </a:buClr>
        <a:buFont typeface="Arial"/>
        <a:buChar char="•"/>
        <a:defRPr sz="1800" kern="1200">
          <a:solidFill>
            <a:srgbClr val="63706E"/>
          </a:solidFill>
          <a:latin typeface="PT Sans"/>
          <a:ea typeface="+mn-ea"/>
          <a:cs typeface="PT Sans"/>
        </a:defRPr>
      </a:lvl3pPr>
      <a:lvl4pPr marL="1600200" indent="-228600" algn="l" defTabSz="457200" rtl="0" eaLnBrk="1" latinLnBrk="0" hangingPunct="1">
        <a:spcBef>
          <a:spcPct val="20000"/>
        </a:spcBef>
        <a:buClr>
          <a:srgbClr val="63706E"/>
        </a:buClr>
        <a:buFont typeface="Arial"/>
        <a:buChar char="–"/>
        <a:defRPr sz="1600" kern="1200">
          <a:solidFill>
            <a:srgbClr val="63706E"/>
          </a:solidFill>
          <a:latin typeface="PT Sans"/>
          <a:ea typeface="+mn-ea"/>
          <a:cs typeface="PT Sans"/>
        </a:defRPr>
      </a:lvl4pPr>
      <a:lvl5pPr marL="2057400" indent="-228600" algn="l" defTabSz="457200" rtl="0" eaLnBrk="1" latinLnBrk="0" hangingPunct="1">
        <a:spcBef>
          <a:spcPct val="20000"/>
        </a:spcBef>
        <a:buClr>
          <a:srgbClr val="63706E"/>
        </a:buClr>
        <a:buFont typeface="Arial"/>
        <a:buChar char="»"/>
        <a:defRPr sz="1600" kern="1200">
          <a:solidFill>
            <a:srgbClr val="63706E"/>
          </a:solidFill>
          <a:latin typeface="PT Sans"/>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nicjr.org/wp-content/uploads/2019/01/PYJS-Report-NICJR-Feb-2019.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bscc.ca.gov/downloads/Notice%20of%20Funding%20Availability%20(NOFA)%20YRG.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bscc.ca.gov/downloads/Notice%20of%20Funding%20Availability%20(NOFA)%20YRG%20Tribal.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register.gotowebinar.com/register/814695164910870861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0E86-15C6-7E45-8FC1-C7A9AF322865}"/>
              </a:ext>
            </a:extLst>
          </p:cNvPr>
          <p:cNvSpPr>
            <a:spLocks noGrp="1"/>
          </p:cNvSpPr>
          <p:nvPr>
            <p:ph type="ctrTitle"/>
          </p:nvPr>
        </p:nvSpPr>
        <p:spPr/>
        <p:txBody>
          <a:bodyPr/>
          <a:lstStyle/>
          <a:p>
            <a:r>
              <a:rPr lang="en-US" dirty="0"/>
              <a:t>Children’s Advocates Roundtable </a:t>
            </a:r>
          </a:p>
        </p:txBody>
      </p:sp>
      <p:sp>
        <p:nvSpPr>
          <p:cNvPr id="3" name="Subtitle 2">
            <a:extLst>
              <a:ext uri="{FF2B5EF4-FFF2-40B4-BE49-F238E27FC236}">
                <a16:creationId xmlns:a16="http://schemas.microsoft.com/office/drawing/2014/main" id="{307DB7E7-EA2D-B742-9B8C-1918438BE9A2}"/>
              </a:ext>
            </a:extLst>
          </p:cNvPr>
          <p:cNvSpPr>
            <a:spLocks noGrp="1"/>
          </p:cNvSpPr>
          <p:nvPr>
            <p:ph type="subTitle" idx="1"/>
          </p:nvPr>
        </p:nvSpPr>
        <p:spPr>
          <a:xfrm>
            <a:off x="914399" y="3886200"/>
            <a:ext cx="7714232" cy="1568014"/>
          </a:xfrm>
        </p:spPr>
        <p:txBody>
          <a:bodyPr>
            <a:normAutofit/>
          </a:bodyPr>
          <a:lstStyle/>
          <a:p>
            <a:r>
              <a:rPr lang="en-US" sz="2400" dirty="0"/>
              <a:t>The New Vision for Juvenile Justice – The Big Picture</a:t>
            </a:r>
          </a:p>
          <a:p>
            <a:r>
              <a:rPr lang="en-US" sz="2400" dirty="0"/>
              <a:t>Panelist: Anna Johnson</a:t>
            </a:r>
          </a:p>
        </p:txBody>
      </p:sp>
    </p:spTree>
    <p:extLst>
      <p:ext uri="{BB962C8B-B14F-4D97-AF65-F5344CB8AC3E}">
        <p14:creationId xmlns:p14="http://schemas.microsoft.com/office/powerpoint/2010/main" val="19643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E2FB-FE38-4E10-A876-29A2F40C21F4}"/>
              </a:ext>
            </a:extLst>
          </p:cNvPr>
          <p:cNvSpPr>
            <a:spLocks noGrp="1"/>
          </p:cNvSpPr>
          <p:nvPr>
            <p:ph type="title"/>
          </p:nvPr>
        </p:nvSpPr>
        <p:spPr>
          <a:xfrm>
            <a:off x="753035" y="533400"/>
            <a:ext cx="10381130" cy="1116106"/>
          </a:xfrm>
        </p:spPr>
        <p:txBody>
          <a:bodyPr>
            <a:normAutofit fontScale="90000"/>
          </a:bodyPr>
          <a:lstStyle/>
          <a:p>
            <a:r>
              <a:rPr lang="en-US" b="1" dirty="0"/>
              <a:t>SB 1391 (Lara): </a:t>
            </a:r>
            <a:r>
              <a:rPr lang="en-US" b="1" i="1" dirty="0">
                <a:solidFill>
                  <a:schemeClr val="tx1"/>
                </a:solidFill>
              </a:rPr>
              <a:t>Keeping 14 and 15 Year-Olds Out of the Adult Criminal Juvenile System</a:t>
            </a:r>
          </a:p>
        </p:txBody>
      </p:sp>
      <p:sp>
        <p:nvSpPr>
          <p:cNvPr id="3" name="Content Placeholder 2">
            <a:extLst>
              <a:ext uri="{FF2B5EF4-FFF2-40B4-BE49-F238E27FC236}">
                <a16:creationId xmlns:a16="http://schemas.microsoft.com/office/drawing/2014/main" id="{D7CF3C57-6039-4D26-A67F-C2A8BDF47761}"/>
              </a:ext>
            </a:extLst>
          </p:cNvPr>
          <p:cNvSpPr>
            <a:spLocks noGrp="1"/>
          </p:cNvSpPr>
          <p:nvPr>
            <p:ph idx="1"/>
          </p:nvPr>
        </p:nvSpPr>
        <p:spPr>
          <a:xfrm>
            <a:off x="6080759" y="1828800"/>
            <a:ext cx="5053405" cy="4249271"/>
          </a:xfrm>
        </p:spPr>
        <p:txBody>
          <a:bodyPr/>
          <a:lstStyle/>
          <a:p>
            <a:r>
              <a:rPr lang="en-US" dirty="0"/>
              <a:t>Prohibits transfer of minors ages 14 or 15 from juvenile court to a court of criminal jurisdiction, unless the minor was not apprehended prior to the end of juvenile court jurisdiction. </a:t>
            </a:r>
          </a:p>
        </p:txBody>
      </p:sp>
      <p:pic>
        <p:nvPicPr>
          <p:cNvPr id="7" name="Picture 6">
            <a:extLst>
              <a:ext uri="{FF2B5EF4-FFF2-40B4-BE49-F238E27FC236}">
                <a16:creationId xmlns:a16="http://schemas.microsoft.com/office/drawing/2014/main" id="{9AA31A5A-81F0-4DCC-8148-B0EE06277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34" y="1815412"/>
            <a:ext cx="5327725" cy="3551817"/>
          </a:xfrm>
          <a:prstGeom prst="rect">
            <a:avLst/>
          </a:prstGeom>
          <a:ln>
            <a:noFill/>
          </a:ln>
          <a:effectLst>
            <a:softEdge rad="112500"/>
          </a:effectLst>
        </p:spPr>
      </p:pic>
      <p:pic>
        <p:nvPicPr>
          <p:cNvPr id="9" name="Picture 2" descr="C:\Users\marthapettit\Desktop\header_slides.png">
            <a:extLst>
              <a:ext uri="{FF2B5EF4-FFF2-40B4-BE49-F238E27FC236}">
                <a16:creationId xmlns:a16="http://schemas.microsoft.com/office/drawing/2014/main" id="{83C91152-6E66-4D51-80C3-72BAE7917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2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3F8156-F1ED-4142-8CD8-E7E3C9B4D796}"/>
              </a:ext>
            </a:extLst>
          </p:cNvPr>
          <p:cNvSpPr>
            <a:spLocks noGrp="1"/>
          </p:cNvSpPr>
          <p:nvPr>
            <p:ph type="title"/>
          </p:nvPr>
        </p:nvSpPr>
        <p:spPr/>
        <p:txBody>
          <a:bodyPr/>
          <a:lstStyle/>
          <a:p>
            <a:r>
              <a:rPr lang="en-US" dirty="0"/>
              <a:t>2019 - Advocacy Efforts</a:t>
            </a:r>
          </a:p>
        </p:txBody>
      </p:sp>
      <p:pic>
        <p:nvPicPr>
          <p:cNvPr id="3" name="Picture 2">
            <a:extLst>
              <a:ext uri="{FF2B5EF4-FFF2-40B4-BE49-F238E27FC236}">
                <a16:creationId xmlns:a16="http://schemas.microsoft.com/office/drawing/2014/main" id="{9A82BEA3-0706-1C49-B7EA-D5815E370A0F}"/>
              </a:ext>
            </a:extLst>
          </p:cNvPr>
          <p:cNvPicPr>
            <a:picLocks noChangeAspect="1"/>
          </p:cNvPicPr>
          <p:nvPr/>
        </p:nvPicPr>
        <p:blipFill>
          <a:blip r:embed="rId3"/>
          <a:stretch>
            <a:fillRect/>
          </a:stretch>
        </p:blipFill>
        <p:spPr>
          <a:xfrm>
            <a:off x="802475" y="1523999"/>
            <a:ext cx="10013821" cy="5006911"/>
          </a:xfrm>
          <a:prstGeom prst="rect">
            <a:avLst/>
          </a:prstGeom>
        </p:spPr>
      </p:pic>
    </p:spTree>
    <p:extLst>
      <p:ext uri="{BB962C8B-B14F-4D97-AF65-F5344CB8AC3E}">
        <p14:creationId xmlns:p14="http://schemas.microsoft.com/office/powerpoint/2010/main" val="394215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E2FB-FE38-4E10-A876-29A2F40C21F4}"/>
              </a:ext>
            </a:extLst>
          </p:cNvPr>
          <p:cNvSpPr>
            <a:spLocks noGrp="1"/>
          </p:cNvSpPr>
          <p:nvPr>
            <p:ph type="title"/>
          </p:nvPr>
        </p:nvSpPr>
        <p:spPr>
          <a:xfrm>
            <a:off x="753035" y="533400"/>
            <a:ext cx="10381130" cy="1116106"/>
          </a:xfrm>
        </p:spPr>
        <p:txBody>
          <a:bodyPr>
            <a:normAutofit fontScale="90000"/>
          </a:bodyPr>
          <a:lstStyle/>
          <a:p>
            <a:r>
              <a:rPr lang="en-US" b="1" dirty="0"/>
              <a:t>AB XXX (Stone): </a:t>
            </a:r>
            <a:r>
              <a:rPr lang="en-US" b="1" i="1" dirty="0">
                <a:solidFill>
                  <a:schemeClr val="tx1"/>
                </a:solidFill>
              </a:rPr>
              <a:t>Expanding Prop 57 </a:t>
            </a:r>
            <a:br>
              <a:rPr lang="en-US" b="1" i="1" dirty="0">
                <a:solidFill>
                  <a:schemeClr val="tx1"/>
                </a:solidFill>
              </a:rPr>
            </a:br>
            <a:r>
              <a:rPr lang="en-US" b="1" i="1" dirty="0">
                <a:solidFill>
                  <a:schemeClr val="tx1"/>
                </a:solidFill>
              </a:rPr>
              <a:t>						Credit Earning</a:t>
            </a:r>
          </a:p>
        </p:txBody>
      </p:sp>
      <p:sp>
        <p:nvSpPr>
          <p:cNvPr id="3" name="Content Placeholder 2">
            <a:extLst>
              <a:ext uri="{FF2B5EF4-FFF2-40B4-BE49-F238E27FC236}">
                <a16:creationId xmlns:a16="http://schemas.microsoft.com/office/drawing/2014/main" id="{D7CF3C57-6039-4D26-A67F-C2A8BDF47761}"/>
              </a:ext>
            </a:extLst>
          </p:cNvPr>
          <p:cNvSpPr>
            <a:spLocks noGrp="1"/>
          </p:cNvSpPr>
          <p:nvPr>
            <p:ph idx="1"/>
          </p:nvPr>
        </p:nvSpPr>
        <p:spPr>
          <a:xfrm>
            <a:off x="6080759" y="1828800"/>
            <a:ext cx="5053405" cy="4249271"/>
          </a:xfrm>
        </p:spPr>
        <p:txBody>
          <a:bodyPr>
            <a:normAutofit fontScale="92500" lnSpcReduction="10000"/>
          </a:bodyPr>
          <a:lstStyle/>
          <a:p>
            <a:r>
              <a:rPr lang="en-US" b="0" dirty="0"/>
              <a:t>Under Proposition 57, credit-earning opportunities were created for people positively participating in educational programs, vocational programs, leisure time activity groups, and for Good Time Credit.</a:t>
            </a:r>
          </a:p>
          <a:p>
            <a:r>
              <a:rPr lang="en-US" b="0" dirty="0"/>
              <a:t>These credit earning opportunities have allowed many people the opportunity to advance their release date, but these credits are not applied to the earliest possible parole hearing dates for people eligible for Youth Offender Parole or Elderly Parole. </a:t>
            </a:r>
          </a:p>
        </p:txBody>
      </p:sp>
      <p:pic>
        <p:nvPicPr>
          <p:cNvPr id="9" name="Picture 2" descr="C:\Users\marthapettit\Desktop\header_slides.png">
            <a:extLst>
              <a:ext uri="{FF2B5EF4-FFF2-40B4-BE49-F238E27FC236}">
                <a16:creationId xmlns:a16="http://schemas.microsoft.com/office/drawing/2014/main" id="{83C91152-6E66-4D51-80C3-72BAE7917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1097AE-1BB0-254A-8169-ABEE10AC0A71}"/>
              </a:ext>
            </a:extLst>
          </p:cNvPr>
          <p:cNvPicPr>
            <a:picLocks noChangeAspect="1"/>
          </p:cNvPicPr>
          <p:nvPr/>
        </p:nvPicPr>
        <p:blipFill>
          <a:blip r:embed="rId4"/>
          <a:stretch>
            <a:fillRect/>
          </a:stretch>
        </p:blipFill>
        <p:spPr>
          <a:xfrm>
            <a:off x="753034" y="1815412"/>
            <a:ext cx="5053405" cy="3881978"/>
          </a:xfrm>
          <a:prstGeom prst="rect">
            <a:avLst/>
          </a:prstGeom>
        </p:spPr>
      </p:pic>
    </p:spTree>
    <p:extLst>
      <p:ext uri="{BB962C8B-B14F-4D97-AF65-F5344CB8AC3E}">
        <p14:creationId xmlns:p14="http://schemas.microsoft.com/office/powerpoint/2010/main" val="426004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E2FB-FE38-4E10-A876-29A2F40C21F4}"/>
              </a:ext>
            </a:extLst>
          </p:cNvPr>
          <p:cNvSpPr>
            <a:spLocks noGrp="1"/>
          </p:cNvSpPr>
          <p:nvPr>
            <p:ph type="title"/>
          </p:nvPr>
        </p:nvSpPr>
        <p:spPr>
          <a:xfrm>
            <a:off x="753035" y="533400"/>
            <a:ext cx="10381130" cy="1116106"/>
          </a:xfrm>
        </p:spPr>
        <p:txBody>
          <a:bodyPr>
            <a:normAutofit fontScale="90000"/>
          </a:bodyPr>
          <a:lstStyle/>
          <a:p>
            <a:r>
              <a:rPr lang="en-US" dirty="0"/>
              <a:t>S</a:t>
            </a:r>
            <a:r>
              <a:rPr lang="en-US" b="1" dirty="0"/>
              <a:t>B XXX (</a:t>
            </a:r>
            <a:r>
              <a:rPr lang="en-US" b="1" dirty="0" err="1"/>
              <a:t>Monning</a:t>
            </a:r>
            <a:r>
              <a:rPr lang="en-US" b="1" dirty="0"/>
              <a:t>): </a:t>
            </a:r>
            <a:r>
              <a:rPr lang="en-US" i="1" dirty="0">
                <a:solidFill>
                  <a:schemeClr val="tx1"/>
                </a:solidFill>
              </a:rPr>
              <a:t>County Offices of Youth Development and Diversion (OYDD)</a:t>
            </a:r>
            <a:endParaRPr lang="en-US" b="1" i="1" dirty="0">
              <a:solidFill>
                <a:schemeClr val="tx1"/>
              </a:solidFill>
            </a:endParaRPr>
          </a:p>
        </p:txBody>
      </p:sp>
      <p:sp>
        <p:nvSpPr>
          <p:cNvPr id="3" name="Content Placeholder 2">
            <a:extLst>
              <a:ext uri="{FF2B5EF4-FFF2-40B4-BE49-F238E27FC236}">
                <a16:creationId xmlns:a16="http://schemas.microsoft.com/office/drawing/2014/main" id="{D7CF3C57-6039-4D26-A67F-C2A8BDF47761}"/>
              </a:ext>
            </a:extLst>
          </p:cNvPr>
          <p:cNvSpPr>
            <a:spLocks noGrp="1"/>
          </p:cNvSpPr>
          <p:nvPr>
            <p:ph idx="1"/>
          </p:nvPr>
        </p:nvSpPr>
        <p:spPr>
          <a:xfrm>
            <a:off x="6080759" y="1828800"/>
            <a:ext cx="5053405" cy="4249271"/>
          </a:xfrm>
        </p:spPr>
        <p:txBody>
          <a:bodyPr>
            <a:normAutofit fontScale="92500"/>
          </a:bodyPr>
          <a:lstStyle/>
          <a:p>
            <a:r>
              <a:rPr lang="en-US" b="0" dirty="0"/>
              <a:t>Established in Public Health</a:t>
            </a:r>
          </a:p>
          <a:p>
            <a:r>
              <a:rPr lang="en-US" b="0" dirty="0">
                <a:solidFill>
                  <a:schemeClr val="tx1"/>
                </a:solidFill>
              </a:rPr>
              <a:t>Coordinate interagency collaboration,</a:t>
            </a:r>
          </a:p>
          <a:p>
            <a:r>
              <a:rPr lang="en-US" b="0" dirty="0"/>
              <a:t>Manage youth diversion programs, </a:t>
            </a:r>
          </a:p>
          <a:p>
            <a:r>
              <a:rPr lang="en-US" b="0" dirty="0">
                <a:solidFill>
                  <a:schemeClr val="tx1"/>
                </a:solidFill>
              </a:rPr>
              <a:t>Fund community-based services as alternatives to arrest and incarceration</a:t>
            </a:r>
          </a:p>
          <a:p>
            <a:r>
              <a:rPr lang="en-US" b="0" dirty="0"/>
              <a:t>Establish a community-based infrastructure to link youth to culturally-relevant, trauma-informed, and developmentally-appropriate programs and services. </a:t>
            </a:r>
          </a:p>
        </p:txBody>
      </p:sp>
      <p:pic>
        <p:nvPicPr>
          <p:cNvPr id="9" name="Picture 2" descr="C:\Users\marthapettit\Desktop\header_slides.png">
            <a:extLst>
              <a:ext uri="{FF2B5EF4-FFF2-40B4-BE49-F238E27FC236}">
                <a16:creationId xmlns:a16="http://schemas.microsoft.com/office/drawing/2014/main" id="{83C91152-6E66-4D51-80C3-72BAE7917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5BA4FA3-C918-8446-9995-DE7D3773FFE9}"/>
              </a:ext>
            </a:extLst>
          </p:cNvPr>
          <p:cNvPicPr>
            <a:picLocks noChangeAspect="1"/>
          </p:cNvPicPr>
          <p:nvPr/>
        </p:nvPicPr>
        <p:blipFill>
          <a:blip r:embed="rId4"/>
          <a:stretch>
            <a:fillRect/>
          </a:stretch>
        </p:blipFill>
        <p:spPr>
          <a:xfrm>
            <a:off x="753035" y="1828800"/>
            <a:ext cx="5053405" cy="4015409"/>
          </a:xfrm>
          <a:prstGeom prst="rect">
            <a:avLst/>
          </a:prstGeom>
        </p:spPr>
      </p:pic>
    </p:spTree>
    <p:extLst>
      <p:ext uri="{BB962C8B-B14F-4D97-AF65-F5344CB8AC3E}">
        <p14:creationId xmlns:p14="http://schemas.microsoft.com/office/powerpoint/2010/main" val="349553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8E723AA-FCC2-4E6A-9BCD-E6BF0E64CAA5}"/>
              </a:ext>
            </a:extLst>
          </p:cNvPr>
          <p:cNvCxnSpPr/>
          <p:nvPr/>
        </p:nvCxnSpPr>
        <p:spPr>
          <a:xfrm>
            <a:off x="2057400" y="12954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1889F95-8B06-4B91-BF49-DE9FCBB4A70C}"/>
              </a:ext>
            </a:extLst>
          </p:cNvPr>
          <p:cNvSpPr>
            <a:spLocks noGrp="1"/>
          </p:cNvSpPr>
          <p:nvPr>
            <p:ph idx="1"/>
          </p:nvPr>
        </p:nvSpPr>
        <p:spPr>
          <a:xfrm>
            <a:off x="5562600" y="1524000"/>
            <a:ext cx="5253696" cy="4953000"/>
          </a:xfrm>
        </p:spPr>
        <p:txBody>
          <a:bodyPr>
            <a:normAutofit fontScale="92500"/>
          </a:bodyPr>
          <a:lstStyle/>
          <a:p>
            <a:pPr lvl="0"/>
            <a:r>
              <a:rPr lang="en-US" dirty="0"/>
              <a:t>$80 million - Local Diversion Programs for youth disproportionately impacted by arrest and incarceration over a 3-year Youth Reinvestment Grant period </a:t>
            </a:r>
          </a:p>
          <a:p>
            <a:pPr lvl="0"/>
            <a:r>
              <a:rPr lang="en-US" dirty="0"/>
              <a:t>$10 million - Trauma-Informed Diversion Programs for Native American Youth</a:t>
            </a:r>
          </a:p>
          <a:p>
            <a:pPr lvl="0"/>
            <a:r>
              <a:rPr lang="en-US" dirty="0"/>
              <a:t>$10 million - Office of Youth Development and Diversion Pilot Counties</a:t>
            </a:r>
          </a:p>
          <a:p>
            <a:pPr lvl="0"/>
            <a:r>
              <a:rPr lang="en-US" dirty="0"/>
              <a:t>$7.575 million - Foster Youth Development, Diversion and Permanency Programs</a:t>
            </a:r>
          </a:p>
          <a:p>
            <a:pPr marL="274320" lvl="1" indent="0">
              <a:buNone/>
            </a:pPr>
            <a:endParaRPr lang="en-US" dirty="0"/>
          </a:p>
          <a:p>
            <a:pPr marL="0" indent="0">
              <a:buNone/>
            </a:pPr>
            <a:endParaRPr lang="en-US" b="1" i="1" dirty="0">
              <a:solidFill>
                <a:schemeClr val="accent2"/>
              </a:solidFill>
            </a:endParaRPr>
          </a:p>
          <a:p>
            <a:pPr marL="274320" lvl="1" indent="0">
              <a:buNone/>
            </a:pPr>
            <a:endParaRPr lang="en-US" dirty="0"/>
          </a:p>
          <a:p>
            <a:pPr marL="274320" lvl="1" indent="0">
              <a:buNone/>
            </a:pPr>
            <a:endParaRPr lang="en-US" dirty="0"/>
          </a:p>
          <a:p>
            <a:endParaRPr lang="en-US" dirty="0"/>
          </a:p>
        </p:txBody>
      </p:sp>
      <p:pic>
        <p:nvPicPr>
          <p:cNvPr id="8" name="Picture 2" descr="C:\Users\marthapettit\Desktop\header_slides.png">
            <a:extLst>
              <a:ext uri="{FF2B5EF4-FFF2-40B4-BE49-F238E27FC236}">
                <a16:creationId xmlns:a16="http://schemas.microsoft.com/office/drawing/2014/main" id="{5158F89A-65EF-4A8C-9AD5-31A6330DC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175">
            <a:extLst>
              <a:ext uri="{FF2B5EF4-FFF2-40B4-BE49-F238E27FC236}">
                <a16:creationId xmlns:a16="http://schemas.microsoft.com/office/drawing/2014/main" id="{853A129E-67F7-4867-88F7-A9D9C1FE8728}"/>
              </a:ext>
            </a:extLst>
          </p:cNvPr>
          <p:cNvPicPr preferRelativeResize="0">
            <a:picLocks/>
          </p:cNvPicPr>
          <p:nvPr/>
        </p:nvPicPr>
        <p:blipFill rotWithShape="1">
          <a:blip r:embed="rId4">
            <a:alphaModFix/>
          </a:blip>
          <a:srcRect l="12299" t="31303" r="6952"/>
          <a:stretch/>
        </p:blipFill>
        <p:spPr>
          <a:xfrm>
            <a:off x="802475" y="1603375"/>
            <a:ext cx="4404347" cy="4718050"/>
          </a:xfrm>
          <a:prstGeom prst="rect">
            <a:avLst/>
          </a:prstGeom>
          <a:ln>
            <a:noFill/>
          </a:ln>
          <a:effectLst>
            <a:softEdge rad="112500"/>
          </a:effectLst>
        </p:spPr>
      </p:pic>
      <p:sp>
        <p:nvSpPr>
          <p:cNvPr id="10" name="Title 1">
            <a:extLst>
              <a:ext uri="{FF2B5EF4-FFF2-40B4-BE49-F238E27FC236}">
                <a16:creationId xmlns:a16="http://schemas.microsoft.com/office/drawing/2014/main" id="{B6AB6FFB-6130-D146-BCD0-E3F7E0FF420D}"/>
              </a:ext>
            </a:extLst>
          </p:cNvPr>
          <p:cNvSpPr>
            <a:spLocks noGrp="1"/>
          </p:cNvSpPr>
          <p:nvPr>
            <p:ph type="title"/>
          </p:nvPr>
        </p:nvSpPr>
        <p:spPr/>
        <p:txBody>
          <a:bodyPr>
            <a:normAutofit fontScale="90000"/>
          </a:bodyPr>
          <a:lstStyle/>
          <a:p>
            <a:r>
              <a:rPr lang="en-US" sz="3600" i="1" dirty="0"/>
              <a:t>Youth Development and Pre-Arrest Diversion</a:t>
            </a:r>
            <a:br>
              <a:rPr lang="en-US" sz="3600" i="1" dirty="0"/>
            </a:br>
            <a:r>
              <a:rPr lang="en-US" sz="3600" i="1" dirty="0">
                <a:solidFill>
                  <a:schemeClr val="tx1"/>
                </a:solidFill>
              </a:rPr>
              <a:t>Budget Priorities </a:t>
            </a:r>
            <a:endParaRPr lang="en-US" sz="3600" i="1" dirty="0">
              <a:solidFill>
                <a:schemeClr val="accent6"/>
              </a:solidFill>
            </a:endParaRPr>
          </a:p>
        </p:txBody>
      </p:sp>
    </p:spTree>
    <p:extLst>
      <p:ext uri="{BB962C8B-B14F-4D97-AF65-F5344CB8AC3E}">
        <p14:creationId xmlns:p14="http://schemas.microsoft.com/office/powerpoint/2010/main" val="397898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thapettit\Desktop\header_slides.png">
            <a:extLst>
              <a:ext uri="{FF2B5EF4-FFF2-40B4-BE49-F238E27FC236}">
                <a16:creationId xmlns:a16="http://schemas.microsoft.com/office/drawing/2014/main" id="{9429A42D-1132-4212-AB7C-DB9A8BC39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79CE6D5-BBF7-4581-9672-55B6133BA0FB}"/>
              </a:ext>
            </a:extLst>
          </p:cNvPr>
          <p:cNvSpPr>
            <a:spLocks noGrp="1"/>
          </p:cNvSpPr>
          <p:nvPr>
            <p:ph type="title"/>
          </p:nvPr>
        </p:nvSpPr>
        <p:spPr>
          <a:xfrm>
            <a:off x="1130559" y="457200"/>
            <a:ext cx="10057394" cy="990600"/>
          </a:xfrm>
        </p:spPr>
        <p:txBody>
          <a:bodyPr>
            <a:normAutofit/>
          </a:bodyPr>
          <a:lstStyle/>
          <a:p>
            <a:r>
              <a:rPr lang="en-US" sz="3200" b="1" dirty="0"/>
              <a:t>Budget Ask: </a:t>
            </a:r>
            <a:r>
              <a:rPr lang="en-US" sz="3200" b="1" i="1" dirty="0">
                <a:solidFill>
                  <a:schemeClr val="tx1"/>
                </a:solidFill>
              </a:rPr>
              <a:t>CSEC Training for Law Enforcement</a:t>
            </a:r>
          </a:p>
        </p:txBody>
      </p:sp>
      <p:cxnSp>
        <p:nvCxnSpPr>
          <p:cNvPr id="12" name="Straight Connector 11">
            <a:extLst>
              <a:ext uri="{FF2B5EF4-FFF2-40B4-BE49-F238E27FC236}">
                <a16:creationId xmlns:a16="http://schemas.microsoft.com/office/drawing/2014/main" id="{89EA2892-7098-4FB6-86C1-303542F7F6B1}"/>
              </a:ext>
            </a:extLst>
          </p:cNvPr>
          <p:cNvCxnSpPr/>
          <p:nvPr/>
        </p:nvCxnSpPr>
        <p:spPr>
          <a:xfrm>
            <a:off x="2057400" y="12954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F0164A7-E9A3-48A8-AF37-7D7A338D75C2}"/>
              </a:ext>
            </a:extLst>
          </p:cNvPr>
          <p:cNvSpPr/>
          <p:nvPr/>
        </p:nvSpPr>
        <p:spPr>
          <a:xfrm>
            <a:off x="4097876" y="1537507"/>
            <a:ext cx="6961882" cy="4524315"/>
          </a:xfrm>
          <a:prstGeom prst="rect">
            <a:avLst/>
          </a:prstGeom>
        </p:spPr>
        <p:txBody>
          <a:bodyPr wrap="square">
            <a:spAutoFit/>
          </a:bodyPr>
          <a:lstStyle/>
          <a:p>
            <a:pPr>
              <a:buClr>
                <a:schemeClr val="accent6"/>
              </a:buClr>
            </a:pPr>
            <a:r>
              <a:rPr lang="en-US" dirty="0"/>
              <a:t>Requires CPOST to mandate the AB 2992 training  </a:t>
            </a:r>
            <a:r>
              <a:rPr lang="en-US" b="1" i="1" dirty="0"/>
              <a:t>including the following topics</a:t>
            </a:r>
            <a:r>
              <a:rPr lang="en-US" b="1" dirty="0"/>
              <a:t>:</a:t>
            </a:r>
          </a:p>
          <a:p>
            <a:endParaRPr lang="en-US" b="1" dirty="0"/>
          </a:p>
          <a:p>
            <a:pPr marL="914400" lvl="1" indent="-457200">
              <a:buFont typeface="Arial" panose="020B0604020202020204" pitchFamily="34" charset="0"/>
              <a:buChar char="•"/>
            </a:pPr>
            <a:r>
              <a:rPr lang="en-US" dirty="0"/>
              <a:t>Dynamics of CSEC</a:t>
            </a:r>
          </a:p>
          <a:p>
            <a:pPr marL="914400" lvl="1" indent="-457200">
              <a:buFont typeface="Arial" panose="020B0604020202020204" pitchFamily="34" charset="0"/>
              <a:buChar char="•"/>
            </a:pPr>
            <a:r>
              <a:rPr lang="en-US" dirty="0"/>
              <a:t>Impacts of trauma on development</a:t>
            </a:r>
          </a:p>
          <a:p>
            <a:pPr marL="914400" lvl="1" indent="-457200">
              <a:buFont typeface="Arial" panose="020B0604020202020204" pitchFamily="34" charset="0"/>
              <a:buChar char="•"/>
            </a:pPr>
            <a:r>
              <a:rPr lang="en-US" dirty="0"/>
              <a:t>Strategies to identify potential victims of commercial sexual exploitation</a:t>
            </a:r>
          </a:p>
          <a:p>
            <a:pPr marL="914400" lvl="1" indent="-457200">
              <a:buFont typeface="Arial" panose="020B0604020202020204" pitchFamily="34" charset="0"/>
              <a:buChar char="•"/>
            </a:pPr>
            <a:r>
              <a:rPr lang="en-US" dirty="0"/>
              <a:t>Mandatory reporting requirements related to commercial sexual exploitation</a:t>
            </a:r>
          </a:p>
          <a:p>
            <a:pPr marL="914400" lvl="1" indent="-457200">
              <a:buFont typeface="Arial" panose="020B0604020202020204" pitchFamily="34" charset="0"/>
              <a:buChar char="•"/>
            </a:pPr>
            <a:r>
              <a:rPr lang="en-US" dirty="0"/>
              <a:t>Appropriate interviewing, engagement and intervention techniques</a:t>
            </a:r>
          </a:p>
          <a:p>
            <a:pPr marL="914400" lvl="1" indent="-457200">
              <a:buFont typeface="Arial" panose="020B0604020202020204" pitchFamily="34" charset="0"/>
              <a:buChar char="•"/>
            </a:pPr>
            <a:r>
              <a:rPr lang="en-US" dirty="0"/>
              <a:t>Purpose, scope and use of interview resources</a:t>
            </a:r>
          </a:p>
          <a:p>
            <a:pPr marL="914400" lvl="1" indent="-457200">
              <a:buFont typeface="Arial" panose="020B0604020202020204" pitchFamily="34" charset="0"/>
              <a:buChar char="•"/>
            </a:pPr>
            <a:r>
              <a:rPr lang="en-US" dirty="0"/>
              <a:t>Local and state resources available to first responders</a:t>
            </a:r>
          </a:p>
          <a:p>
            <a:pPr marL="914400" lvl="1" indent="-457200">
              <a:buFont typeface="Arial" panose="020B0604020202020204" pitchFamily="34" charset="0"/>
              <a:buChar char="•"/>
            </a:pPr>
            <a:r>
              <a:rPr lang="en-US" dirty="0"/>
              <a:t>Perspectives of victims and their families</a:t>
            </a:r>
          </a:p>
          <a:p>
            <a:pPr marL="914400" lvl="1" indent="-457200">
              <a:buFont typeface="Arial" panose="020B0604020202020204" pitchFamily="34" charset="0"/>
              <a:buChar char="•"/>
            </a:pPr>
            <a:r>
              <a:rPr lang="en-US" dirty="0"/>
              <a:t>Issues of stigma</a:t>
            </a:r>
          </a:p>
          <a:p>
            <a:pPr marL="914400" lvl="1" indent="-457200">
              <a:buFont typeface="Arial" panose="020B0604020202020204" pitchFamily="34" charset="0"/>
              <a:buChar char="•"/>
            </a:pPr>
            <a:r>
              <a:rPr lang="en-US" dirty="0"/>
              <a:t>Other topics identified by subject matter experts</a:t>
            </a:r>
            <a:endParaRPr lang="en-US" sz="2000" dirty="0"/>
          </a:p>
        </p:txBody>
      </p:sp>
      <p:pic>
        <p:nvPicPr>
          <p:cNvPr id="7" name="Picture 6">
            <a:extLst>
              <a:ext uri="{FF2B5EF4-FFF2-40B4-BE49-F238E27FC236}">
                <a16:creationId xmlns:a16="http://schemas.microsoft.com/office/drawing/2014/main" id="{126C24BA-B1A4-48B5-9EBA-E472D8530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07" y="1703294"/>
            <a:ext cx="2618236" cy="4005955"/>
          </a:xfrm>
          <a:prstGeom prst="rect">
            <a:avLst/>
          </a:prstGeom>
        </p:spPr>
      </p:pic>
    </p:spTree>
    <p:extLst>
      <p:ext uri="{BB962C8B-B14F-4D97-AF65-F5344CB8AC3E}">
        <p14:creationId xmlns:p14="http://schemas.microsoft.com/office/powerpoint/2010/main" val="328126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3F8156-F1ED-4142-8CD8-E7E3C9B4D796}"/>
              </a:ext>
            </a:extLst>
          </p:cNvPr>
          <p:cNvSpPr>
            <a:spLocks noGrp="1"/>
          </p:cNvSpPr>
          <p:nvPr>
            <p:ph type="title"/>
          </p:nvPr>
        </p:nvSpPr>
        <p:spPr/>
        <p:txBody>
          <a:bodyPr/>
          <a:lstStyle/>
          <a:p>
            <a:r>
              <a:rPr lang="en-US" dirty="0"/>
              <a:t>2019 - Implementation Efforts</a:t>
            </a:r>
          </a:p>
        </p:txBody>
      </p:sp>
      <p:pic>
        <p:nvPicPr>
          <p:cNvPr id="11" name="Picture 10">
            <a:extLst>
              <a:ext uri="{FF2B5EF4-FFF2-40B4-BE49-F238E27FC236}">
                <a16:creationId xmlns:a16="http://schemas.microsoft.com/office/drawing/2014/main" id="{C77C46AA-DA11-874B-86DE-3D161DD28B9F}"/>
              </a:ext>
            </a:extLst>
          </p:cNvPr>
          <p:cNvPicPr>
            <a:picLocks noChangeAspect="1"/>
          </p:cNvPicPr>
          <p:nvPr/>
        </p:nvPicPr>
        <p:blipFill>
          <a:blip r:embed="rId3"/>
          <a:stretch>
            <a:fillRect/>
          </a:stretch>
        </p:blipFill>
        <p:spPr>
          <a:xfrm>
            <a:off x="802475" y="1523999"/>
            <a:ext cx="10013820" cy="4558749"/>
          </a:xfrm>
          <a:prstGeom prst="rect">
            <a:avLst/>
          </a:prstGeom>
        </p:spPr>
      </p:pic>
    </p:spTree>
    <p:extLst>
      <p:ext uri="{BB962C8B-B14F-4D97-AF65-F5344CB8AC3E}">
        <p14:creationId xmlns:p14="http://schemas.microsoft.com/office/powerpoint/2010/main" val="335558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4A76-F97A-264A-BA9D-EB124D9318A8}"/>
              </a:ext>
            </a:extLst>
          </p:cNvPr>
          <p:cNvSpPr>
            <a:spLocks noGrp="1"/>
          </p:cNvSpPr>
          <p:nvPr>
            <p:ph type="title"/>
          </p:nvPr>
        </p:nvSpPr>
        <p:spPr/>
        <p:txBody>
          <a:bodyPr>
            <a:normAutofit fontScale="90000"/>
          </a:bodyPr>
          <a:lstStyle/>
          <a:p>
            <a:r>
              <a:rPr lang="en-US" dirty="0"/>
              <a:t>A Positive Youth Justice System </a:t>
            </a:r>
            <a:br>
              <a:rPr lang="en-US" dirty="0"/>
            </a:br>
            <a:r>
              <a:rPr lang="en-US" dirty="0"/>
              <a:t>NICJR - David Muhammad </a:t>
            </a:r>
          </a:p>
        </p:txBody>
      </p:sp>
      <p:sp>
        <p:nvSpPr>
          <p:cNvPr id="3" name="Content Placeholder 2">
            <a:extLst>
              <a:ext uri="{FF2B5EF4-FFF2-40B4-BE49-F238E27FC236}">
                <a16:creationId xmlns:a16="http://schemas.microsoft.com/office/drawing/2014/main" id="{16F82614-00D8-534C-AF5C-AA32D2F4A09F}"/>
              </a:ext>
            </a:extLst>
          </p:cNvPr>
          <p:cNvSpPr>
            <a:spLocks noGrp="1"/>
          </p:cNvSpPr>
          <p:nvPr>
            <p:ph sz="half" idx="1"/>
          </p:nvPr>
        </p:nvSpPr>
        <p:spPr>
          <a:xfrm>
            <a:off x="802475" y="1600202"/>
            <a:ext cx="4990355" cy="4173069"/>
          </a:xfrm>
        </p:spPr>
        <p:txBody>
          <a:bodyPr/>
          <a:lstStyle/>
          <a:p>
            <a:r>
              <a:rPr lang="en-US" dirty="0"/>
              <a:t>Strive to keep youth out of the system</a:t>
            </a:r>
          </a:p>
          <a:p>
            <a:r>
              <a:rPr lang="en-US" dirty="0"/>
              <a:t>Collaborate with youth and families</a:t>
            </a:r>
          </a:p>
          <a:p>
            <a:r>
              <a:rPr lang="en-US" dirty="0"/>
              <a:t>Build on strengths and address needs</a:t>
            </a:r>
          </a:p>
          <a:p>
            <a:r>
              <a:rPr lang="en-US" dirty="0"/>
              <a:t>Community based organizations should take the lead</a:t>
            </a:r>
          </a:p>
          <a:p>
            <a:r>
              <a:rPr lang="en-US" dirty="0"/>
              <a:t>Don’t lock youth up</a:t>
            </a:r>
          </a:p>
        </p:txBody>
      </p:sp>
      <p:sp>
        <p:nvSpPr>
          <p:cNvPr id="4" name="Content Placeholder 3">
            <a:extLst>
              <a:ext uri="{FF2B5EF4-FFF2-40B4-BE49-F238E27FC236}">
                <a16:creationId xmlns:a16="http://schemas.microsoft.com/office/drawing/2014/main" id="{49EB53C3-8E8C-1C48-8164-74DD11415095}"/>
              </a:ext>
            </a:extLst>
          </p:cNvPr>
          <p:cNvSpPr>
            <a:spLocks noGrp="1"/>
          </p:cNvSpPr>
          <p:nvPr>
            <p:ph sz="half" idx="10"/>
          </p:nvPr>
        </p:nvSpPr>
        <p:spPr>
          <a:xfrm>
            <a:off x="6067446" y="1600202"/>
            <a:ext cx="4748849" cy="4173069"/>
          </a:xfrm>
        </p:spPr>
        <p:txBody>
          <a:bodyPr>
            <a:normAutofit lnSpcReduction="10000"/>
          </a:bodyPr>
          <a:lstStyle/>
          <a:p>
            <a:r>
              <a:rPr lang="en-US" dirty="0"/>
              <a:t>Keep any probation time short</a:t>
            </a:r>
          </a:p>
          <a:p>
            <a:r>
              <a:rPr lang="en-US" dirty="0"/>
              <a:t>Keep youth in their homes and communities</a:t>
            </a:r>
          </a:p>
          <a:p>
            <a:r>
              <a:rPr lang="en-US" dirty="0"/>
              <a:t>Incarceration is harmful </a:t>
            </a:r>
          </a:p>
          <a:p>
            <a:r>
              <a:rPr lang="en-US" dirty="0"/>
              <a:t>Provide exceptional care </a:t>
            </a:r>
          </a:p>
          <a:p>
            <a:r>
              <a:rPr lang="en-US" dirty="0"/>
              <a:t>Reinvest </a:t>
            </a:r>
          </a:p>
          <a:p>
            <a:endParaRPr lang="en-US" dirty="0"/>
          </a:p>
          <a:p>
            <a:pPr marL="0" indent="0">
              <a:buNone/>
            </a:pPr>
            <a:r>
              <a:rPr lang="en-US" dirty="0">
                <a:hlinkClick r:id="rId3"/>
              </a:rPr>
              <a:t>https://nicjr.org/wp-content/uploads/2019/01/PYJS-Report-NICJR-Feb-2019.pdf</a:t>
            </a:r>
            <a:r>
              <a:rPr lang="en-US" dirty="0"/>
              <a:t> </a:t>
            </a:r>
          </a:p>
        </p:txBody>
      </p:sp>
    </p:spTree>
    <p:extLst>
      <p:ext uri="{BB962C8B-B14F-4D97-AF65-F5344CB8AC3E}">
        <p14:creationId xmlns:p14="http://schemas.microsoft.com/office/powerpoint/2010/main" val="318568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AF44-CE59-47FF-A3B1-96570FB9121D}"/>
              </a:ext>
            </a:extLst>
          </p:cNvPr>
          <p:cNvSpPr>
            <a:spLocks noGrp="1"/>
          </p:cNvSpPr>
          <p:nvPr>
            <p:ph type="title"/>
          </p:nvPr>
        </p:nvSpPr>
        <p:spPr/>
        <p:txBody>
          <a:bodyPr>
            <a:noAutofit/>
          </a:bodyPr>
          <a:lstStyle/>
          <a:p>
            <a:r>
              <a:rPr lang="en-US" sz="3200" b="1" dirty="0"/>
              <a:t>SB 439 (Mitchell):</a:t>
            </a:r>
            <a:br>
              <a:rPr lang="en-US" sz="3200" b="1" dirty="0"/>
            </a:br>
            <a:r>
              <a:rPr lang="en-US" sz="3200" b="1" dirty="0"/>
              <a:t> </a:t>
            </a:r>
            <a:r>
              <a:rPr lang="en-US" sz="3200" b="1" i="1" dirty="0">
                <a:solidFill>
                  <a:schemeClr val="tx1"/>
                </a:solidFill>
              </a:rPr>
              <a:t>Keeping Younger Children Out of the Juvenile System</a:t>
            </a:r>
          </a:p>
        </p:txBody>
      </p:sp>
      <p:sp>
        <p:nvSpPr>
          <p:cNvPr id="3" name="Content Placeholder 2">
            <a:extLst>
              <a:ext uri="{FF2B5EF4-FFF2-40B4-BE49-F238E27FC236}">
                <a16:creationId xmlns:a16="http://schemas.microsoft.com/office/drawing/2014/main" id="{1810F47C-FC61-4CB8-804F-28ABD6CE8B6B}"/>
              </a:ext>
            </a:extLst>
          </p:cNvPr>
          <p:cNvSpPr>
            <a:spLocks noGrp="1"/>
          </p:cNvSpPr>
          <p:nvPr>
            <p:ph sz="half" idx="1"/>
          </p:nvPr>
        </p:nvSpPr>
        <p:spPr>
          <a:xfrm>
            <a:off x="802475" y="1593747"/>
            <a:ext cx="5006910" cy="4004597"/>
          </a:xfrm>
        </p:spPr>
        <p:txBody>
          <a:bodyPr/>
          <a:lstStyle/>
          <a:p>
            <a:r>
              <a:rPr lang="en-US" dirty="0"/>
              <a:t>Establishes 12 years of age as the minimum age for which the juvenile court has jurisdiction and may adjudge an individual a ward of the court </a:t>
            </a:r>
          </a:p>
          <a:p>
            <a:r>
              <a:rPr lang="en-US" dirty="0">
                <a:solidFill>
                  <a:schemeClr val="tx1"/>
                </a:solidFill>
              </a:rPr>
              <a:t>Except for in the case of murder and forcible rape, sodomy or oral copulation. </a:t>
            </a:r>
          </a:p>
        </p:txBody>
      </p:sp>
      <p:pic>
        <p:nvPicPr>
          <p:cNvPr id="7" name="Picture 6">
            <a:extLst>
              <a:ext uri="{FF2B5EF4-FFF2-40B4-BE49-F238E27FC236}">
                <a16:creationId xmlns:a16="http://schemas.microsoft.com/office/drawing/2014/main" id="{15333392-389C-4B31-AF83-0E5B4D189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9385" y="1593747"/>
            <a:ext cx="5006910" cy="4004591"/>
          </a:xfrm>
          <a:prstGeom prst="rect">
            <a:avLst/>
          </a:prstGeom>
          <a:ln>
            <a:noFill/>
          </a:ln>
          <a:effectLst>
            <a:softEdge rad="112500"/>
          </a:effectLst>
        </p:spPr>
      </p:pic>
      <p:pic>
        <p:nvPicPr>
          <p:cNvPr id="9" name="Picture 2" descr="C:\Users\marthapettit\Desktop\header_slides.png">
            <a:extLst>
              <a:ext uri="{FF2B5EF4-FFF2-40B4-BE49-F238E27FC236}">
                <a16:creationId xmlns:a16="http://schemas.microsoft.com/office/drawing/2014/main" id="{C89880E9-48ED-4933-8DDA-7012BC873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9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8C6E84-DB35-4C69-A948-6DB19F76A1C7}"/>
              </a:ext>
            </a:extLst>
          </p:cNvPr>
          <p:cNvSpPr>
            <a:spLocks noGrp="1"/>
          </p:cNvSpPr>
          <p:nvPr>
            <p:ph type="title"/>
          </p:nvPr>
        </p:nvSpPr>
        <p:spPr>
          <a:xfrm>
            <a:off x="1039906" y="457200"/>
            <a:ext cx="9914965" cy="990600"/>
          </a:xfrm>
        </p:spPr>
        <p:txBody>
          <a:bodyPr>
            <a:normAutofit fontScale="90000"/>
          </a:bodyPr>
          <a:lstStyle/>
          <a:p>
            <a:r>
              <a:rPr lang="en-US" sz="3600" i="1" dirty="0"/>
              <a:t>SB 1812 (</a:t>
            </a:r>
            <a:r>
              <a:rPr lang="en-US" sz="3600" i="1" dirty="0" err="1"/>
              <a:t>Asm</a:t>
            </a:r>
            <a:r>
              <a:rPr lang="en-US" sz="3600" i="1" dirty="0"/>
              <a:t> Jones-Sawyer, Senator Bradford):</a:t>
            </a:r>
            <a:br>
              <a:rPr lang="en-US" sz="3600" i="1" dirty="0"/>
            </a:br>
            <a:r>
              <a:rPr lang="en-US" sz="3600" i="1" dirty="0">
                <a:solidFill>
                  <a:schemeClr val="tx1"/>
                </a:solidFill>
              </a:rPr>
              <a:t>Youth Reinvestment Grant</a:t>
            </a:r>
            <a:r>
              <a:rPr lang="en-US" sz="3600" i="1" dirty="0"/>
              <a:t> </a:t>
            </a:r>
          </a:p>
        </p:txBody>
      </p:sp>
      <p:sp>
        <p:nvSpPr>
          <p:cNvPr id="2" name="Content Placeholder 1">
            <a:extLst>
              <a:ext uri="{FF2B5EF4-FFF2-40B4-BE49-F238E27FC236}">
                <a16:creationId xmlns:a16="http://schemas.microsoft.com/office/drawing/2014/main" id="{F1889F95-8B06-4B91-BF49-DE9FCBB4A70C}"/>
              </a:ext>
            </a:extLst>
          </p:cNvPr>
          <p:cNvSpPr>
            <a:spLocks noGrp="1"/>
          </p:cNvSpPr>
          <p:nvPr>
            <p:ph idx="1"/>
          </p:nvPr>
        </p:nvSpPr>
        <p:spPr>
          <a:xfrm>
            <a:off x="5562599" y="1524000"/>
            <a:ext cx="5392271" cy="4464424"/>
          </a:xfrm>
        </p:spPr>
        <p:txBody>
          <a:bodyPr>
            <a:normAutofit/>
          </a:bodyPr>
          <a:lstStyle/>
          <a:p>
            <a:r>
              <a:rPr lang="en-US" b="0" dirty="0"/>
              <a:t>Improve outcomes for youth using trauma informed, community and health-based interventions in lieu of arrest and incarceration</a:t>
            </a:r>
          </a:p>
          <a:p>
            <a:r>
              <a:rPr lang="en-US" b="0" dirty="0">
                <a:solidFill>
                  <a:schemeClr val="tx1"/>
                </a:solidFill>
              </a:rPr>
              <a:t>$35,062,000, must be awarded to local jurisdictions through a competitive grant </a:t>
            </a:r>
          </a:p>
          <a:p>
            <a:r>
              <a:rPr lang="en-US" b="0" dirty="0"/>
              <a:t>Youth Reinvestment Grant – </a:t>
            </a:r>
            <a:r>
              <a:rPr lang="en-US" b="0" u="sng" dirty="0">
                <a:hlinkClick r:id="rId3"/>
              </a:rPr>
              <a:t>PDF</a:t>
            </a:r>
            <a:r>
              <a:rPr lang="en-US" b="0" dirty="0"/>
              <a:t> </a:t>
            </a:r>
          </a:p>
          <a:p>
            <a:r>
              <a:rPr lang="en-US" b="0" dirty="0">
                <a:solidFill>
                  <a:schemeClr val="tx1"/>
                </a:solidFill>
              </a:rPr>
              <a:t>Bidder’s Conference February 14</a:t>
            </a:r>
            <a:r>
              <a:rPr lang="en-US" b="0" baseline="30000" dirty="0">
                <a:solidFill>
                  <a:schemeClr val="tx1"/>
                </a:solidFill>
              </a:rPr>
              <a:t>th</a:t>
            </a:r>
            <a:r>
              <a:rPr lang="en-US" b="0" dirty="0">
                <a:solidFill>
                  <a:schemeClr val="tx1"/>
                </a:solidFill>
              </a:rPr>
              <a:t>, 2019 </a:t>
            </a:r>
            <a:endParaRPr lang="en-US" dirty="0">
              <a:solidFill>
                <a:schemeClr val="tx1"/>
              </a:solidFill>
            </a:endParaRPr>
          </a:p>
          <a:p>
            <a:pPr marL="274320" lvl="1" indent="0">
              <a:buNone/>
            </a:pPr>
            <a:endParaRPr lang="en-US" dirty="0"/>
          </a:p>
          <a:p>
            <a:pPr marL="0" indent="0">
              <a:buNone/>
            </a:pPr>
            <a:endParaRPr lang="en-US" b="1" i="1" dirty="0">
              <a:solidFill>
                <a:schemeClr val="accent2"/>
              </a:solidFill>
            </a:endParaRPr>
          </a:p>
          <a:p>
            <a:pPr marL="274320" lvl="1" indent="0">
              <a:buNone/>
            </a:pPr>
            <a:endParaRPr lang="en-US" dirty="0"/>
          </a:p>
          <a:p>
            <a:pPr marL="274320" lvl="1" indent="0">
              <a:buNone/>
            </a:pPr>
            <a:endParaRPr lang="en-US" dirty="0"/>
          </a:p>
          <a:p>
            <a:endParaRPr lang="en-US" dirty="0"/>
          </a:p>
        </p:txBody>
      </p:sp>
      <p:pic>
        <p:nvPicPr>
          <p:cNvPr id="8" name="Picture 2" descr="C:\Users\marthapettit\Desktop\header_slides.png">
            <a:extLst>
              <a:ext uri="{FF2B5EF4-FFF2-40B4-BE49-F238E27FC236}">
                <a16:creationId xmlns:a16="http://schemas.microsoft.com/office/drawing/2014/main" id="{5158F89A-65EF-4A8C-9AD5-31A6330DC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175">
            <a:extLst>
              <a:ext uri="{FF2B5EF4-FFF2-40B4-BE49-F238E27FC236}">
                <a16:creationId xmlns:a16="http://schemas.microsoft.com/office/drawing/2014/main" id="{853A129E-67F7-4867-88F7-A9D9C1FE8728}"/>
              </a:ext>
            </a:extLst>
          </p:cNvPr>
          <p:cNvPicPr preferRelativeResize="0">
            <a:picLocks/>
          </p:cNvPicPr>
          <p:nvPr/>
        </p:nvPicPr>
        <p:blipFill rotWithShape="1">
          <a:blip r:embed="rId5">
            <a:alphaModFix/>
          </a:blip>
          <a:srcRect l="12299" t="31303" r="6952"/>
          <a:stretch/>
        </p:blipFill>
        <p:spPr>
          <a:xfrm>
            <a:off x="1039907" y="1603375"/>
            <a:ext cx="4522694" cy="4718050"/>
          </a:xfrm>
          <a:prstGeom prst="rect">
            <a:avLst/>
          </a:prstGeom>
          <a:ln>
            <a:noFill/>
          </a:ln>
          <a:effectLst>
            <a:softEdge rad="112500"/>
          </a:effectLst>
        </p:spPr>
      </p:pic>
    </p:spTree>
    <p:extLst>
      <p:ext uri="{BB962C8B-B14F-4D97-AF65-F5344CB8AC3E}">
        <p14:creationId xmlns:p14="http://schemas.microsoft.com/office/powerpoint/2010/main" val="34210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8E723AA-FCC2-4E6A-9BCD-E6BF0E64CAA5}"/>
              </a:ext>
            </a:extLst>
          </p:cNvPr>
          <p:cNvCxnSpPr/>
          <p:nvPr/>
        </p:nvCxnSpPr>
        <p:spPr>
          <a:xfrm>
            <a:off x="2057400" y="12954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1889F95-8B06-4B91-BF49-DE9FCBB4A70C}"/>
              </a:ext>
            </a:extLst>
          </p:cNvPr>
          <p:cNvSpPr>
            <a:spLocks noGrp="1"/>
          </p:cNvSpPr>
          <p:nvPr>
            <p:ph idx="1"/>
          </p:nvPr>
        </p:nvSpPr>
        <p:spPr>
          <a:xfrm>
            <a:off x="5562600" y="1524000"/>
            <a:ext cx="5253696" cy="4953000"/>
          </a:xfrm>
        </p:spPr>
        <p:txBody>
          <a:bodyPr>
            <a:normAutofit/>
          </a:bodyPr>
          <a:lstStyle/>
          <a:p>
            <a:r>
              <a:rPr lang="en-US" b="0" dirty="0"/>
              <a:t>Three percent, or $1,119,000, of the youth reinvestment grant must be awarded to Indian tribes for implementing diversion programs</a:t>
            </a:r>
          </a:p>
          <a:p>
            <a:r>
              <a:rPr lang="en-US" b="0" dirty="0">
                <a:solidFill>
                  <a:schemeClr val="tx1"/>
                </a:solidFill>
              </a:rPr>
              <a:t>Tribal Youth Diversion Grant </a:t>
            </a:r>
            <a:r>
              <a:rPr lang="en-US" b="0" dirty="0"/>
              <a:t>- </a:t>
            </a:r>
            <a:r>
              <a:rPr lang="en-US" b="0" u="sng" dirty="0">
                <a:hlinkClick r:id="rId3"/>
              </a:rPr>
              <a:t>PDF</a:t>
            </a:r>
            <a:r>
              <a:rPr lang="en-US" b="0" dirty="0"/>
              <a:t> </a:t>
            </a:r>
          </a:p>
          <a:p>
            <a:r>
              <a:rPr lang="en-US" b="0" dirty="0"/>
              <a:t>Bidder’s Conference is February 13</a:t>
            </a:r>
            <a:r>
              <a:rPr lang="en-US" b="0" baseline="30000" dirty="0"/>
              <a:t>th</a:t>
            </a:r>
            <a:r>
              <a:rPr lang="en-US" b="0" dirty="0"/>
              <a:t>, 2019 </a:t>
            </a:r>
            <a:endParaRPr lang="en-US" dirty="0"/>
          </a:p>
          <a:p>
            <a:pPr marL="274320" lvl="1" indent="0">
              <a:buNone/>
            </a:pPr>
            <a:endParaRPr lang="en-US" dirty="0"/>
          </a:p>
          <a:p>
            <a:pPr marL="0" indent="0">
              <a:buNone/>
            </a:pPr>
            <a:endParaRPr lang="en-US" b="1" i="1" dirty="0">
              <a:solidFill>
                <a:schemeClr val="accent2"/>
              </a:solidFill>
            </a:endParaRPr>
          </a:p>
          <a:p>
            <a:pPr marL="274320" lvl="1" indent="0">
              <a:buNone/>
            </a:pPr>
            <a:endParaRPr lang="en-US" dirty="0"/>
          </a:p>
          <a:p>
            <a:pPr marL="274320" lvl="1" indent="0">
              <a:buNone/>
            </a:pPr>
            <a:endParaRPr lang="en-US" dirty="0"/>
          </a:p>
          <a:p>
            <a:endParaRPr lang="en-US" dirty="0"/>
          </a:p>
        </p:txBody>
      </p:sp>
      <p:pic>
        <p:nvPicPr>
          <p:cNvPr id="8" name="Picture 2" descr="C:\Users\marthapettit\Desktop\header_slides.png">
            <a:extLst>
              <a:ext uri="{FF2B5EF4-FFF2-40B4-BE49-F238E27FC236}">
                <a16:creationId xmlns:a16="http://schemas.microsoft.com/office/drawing/2014/main" id="{5158F89A-65EF-4A8C-9AD5-31A6330DC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175">
            <a:extLst>
              <a:ext uri="{FF2B5EF4-FFF2-40B4-BE49-F238E27FC236}">
                <a16:creationId xmlns:a16="http://schemas.microsoft.com/office/drawing/2014/main" id="{853A129E-67F7-4867-88F7-A9D9C1FE8728}"/>
              </a:ext>
            </a:extLst>
          </p:cNvPr>
          <p:cNvPicPr preferRelativeResize="0">
            <a:picLocks/>
          </p:cNvPicPr>
          <p:nvPr/>
        </p:nvPicPr>
        <p:blipFill rotWithShape="1">
          <a:blip r:embed="rId5">
            <a:alphaModFix/>
          </a:blip>
          <a:srcRect l="12299" t="31303" r="6952"/>
          <a:stretch/>
        </p:blipFill>
        <p:spPr>
          <a:xfrm>
            <a:off x="802475" y="1603375"/>
            <a:ext cx="4404347" cy="4718050"/>
          </a:xfrm>
          <a:prstGeom prst="rect">
            <a:avLst/>
          </a:prstGeom>
          <a:ln>
            <a:noFill/>
          </a:ln>
          <a:effectLst>
            <a:softEdge rad="112500"/>
          </a:effectLst>
        </p:spPr>
      </p:pic>
      <p:sp>
        <p:nvSpPr>
          <p:cNvPr id="10" name="Title 1">
            <a:extLst>
              <a:ext uri="{FF2B5EF4-FFF2-40B4-BE49-F238E27FC236}">
                <a16:creationId xmlns:a16="http://schemas.microsoft.com/office/drawing/2014/main" id="{B6AB6FFB-6130-D146-BCD0-E3F7E0FF420D}"/>
              </a:ext>
            </a:extLst>
          </p:cNvPr>
          <p:cNvSpPr>
            <a:spLocks noGrp="1"/>
          </p:cNvSpPr>
          <p:nvPr>
            <p:ph type="title"/>
          </p:nvPr>
        </p:nvSpPr>
        <p:spPr/>
        <p:txBody>
          <a:bodyPr>
            <a:normAutofit fontScale="90000"/>
          </a:bodyPr>
          <a:lstStyle/>
          <a:p>
            <a:r>
              <a:rPr lang="en-US" sz="3600" i="1" dirty="0"/>
              <a:t>SB 1812 (</a:t>
            </a:r>
            <a:r>
              <a:rPr lang="en-US" sz="3600" i="1" dirty="0" err="1"/>
              <a:t>Asm</a:t>
            </a:r>
            <a:r>
              <a:rPr lang="en-US" sz="3600" i="1" dirty="0"/>
              <a:t> Jones-Sawyer, Senator Bradford):</a:t>
            </a:r>
            <a:br>
              <a:rPr lang="en-US" sz="3600" i="1" dirty="0"/>
            </a:br>
            <a:r>
              <a:rPr lang="en-US" sz="3600" i="1" dirty="0">
                <a:solidFill>
                  <a:schemeClr val="tx1"/>
                </a:solidFill>
              </a:rPr>
              <a:t>Tribal Youth Diversion Grant</a:t>
            </a:r>
            <a:r>
              <a:rPr lang="en-US" sz="3600" i="1" dirty="0"/>
              <a:t> </a:t>
            </a:r>
            <a:endParaRPr lang="en-US" sz="3600" i="1" dirty="0">
              <a:solidFill>
                <a:schemeClr val="accent6"/>
              </a:solidFill>
            </a:endParaRPr>
          </a:p>
        </p:txBody>
      </p:sp>
    </p:spTree>
    <p:extLst>
      <p:ext uri="{BB962C8B-B14F-4D97-AF65-F5344CB8AC3E}">
        <p14:creationId xmlns:p14="http://schemas.microsoft.com/office/powerpoint/2010/main" val="150881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8E723AA-FCC2-4E6A-9BCD-E6BF0E64CAA5}"/>
              </a:ext>
            </a:extLst>
          </p:cNvPr>
          <p:cNvCxnSpPr/>
          <p:nvPr/>
        </p:nvCxnSpPr>
        <p:spPr>
          <a:xfrm>
            <a:off x="2057400" y="12954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1889F95-8B06-4B91-BF49-DE9FCBB4A70C}"/>
              </a:ext>
            </a:extLst>
          </p:cNvPr>
          <p:cNvSpPr>
            <a:spLocks noGrp="1"/>
          </p:cNvSpPr>
          <p:nvPr>
            <p:ph idx="1"/>
          </p:nvPr>
        </p:nvSpPr>
        <p:spPr>
          <a:xfrm>
            <a:off x="5562600" y="1524000"/>
            <a:ext cx="5253696" cy="4953000"/>
          </a:xfrm>
        </p:spPr>
        <p:txBody>
          <a:bodyPr>
            <a:normAutofit/>
          </a:bodyPr>
          <a:lstStyle/>
          <a:p>
            <a:pPr defTabSz="914400">
              <a:spcBef>
                <a:spcPts val="0"/>
              </a:spcBef>
              <a:defRPr/>
            </a:pPr>
            <a:r>
              <a:rPr lang="en-US" b="0" dirty="0"/>
              <a:t>$4 million to specifically support foster youth </a:t>
            </a:r>
          </a:p>
          <a:p>
            <a:pPr defTabSz="914400">
              <a:spcBef>
                <a:spcPts val="0"/>
              </a:spcBef>
              <a:defRPr/>
            </a:pPr>
            <a:r>
              <a:rPr lang="en-US" b="0" dirty="0">
                <a:solidFill>
                  <a:schemeClr val="tx1"/>
                </a:solidFill>
              </a:rPr>
              <a:t>Funds are for trauma informed community based interventions in lieu of arrest and incarceration  </a:t>
            </a:r>
          </a:p>
          <a:p>
            <a:pPr defTabSz="914400">
              <a:spcBef>
                <a:spcPts val="0"/>
              </a:spcBef>
              <a:defRPr/>
            </a:pPr>
            <a:r>
              <a:rPr lang="en-US" b="0" dirty="0"/>
              <a:t>Funds dedicated to train law enforcement, group home and shelter staff - adolescent development practices, de-escalation techniques, culturally relevant and trauma informed interventions</a:t>
            </a:r>
          </a:p>
          <a:p>
            <a:pPr defTabSz="914400">
              <a:spcBef>
                <a:spcPts val="0"/>
              </a:spcBef>
              <a:defRPr/>
            </a:pPr>
            <a:r>
              <a:rPr lang="en-US" b="0" dirty="0">
                <a:solidFill>
                  <a:schemeClr val="tx1"/>
                </a:solidFill>
              </a:rPr>
              <a:t>Please register </a:t>
            </a:r>
            <a:r>
              <a:rPr lang="en-US" b="0" dirty="0">
                <a:hlinkClick r:id="rId3"/>
              </a:rPr>
              <a:t>here</a:t>
            </a:r>
            <a:r>
              <a:rPr lang="en-US" b="0" dirty="0"/>
              <a:t> </a:t>
            </a:r>
            <a:r>
              <a:rPr lang="en-US" b="0" dirty="0">
                <a:solidFill>
                  <a:schemeClr val="tx1"/>
                </a:solidFill>
              </a:rPr>
              <a:t>for the Webinar on February 12</a:t>
            </a:r>
            <a:r>
              <a:rPr lang="en-US" b="0" baseline="30000" dirty="0">
                <a:solidFill>
                  <a:schemeClr val="tx1"/>
                </a:solidFill>
              </a:rPr>
              <a:t>th</a:t>
            </a:r>
            <a:r>
              <a:rPr lang="en-US" b="0" dirty="0">
                <a:solidFill>
                  <a:schemeClr val="tx1"/>
                </a:solidFill>
              </a:rPr>
              <a:t>, 2019 </a:t>
            </a:r>
            <a:endParaRPr lang="en-US" dirty="0">
              <a:solidFill>
                <a:schemeClr val="tx1"/>
              </a:solidFill>
            </a:endParaRPr>
          </a:p>
          <a:p>
            <a:pPr marL="274320" lvl="1" indent="0">
              <a:buNone/>
            </a:pPr>
            <a:endParaRPr lang="en-US" dirty="0"/>
          </a:p>
          <a:p>
            <a:pPr marL="0" indent="0">
              <a:buNone/>
            </a:pPr>
            <a:endParaRPr lang="en-US" b="1" i="1" dirty="0">
              <a:solidFill>
                <a:schemeClr val="accent2"/>
              </a:solidFill>
            </a:endParaRPr>
          </a:p>
          <a:p>
            <a:pPr marL="274320" lvl="1" indent="0">
              <a:buNone/>
            </a:pPr>
            <a:endParaRPr lang="en-US" dirty="0"/>
          </a:p>
          <a:p>
            <a:pPr marL="274320" lvl="1" indent="0">
              <a:buNone/>
            </a:pPr>
            <a:endParaRPr lang="en-US" dirty="0"/>
          </a:p>
          <a:p>
            <a:endParaRPr lang="en-US" dirty="0"/>
          </a:p>
        </p:txBody>
      </p:sp>
      <p:pic>
        <p:nvPicPr>
          <p:cNvPr id="8" name="Picture 2" descr="C:\Users\marthapettit\Desktop\header_slides.png">
            <a:extLst>
              <a:ext uri="{FF2B5EF4-FFF2-40B4-BE49-F238E27FC236}">
                <a16:creationId xmlns:a16="http://schemas.microsoft.com/office/drawing/2014/main" id="{5158F89A-65EF-4A8C-9AD5-31A6330DC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175">
            <a:extLst>
              <a:ext uri="{FF2B5EF4-FFF2-40B4-BE49-F238E27FC236}">
                <a16:creationId xmlns:a16="http://schemas.microsoft.com/office/drawing/2014/main" id="{853A129E-67F7-4867-88F7-A9D9C1FE8728}"/>
              </a:ext>
            </a:extLst>
          </p:cNvPr>
          <p:cNvPicPr preferRelativeResize="0">
            <a:picLocks/>
          </p:cNvPicPr>
          <p:nvPr/>
        </p:nvPicPr>
        <p:blipFill rotWithShape="1">
          <a:blip r:embed="rId5">
            <a:alphaModFix/>
          </a:blip>
          <a:srcRect l="12299" t="31303" r="6952"/>
          <a:stretch/>
        </p:blipFill>
        <p:spPr>
          <a:xfrm>
            <a:off x="802475" y="1603375"/>
            <a:ext cx="4404347" cy="4718050"/>
          </a:xfrm>
          <a:prstGeom prst="rect">
            <a:avLst/>
          </a:prstGeom>
          <a:ln>
            <a:noFill/>
          </a:ln>
          <a:effectLst>
            <a:softEdge rad="112500"/>
          </a:effectLst>
        </p:spPr>
      </p:pic>
      <p:sp>
        <p:nvSpPr>
          <p:cNvPr id="10" name="Title 1">
            <a:extLst>
              <a:ext uri="{FF2B5EF4-FFF2-40B4-BE49-F238E27FC236}">
                <a16:creationId xmlns:a16="http://schemas.microsoft.com/office/drawing/2014/main" id="{B6AB6FFB-6130-D146-BCD0-E3F7E0FF420D}"/>
              </a:ext>
            </a:extLst>
          </p:cNvPr>
          <p:cNvSpPr>
            <a:spLocks noGrp="1"/>
          </p:cNvSpPr>
          <p:nvPr>
            <p:ph type="title"/>
          </p:nvPr>
        </p:nvSpPr>
        <p:spPr/>
        <p:txBody>
          <a:bodyPr>
            <a:normAutofit fontScale="90000"/>
          </a:bodyPr>
          <a:lstStyle/>
          <a:p>
            <a:r>
              <a:rPr lang="en-US" sz="3600" i="1" dirty="0"/>
              <a:t>SB 1811 (</a:t>
            </a:r>
            <a:r>
              <a:rPr lang="en-US" sz="3600" i="1" dirty="0" err="1"/>
              <a:t>Assemblymember</a:t>
            </a:r>
            <a:r>
              <a:rPr lang="en-US" sz="3600" i="1" dirty="0"/>
              <a:t> Gipson):</a:t>
            </a:r>
            <a:br>
              <a:rPr lang="en-US" sz="3600" i="1" dirty="0"/>
            </a:br>
            <a:r>
              <a:rPr lang="en-US" sz="3600" i="1" dirty="0">
                <a:solidFill>
                  <a:schemeClr val="tx1"/>
                </a:solidFill>
              </a:rPr>
              <a:t>Fostering Success Fund</a:t>
            </a:r>
            <a:endParaRPr lang="en-US" sz="3600" i="1" dirty="0">
              <a:solidFill>
                <a:schemeClr val="accent6"/>
              </a:solidFill>
            </a:endParaRPr>
          </a:p>
        </p:txBody>
      </p:sp>
    </p:spTree>
    <p:extLst>
      <p:ext uri="{BB962C8B-B14F-4D97-AF65-F5344CB8AC3E}">
        <p14:creationId xmlns:p14="http://schemas.microsoft.com/office/powerpoint/2010/main" val="374519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thapettit\Desktop\header_slides.png">
            <a:extLst>
              <a:ext uri="{FF2B5EF4-FFF2-40B4-BE49-F238E27FC236}">
                <a16:creationId xmlns:a16="http://schemas.microsoft.com/office/drawing/2014/main" id="{9429A42D-1132-4212-AB7C-DB9A8BC39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2" y="13364"/>
            <a:ext cx="9080241" cy="35412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79CE6D5-BBF7-4581-9672-55B6133BA0FB}"/>
              </a:ext>
            </a:extLst>
          </p:cNvPr>
          <p:cNvSpPr>
            <a:spLocks noGrp="1"/>
          </p:cNvSpPr>
          <p:nvPr>
            <p:ph type="title"/>
          </p:nvPr>
        </p:nvSpPr>
        <p:spPr>
          <a:xfrm>
            <a:off x="1130559" y="457200"/>
            <a:ext cx="10057394" cy="990600"/>
          </a:xfrm>
        </p:spPr>
        <p:txBody>
          <a:bodyPr>
            <a:normAutofit/>
          </a:bodyPr>
          <a:lstStyle/>
          <a:p>
            <a:r>
              <a:rPr lang="en-US" sz="3200" b="1" dirty="0"/>
              <a:t>AB 2992 (Daly): </a:t>
            </a:r>
            <a:r>
              <a:rPr lang="en-US" sz="3200" b="1" i="1" dirty="0">
                <a:solidFill>
                  <a:schemeClr val="tx1"/>
                </a:solidFill>
              </a:rPr>
              <a:t>CSEC Training for Law Enforcement</a:t>
            </a:r>
          </a:p>
        </p:txBody>
      </p:sp>
      <p:cxnSp>
        <p:nvCxnSpPr>
          <p:cNvPr id="12" name="Straight Connector 11">
            <a:extLst>
              <a:ext uri="{FF2B5EF4-FFF2-40B4-BE49-F238E27FC236}">
                <a16:creationId xmlns:a16="http://schemas.microsoft.com/office/drawing/2014/main" id="{89EA2892-7098-4FB6-86C1-303542F7F6B1}"/>
              </a:ext>
            </a:extLst>
          </p:cNvPr>
          <p:cNvCxnSpPr/>
          <p:nvPr/>
        </p:nvCxnSpPr>
        <p:spPr>
          <a:xfrm>
            <a:off x="2057400" y="12954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F0164A7-E9A3-48A8-AF37-7D7A338D75C2}"/>
              </a:ext>
            </a:extLst>
          </p:cNvPr>
          <p:cNvSpPr/>
          <p:nvPr/>
        </p:nvSpPr>
        <p:spPr>
          <a:xfrm>
            <a:off x="4097876" y="1537507"/>
            <a:ext cx="6961882" cy="5755422"/>
          </a:xfrm>
          <a:prstGeom prst="rect">
            <a:avLst/>
          </a:prstGeom>
        </p:spPr>
        <p:txBody>
          <a:bodyPr wrap="square">
            <a:spAutoFit/>
          </a:bodyPr>
          <a:lstStyle/>
          <a:p>
            <a:pPr>
              <a:buClr>
                <a:schemeClr val="accent6"/>
              </a:buClr>
            </a:pPr>
            <a:r>
              <a:rPr lang="en-US" dirty="0"/>
              <a:t>Requires CPOST to </a:t>
            </a:r>
            <a:r>
              <a:rPr lang="en-US" b="1" i="1" dirty="0"/>
              <a:t>develop and implement a course on victims of human trafficking including the following topics</a:t>
            </a:r>
            <a:r>
              <a:rPr lang="en-US" b="1" dirty="0"/>
              <a:t>:</a:t>
            </a:r>
          </a:p>
          <a:p>
            <a:endParaRPr lang="en-US" b="1" dirty="0"/>
          </a:p>
          <a:p>
            <a:pPr marL="914400" lvl="1" indent="-457200">
              <a:buFont typeface="Arial" panose="020B0604020202020204" pitchFamily="34" charset="0"/>
              <a:buChar char="•"/>
            </a:pPr>
            <a:r>
              <a:rPr lang="en-US" dirty="0"/>
              <a:t>Dynamics of CSEC</a:t>
            </a:r>
          </a:p>
          <a:p>
            <a:pPr marL="914400" lvl="1" indent="-457200">
              <a:buFont typeface="Arial" panose="020B0604020202020204" pitchFamily="34" charset="0"/>
              <a:buChar char="•"/>
            </a:pPr>
            <a:r>
              <a:rPr lang="en-US" dirty="0"/>
              <a:t>Impacts of trauma on development</a:t>
            </a:r>
          </a:p>
          <a:p>
            <a:pPr marL="914400" lvl="1" indent="-457200">
              <a:buFont typeface="Arial" panose="020B0604020202020204" pitchFamily="34" charset="0"/>
              <a:buChar char="•"/>
            </a:pPr>
            <a:r>
              <a:rPr lang="en-US" dirty="0"/>
              <a:t>Strategies to identify potential victims of commercial sexual exploitation</a:t>
            </a:r>
          </a:p>
          <a:p>
            <a:pPr marL="914400" lvl="1" indent="-457200">
              <a:buFont typeface="Arial" panose="020B0604020202020204" pitchFamily="34" charset="0"/>
              <a:buChar char="•"/>
            </a:pPr>
            <a:r>
              <a:rPr lang="en-US" dirty="0"/>
              <a:t>Mandatory reporting requirements related to commercial sexual exploitation</a:t>
            </a:r>
          </a:p>
          <a:p>
            <a:pPr marL="914400" lvl="1" indent="-457200">
              <a:buFont typeface="Arial" panose="020B0604020202020204" pitchFamily="34" charset="0"/>
              <a:buChar char="•"/>
            </a:pPr>
            <a:r>
              <a:rPr lang="en-US" dirty="0"/>
              <a:t>Appropriate interviewing, engagement and intervention techniques</a:t>
            </a:r>
          </a:p>
          <a:p>
            <a:pPr marL="914400" lvl="1" indent="-457200">
              <a:buFont typeface="Arial" panose="020B0604020202020204" pitchFamily="34" charset="0"/>
              <a:buChar char="•"/>
            </a:pPr>
            <a:r>
              <a:rPr lang="en-US" dirty="0"/>
              <a:t>Purpose, scope and use of interview resources</a:t>
            </a:r>
          </a:p>
          <a:p>
            <a:pPr marL="914400" lvl="1" indent="-457200">
              <a:buFont typeface="Arial" panose="020B0604020202020204" pitchFamily="34" charset="0"/>
              <a:buChar char="•"/>
            </a:pPr>
            <a:r>
              <a:rPr lang="en-US" dirty="0"/>
              <a:t>Local and state resources available to first responders</a:t>
            </a:r>
          </a:p>
          <a:p>
            <a:pPr marL="914400" lvl="1" indent="-457200">
              <a:buFont typeface="Arial" panose="020B0604020202020204" pitchFamily="34" charset="0"/>
              <a:buChar char="•"/>
            </a:pPr>
            <a:r>
              <a:rPr lang="en-US" dirty="0"/>
              <a:t>Perspectives of victims and their families</a:t>
            </a:r>
          </a:p>
          <a:p>
            <a:pPr marL="914400" lvl="1" indent="-457200">
              <a:buFont typeface="Arial" panose="020B0604020202020204" pitchFamily="34" charset="0"/>
              <a:buChar char="•"/>
            </a:pPr>
            <a:r>
              <a:rPr lang="en-US" dirty="0"/>
              <a:t>Issues of stigma</a:t>
            </a:r>
          </a:p>
          <a:p>
            <a:pPr marL="914400" lvl="1" indent="-457200">
              <a:buFont typeface="Arial" panose="020B0604020202020204" pitchFamily="34" charset="0"/>
              <a:buChar char="•"/>
            </a:pPr>
            <a:r>
              <a:rPr lang="en-US" dirty="0"/>
              <a:t>Other topics identified by subject matter experts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126C24BA-B1A4-48B5-9EBA-E472D8530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07" y="1703294"/>
            <a:ext cx="2618236" cy="4005955"/>
          </a:xfrm>
          <a:prstGeom prst="rect">
            <a:avLst/>
          </a:prstGeom>
        </p:spPr>
      </p:pic>
    </p:spTree>
    <p:extLst>
      <p:ext uri="{BB962C8B-B14F-4D97-AF65-F5344CB8AC3E}">
        <p14:creationId xmlns:p14="http://schemas.microsoft.com/office/powerpoint/2010/main" val="306314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6266-CE24-3243-BF6A-0198CC198F4B}"/>
              </a:ext>
            </a:extLst>
          </p:cNvPr>
          <p:cNvSpPr>
            <a:spLocks noGrp="1"/>
          </p:cNvSpPr>
          <p:nvPr>
            <p:ph type="title"/>
          </p:nvPr>
        </p:nvSpPr>
        <p:spPr/>
        <p:txBody>
          <a:bodyPr>
            <a:normAutofit fontScale="90000"/>
          </a:bodyPr>
          <a:lstStyle/>
          <a:p>
            <a:r>
              <a:rPr lang="en-US" sz="4000" dirty="0"/>
              <a:t>Prop 57: The Public Safety and Rehabilitation Act of 2016</a:t>
            </a:r>
            <a:endParaRPr lang="en-US" dirty="0"/>
          </a:p>
        </p:txBody>
      </p:sp>
      <p:sp>
        <p:nvSpPr>
          <p:cNvPr id="3" name="Content Placeholder 2">
            <a:extLst>
              <a:ext uri="{FF2B5EF4-FFF2-40B4-BE49-F238E27FC236}">
                <a16:creationId xmlns:a16="http://schemas.microsoft.com/office/drawing/2014/main" id="{C7A08BDD-C494-AF4A-B462-26BED49BBA66}"/>
              </a:ext>
            </a:extLst>
          </p:cNvPr>
          <p:cNvSpPr>
            <a:spLocks noGrp="1"/>
          </p:cNvSpPr>
          <p:nvPr>
            <p:ph sz="half" idx="1"/>
          </p:nvPr>
        </p:nvSpPr>
        <p:spPr>
          <a:xfrm>
            <a:off x="802475" y="1600202"/>
            <a:ext cx="4990355" cy="4363276"/>
          </a:xfrm>
        </p:spPr>
        <p:txBody>
          <a:bodyPr>
            <a:normAutofit/>
          </a:bodyPr>
          <a:lstStyle/>
          <a:p>
            <a:r>
              <a:rPr lang="en-US" dirty="0"/>
              <a:t>Permits parole for people with nonviolent convictions who complete the full sentence of their primary offense. </a:t>
            </a:r>
          </a:p>
          <a:p>
            <a:r>
              <a:rPr lang="en-US" dirty="0">
                <a:solidFill>
                  <a:schemeClr val="tx1"/>
                </a:solidFill>
              </a:rPr>
              <a:t>People who maintain good behavior and complete rehabilitation or education programs can earn credit toward release</a:t>
            </a:r>
          </a:p>
          <a:p>
            <a:r>
              <a:rPr lang="en-US" dirty="0"/>
              <a:t>Prevents prosecutors from transferring youth to adult court</a:t>
            </a:r>
          </a:p>
        </p:txBody>
      </p:sp>
      <p:pic>
        <p:nvPicPr>
          <p:cNvPr id="5" name="Content Placeholder 4">
            <a:extLst>
              <a:ext uri="{FF2B5EF4-FFF2-40B4-BE49-F238E27FC236}">
                <a16:creationId xmlns:a16="http://schemas.microsoft.com/office/drawing/2014/main" id="{42AE20D7-56BD-FC4C-887E-14155A9C7666}"/>
              </a:ext>
            </a:extLst>
          </p:cNvPr>
          <p:cNvPicPr>
            <a:picLocks noGrp="1" noChangeAspect="1"/>
          </p:cNvPicPr>
          <p:nvPr>
            <p:ph sz="half" idx="10"/>
          </p:nvPr>
        </p:nvPicPr>
        <p:blipFill>
          <a:blip r:embed="rId3"/>
          <a:stretch>
            <a:fillRect/>
          </a:stretch>
        </p:blipFill>
        <p:spPr>
          <a:xfrm>
            <a:off x="6067425" y="1600201"/>
            <a:ext cx="4748213" cy="4363276"/>
          </a:xfrm>
          <a:prstGeom prst="rect">
            <a:avLst/>
          </a:prstGeom>
        </p:spPr>
      </p:pic>
    </p:spTree>
    <p:extLst>
      <p:ext uri="{BB962C8B-B14F-4D97-AF65-F5344CB8AC3E}">
        <p14:creationId xmlns:p14="http://schemas.microsoft.com/office/powerpoint/2010/main" val="4134973342"/>
      </p:ext>
    </p:extLst>
  </p:cSld>
  <p:clrMapOvr>
    <a:masterClrMapping/>
  </p:clrMapOvr>
</p:sld>
</file>

<file path=ppt/theme/theme1.xml><?xml version="1.0" encoding="utf-8"?>
<a:theme xmlns:a="http://schemas.openxmlformats.org/drawingml/2006/main" name="NYCL_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NYCL_PowerPointTemplate</Template>
  <TotalTime>499</TotalTime>
  <Words>2329</Words>
  <Application>Microsoft Macintosh PowerPoint</Application>
  <PresentationFormat>Widescreen</PresentationFormat>
  <Paragraphs>224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Liberation Serif</vt:lpstr>
      <vt:lpstr>PT Sans</vt:lpstr>
      <vt:lpstr>NYCL_PowerPointTemplate</vt:lpstr>
      <vt:lpstr>Children’s Advocates Roundtable </vt:lpstr>
      <vt:lpstr>2019 - Implementation Efforts</vt:lpstr>
      <vt:lpstr>A Positive Youth Justice System  NICJR - David Muhammad </vt:lpstr>
      <vt:lpstr>SB 439 (Mitchell):  Keeping Younger Children Out of the Juvenile System</vt:lpstr>
      <vt:lpstr>SB 1812 (Asm Jones-Sawyer, Senator Bradford): Youth Reinvestment Grant </vt:lpstr>
      <vt:lpstr>SB 1812 (Asm Jones-Sawyer, Senator Bradford): Tribal Youth Diversion Grant </vt:lpstr>
      <vt:lpstr>SB 1811 (Assemblymember Gipson): Fostering Success Fund</vt:lpstr>
      <vt:lpstr>AB 2992 (Daly): CSEC Training for Law Enforcement</vt:lpstr>
      <vt:lpstr>Prop 57: The Public Safety and Rehabilitation Act of 2016</vt:lpstr>
      <vt:lpstr>SB 1391 (Lara): Keeping 14 and 15 Year-Olds Out of the Adult Criminal Juvenile System</vt:lpstr>
      <vt:lpstr>2019 - Advocacy Efforts</vt:lpstr>
      <vt:lpstr>AB XXX (Stone): Expanding Prop 57        Credit Earning</vt:lpstr>
      <vt:lpstr>SB XXX (Monning): County Offices of Youth Development and Diversion (OYDD)</vt:lpstr>
      <vt:lpstr>Youth Development and Pre-Arrest Diversion Budget Priorities </vt:lpstr>
      <vt:lpstr>Budget Ask: CSEC Training for Law Enforcement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Johnson</dc:creator>
  <cp:lastModifiedBy>Anna Johnson</cp:lastModifiedBy>
  <cp:revision>20</cp:revision>
  <cp:lastPrinted>2019-02-07T01:37:01Z</cp:lastPrinted>
  <dcterms:created xsi:type="dcterms:W3CDTF">2019-02-06T17:39:12Z</dcterms:created>
  <dcterms:modified xsi:type="dcterms:W3CDTF">2019-02-07T01:58:28Z</dcterms:modified>
</cp:coreProperties>
</file>