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8" r:id="rId2"/>
    <p:sldId id="289" r:id="rId3"/>
    <p:sldId id="290" r:id="rId4"/>
    <p:sldId id="291" r:id="rId5"/>
    <p:sldId id="292" r:id="rId6"/>
    <p:sldId id="293" r:id="rId7"/>
    <p:sldId id="294" r:id="rId8"/>
    <p:sldId id="295" r:id="rId9"/>
    <p:sldId id="296" r:id="rId10"/>
    <p:sldId id="297" r:id="rId11"/>
    <p:sldId id="298" r:id="rId12"/>
    <p:sldId id="299" r:id="rId13"/>
    <p:sldId id="300" r:id="rId14"/>
    <p:sldId id="301" r:id="rId15"/>
    <p:sldId id="302" r:id="rId16"/>
    <p:sldId id="303" r:id="rId17"/>
    <p:sldId id="304" r:id="rId18"/>
    <p:sldId id="264" r:id="rId19"/>
    <p:sldId id="265" r:id="rId20"/>
    <p:sldId id="266" r:id="rId21"/>
    <p:sldId id="267" r:id="rId22"/>
    <p:sldId id="269" r:id="rId23"/>
    <p:sldId id="276" r:id="rId24"/>
    <p:sldId id="275" r:id="rId25"/>
    <p:sldId id="274" r:id="rId26"/>
    <p:sldId id="271" r:id="rId27"/>
    <p:sldId id="268" r:id="rId28"/>
    <p:sldId id="272" r:id="rId29"/>
    <p:sldId id="273" r:id="rId30"/>
    <p:sldId id="283" r:id="rId31"/>
    <p:sldId id="284" r:id="rId32"/>
    <p:sldId id="285" r:id="rId33"/>
    <p:sldId id="277" r:id="rId34"/>
    <p:sldId id="282" r:id="rId35"/>
    <p:sldId id="281" r:id="rId36"/>
    <p:sldId id="278" r:id="rId37"/>
    <p:sldId id="279" r:id="rId38"/>
    <p:sldId id="280" r:id="rId39"/>
    <p:sldId id="286" r:id="rId40"/>
    <p:sldId id="287"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62" autoAdjust="0"/>
    <p:restoredTop sz="94660"/>
  </p:normalViewPr>
  <p:slideViewPr>
    <p:cSldViewPr>
      <p:cViewPr varScale="1">
        <p:scale>
          <a:sx n="106" d="100"/>
          <a:sy n="106" d="100"/>
        </p:scale>
        <p:origin x="1680" y="11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userDrawn="1"/>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a:xfrm>
            <a:off x="6727032" y="6407944"/>
            <a:ext cx="1920240" cy="365760"/>
          </a:xfrm>
          <a:prstGeom prst="rect">
            <a:avLst/>
          </a:prstGeom>
        </p:spPr>
        <p:txBody>
          <a:bodyPr/>
          <a:lstStyle>
            <a:lvl1pPr>
              <a:defRPr>
                <a:solidFill>
                  <a:srgbClr val="FFFFFF"/>
                </a:solidFill>
              </a:defRPr>
            </a:lvl1pPr>
            <a:extLst/>
          </a:lstStyle>
          <a:p>
            <a:endParaRPr lang="en-US" dirty="0"/>
          </a:p>
        </p:txBody>
      </p:sp>
      <p:sp>
        <p:nvSpPr>
          <p:cNvPr id="19" name="Footer Placeholder 18"/>
          <p:cNvSpPr>
            <a:spLocks noGrp="1"/>
          </p:cNvSpPr>
          <p:nvPr>
            <p:ph type="ftr" sz="quarter" idx="11"/>
          </p:nvPr>
        </p:nvSpPr>
        <p:spPr>
          <a:xfrm>
            <a:off x="4380072" y="6407944"/>
            <a:ext cx="2350681" cy="365125"/>
          </a:xfrm>
          <a:prstGeom prst="rect">
            <a:avLst/>
          </a:prstGeom>
        </p:spPr>
        <p:txBody>
          <a:bodyPr/>
          <a:lstStyle>
            <a:lvl1pPr>
              <a:defRPr>
                <a:solidFill>
                  <a:schemeClr val="accent1">
                    <a:tint val="20000"/>
                  </a:schemeClr>
                </a:solidFill>
              </a:defRPr>
            </a:lvl1pPr>
            <a:extLst/>
          </a:lstStyle>
          <a:p>
            <a:endParaRPr lang="en-US"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04FB80C3-F907-4C65-A9C6-3B4AB40C0705}" type="slidenum">
              <a:rPr lang="en-US" smtClean="0"/>
              <a:t>‹#›</a:t>
            </a:fld>
            <a:endParaRPr lang="en-US"/>
          </a:p>
        </p:txBody>
      </p:sp>
      <p:pic>
        <p:nvPicPr>
          <p:cNvPr id="14" name="Picture 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019800" y="6176796"/>
            <a:ext cx="2543175" cy="657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4972050"/>
            <a:ext cx="2514600" cy="188595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Slide Number Placeholder 5"/>
          <p:cNvSpPr>
            <a:spLocks noGrp="1"/>
          </p:cNvSpPr>
          <p:nvPr>
            <p:ph type="sldNum" sz="quarter" idx="12"/>
          </p:nvPr>
        </p:nvSpPr>
        <p:spPr/>
        <p:txBody>
          <a:bodyPr/>
          <a:lstStyle>
            <a:extLst/>
          </a:lstStyle>
          <a:p>
            <a:fld id="{04FB80C3-F907-4C65-A9C6-3B4AB40C0705}"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6" name="Slide Number Placeholder 5"/>
          <p:cNvSpPr>
            <a:spLocks noGrp="1"/>
          </p:cNvSpPr>
          <p:nvPr>
            <p:ph type="sldNum" sz="quarter" idx="12"/>
          </p:nvPr>
        </p:nvSpPr>
        <p:spPr/>
        <p:txBody>
          <a:bodyPr/>
          <a:lstStyle>
            <a:extLst/>
          </a:lstStyle>
          <a:p>
            <a:fld id="{04FB80C3-F907-4C65-A9C6-3B4AB40C0705}"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Slide Number Placeholder 6"/>
          <p:cNvSpPr>
            <a:spLocks noGrp="1"/>
          </p:cNvSpPr>
          <p:nvPr>
            <p:ph type="sldNum" sz="quarter" idx="12"/>
          </p:nvPr>
        </p:nvSpPr>
        <p:spPr/>
        <p:txBody>
          <a:bodyPr/>
          <a:lstStyle>
            <a:extLst/>
          </a:lstStyle>
          <a:p>
            <a:fld id="{04FB80C3-F907-4C65-A9C6-3B4AB40C0705}"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6727032" y="6407944"/>
            <a:ext cx="1920240" cy="365760"/>
          </a:xfrm>
          <a:prstGeom prst="rect">
            <a:avLst/>
          </a:prstGeom>
        </p:spPr>
        <p:txBody>
          <a:bodyPr/>
          <a:lstStyle>
            <a:extLst/>
          </a:lstStyle>
          <a:p>
            <a:fld id="{233A4D20-7F4D-4C3F-AF22-B28B3D96DEE1}" type="datetimeFigureOut">
              <a:rPr lang="en-US" smtClean="0"/>
              <a:t>3/15/2016</a:t>
            </a:fld>
            <a:endParaRPr lang="en-US"/>
          </a:p>
        </p:txBody>
      </p:sp>
      <p:sp>
        <p:nvSpPr>
          <p:cNvPr id="8" name="Footer Placeholder 7"/>
          <p:cNvSpPr>
            <a:spLocks noGrp="1"/>
          </p:cNvSpPr>
          <p:nvPr>
            <p:ph type="ftr" sz="quarter" idx="11"/>
          </p:nvPr>
        </p:nvSpPr>
        <p:spPr>
          <a:xfrm>
            <a:off x="4380072" y="6407944"/>
            <a:ext cx="2350681" cy="365125"/>
          </a:xfrm>
          <a:prstGeom prst="rect">
            <a:avLst/>
          </a:prstGeom>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04FB80C3-F907-4C65-A9C6-3B4AB40C070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6727032" y="6407944"/>
            <a:ext cx="1920240" cy="365760"/>
          </a:xfrm>
          <a:prstGeom prst="rect">
            <a:avLst/>
          </a:prstGeom>
        </p:spPr>
        <p:txBody>
          <a:bodyPr/>
          <a:lstStyle>
            <a:extLst/>
          </a:lstStyle>
          <a:p>
            <a:fld id="{233A4D20-7F4D-4C3F-AF22-B28B3D96DEE1}" type="datetimeFigureOut">
              <a:rPr lang="en-US" smtClean="0"/>
              <a:t>3/15/2016</a:t>
            </a:fld>
            <a:endParaRPr lang="en-US"/>
          </a:p>
        </p:txBody>
      </p:sp>
      <p:sp>
        <p:nvSpPr>
          <p:cNvPr id="4" name="Footer Placeholder 3"/>
          <p:cNvSpPr>
            <a:spLocks noGrp="1"/>
          </p:cNvSpPr>
          <p:nvPr>
            <p:ph type="ftr" sz="quarter" idx="11"/>
          </p:nvPr>
        </p:nvSpPr>
        <p:spPr>
          <a:xfrm>
            <a:off x="4380072" y="6407944"/>
            <a:ext cx="2350681" cy="365125"/>
          </a:xfrm>
          <a:prstGeom prst="rect">
            <a:avLst/>
          </a:prstGeom>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04FB80C3-F907-4C65-A9C6-3B4AB40C0705}"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727032" y="6407944"/>
            <a:ext cx="1920240" cy="365760"/>
          </a:xfrm>
          <a:prstGeom prst="rect">
            <a:avLst/>
          </a:prstGeom>
        </p:spPr>
        <p:txBody>
          <a:bodyPr/>
          <a:lstStyle>
            <a:extLst/>
          </a:lstStyle>
          <a:p>
            <a:fld id="{233A4D20-7F4D-4C3F-AF22-B28B3D96DEE1}" type="datetimeFigureOut">
              <a:rPr lang="en-US" smtClean="0"/>
              <a:t>3/15/2016</a:t>
            </a:fld>
            <a:endParaRPr lang="en-US"/>
          </a:p>
        </p:txBody>
      </p:sp>
      <p:sp>
        <p:nvSpPr>
          <p:cNvPr id="3" name="Footer Placeholder 2"/>
          <p:cNvSpPr>
            <a:spLocks noGrp="1"/>
          </p:cNvSpPr>
          <p:nvPr>
            <p:ph type="ftr" sz="quarter" idx="11"/>
          </p:nvPr>
        </p:nvSpPr>
        <p:spPr>
          <a:xfrm>
            <a:off x="4380072" y="6407944"/>
            <a:ext cx="2350681" cy="365125"/>
          </a:xfrm>
          <a:prstGeom prst="rect">
            <a:avLst/>
          </a:prstGeom>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04FB80C3-F907-4C65-A9C6-3B4AB40C070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a:prstGeom prst="rect">
            <a:avLst/>
          </a:prstGeom>
        </p:spPr>
        <p:txBody>
          <a:bodyPr/>
          <a:lstStyle>
            <a:extLst/>
          </a:lstStyle>
          <a:p>
            <a:fld id="{233A4D20-7F4D-4C3F-AF22-B28B3D96DEE1}" type="datetimeFigureOut">
              <a:rPr lang="en-US" smtClean="0"/>
              <a:t>3/15/2016</a:t>
            </a:fld>
            <a:endParaRPr lang="en-US"/>
          </a:p>
        </p:txBody>
      </p:sp>
      <p:sp>
        <p:nvSpPr>
          <p:cNvPr id="6" name="Footer Placeholder 5"/>
          <p:cNvSpPr>
            <a:spLocks noGrp="1"/>
          </p:cNvSpPr>
          <p:nvPr>
            <p:ph type="ftr" sz="quarter" idx="11"/>
          </p:nvPr>
        </p:nvSpPr>
        <p:spPr>
          <a:xfrm>
            <a:off x="4380072" y="6407944"/>
            <a:ext cx="2350681" cy="365125"/>
          </a:xfrm>
          <a:prstGeom prst="rect">
            <a:avLst/>
          </a:prstGeom>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04FB80C3-F907-4C65-A9C6-3B4AB40C070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a:xfrm>
            <a:off x="6727032" y="6407944"/>
            <a:ext cx="1920240" cy="365760"/>
          </a:xfrm>
          <a:prstGeom prst="rect">
            <a:avLst/>
          </a:prstGeom>
        </p:spPr>
        <p:txBody>
          <a:bodyPr/>
          <a:lstStyle>
            <a:lvl1pPr>
              <a:defRPr>
                <a:solidFill>
                  <a:schemeClr val="tx1"/>
                </a:solidFill>
              </a:defRPr>
            </a:lvl1pPr>
            <a:extLst/>
          </a:lstStyle>
          <a:p>
            <a:fld id="{233A4D20-7F4D-4C3F-AF22-B28B3D96DEE1}" type="datetimeFigureOut">
              <a:rPr lang="en-US" smtClean="0"/>
              <a:t>3/15/2016</a:t>
            </a:fld>
            <a:endParaRPr lang="en-US"/>
          </a:p>
        </p:txBody>
      </p:sp>
      <p:sp>
        <p:nvSpPr>
          <p:cNvPr id="6" name="Footer Placeholder 5"/>
          <p:cNvSpPr>
            <a:spLocks noGrp="1"/>
          </p:cNvSpPr>
          <p:nvPr>
            <p:ph type="ftr" sz="quarter" idx="11"/>
          </p:nvPr>
        </p:nvSpPr>
        <p:spPr>
          <a:xfrm>
            <a:off x="4380072" y="6407944"/>
            <a:ext cx="2350681" cy="365125"/>
          </a:xfrm>
          <a:prstGeom prst="rect">
            <a:avLst/>
          </a:prstGeo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04FB80C3-F907-4C65-A9C6-3B4AB40C0705}"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727032" y="6407944"/>
            <a:ext cx="1920240" cy="365760"/>
          </a:xfrm>
          <a:prstGeom prst="rect">
            <a:avLst/>
          </a:prstGeom>
        </p:spPr>
        <p:txBody>
          <a:bodyPr/>
          <a:lstStyle>
            <a:extLst/>
          </a:lstStyle>
          <a:p>
            <a:fld id="{233A4D20-7F4D-4C3F-AF22-B28B3D96DEE1}" type="datetimeFigureOut">
              <a:rPr lang="en-US" smtClean="0"/>
              <a:t>3/15/2016</a:t>
            </a:fld>
            <a:endParaRPr lang="en-US"/>
          </a:p>
        </p:txBody>
      </p:sp>
      <p:sp>
        <p:nvSpPr>
          <p:cNvPr id="5" name="Footer Placeholder 4"/>
          <p:cNvSpPr>
            <a:spLocks noGrp="1"/>
          </p:cNvSpPr>
          <p:nvPr>
            <p:ph type="ftr" sz="quarter" idx="11"/>
          </p:nvPr>
        </p:nvSpPr>
        <p:spPr>
          <a:xfrm>
            <a:off x="4380072" y="6407944"/>
            <a:ext cx="2350681" cy="365125"/>
          </a:xfrm>
          <a:prstGeom prst="rect">
            <a:avLst/>
          </a:prstGeom>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04FB80C3-F907-4C65-A9C6-3B4AB40C070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727032" y="6407944"/>
            <a:ext cx="1920240" cy="365760"/>
          </a:xfrm>
          <a:prstGeom prst="rect">
            <a:avLst/>
          </a:prstGeom>
        </p:spPr>
        <p:txBody>
          <a:bodyPr/>
          <a:lstStyle>
            <a:extLst/>
          </a:lstStyle>
          <a:p>
            <a:fld id="{233A4D20-7F4D-4C3F-AF22-B28B3D96DEE1}" type="datetimeFigureOut">
              <a:rPr lang="en-US" smtClean="0"/>
              <a:t>3/15/2016</a:t>
            </a:fld>
            <a:endParaRPr lang="en-US"/>
          </a:p>
        </p:txBody>
      </p:sp>
      <p:sp>
        <p:nvSpPr>
          <p:cNvPr id="5" name="Footer Placeholder 4"/>
          <p:cNvSpPr>
            <a:spLocks noGrp="1"/>
          </p:cNvSpPr>
          <p:nvPr>
            <p:ph type="ftr" sz="quarter" idx="11"/>
          </p:nvPr>
        </p:nvSpPr>
        <p:spPr>
          <a:xfrm>
            <a:off x="4380072" y="6407944"/>
            <a:ext cx="2350681" cy="365125"/>
          </a:xfrm>
          <a:prstGeom prst="rect">
            <a:avLst/>
          </a:prstGeom>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04FB80C3-F907-4C65-A9C6-3B4AB40C070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C6A5111-67EB-48F2-A314-27B84F6FE203}" type="slidenum">
              <a:rPr lang="en-US" smtClean="0"/>
              <a:t>‹#›</a:t>
            </a:fld>
            <a:endParaRPr lang="en-US" dirty="0"/>
          </a:p>
        </p:txBody>
      </p:sp>
      <p:pic>
        <p:nvPicPr>
          <p:cNvPr id="1026" name="Picture 2"/>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019800" y="6176796"/>
            <a:ext cx="2543175" cy="657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6"/>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0" y="5429250"/>
            <a:ext cx="1905000" cy="1428750"/>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mailto:Criehl@sandiego.edu" TargetMode="External"/><Relationship Id="rId2" Type="http://schemas.openxmlformats.org/officeDocument/2006/relationships/hyperlink" Target="mailto:Mdelgado@sandiego.ed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Welcome 2016!</a:t>
            </a:r>
          </a:p>
        </p:txBody>
      </p:sp>
      <p:sp>
        <p:nvSpPr>
          <p:cNvPr id="3" name="Subtitle 2"/>
          <p:cNvSpPr>
            <a:spLocks noGrp="1"/>
          </p:cNvSpPr>
          <p:nvPr>
            <p:ph type="subTitle" idx="1"/>
          </p:nvPr>
        </p:nvSpPr>
        <p:spPr>
          <a:xfrm>
            <a:off x="4800600" y="3589739"/>
            <a:ext cx="3886200" cy="1382311"/>
          </a:xfrm>
        </p:spPr>
        <p:txBody>
          <a:bodyPr/>
          <a:lstStyle/>
          <a:p>
            <a:pPr algn="l"/>
            <a:r>
              <a:rPr lang="en-US" dirty="0"/>
              <a:t>California Policy Changes Impacting Children and Families</a:t>
            </a:r>
          </a:p>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5182" y="5867400"/>
            <a:ext cx="3722618" cy="962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1127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7772400" cy="1135912"/>
          </a:xfrm>
        </p:spPr>
        <p:txBody>
          <a:bodyPr/>
          <a:lstStyle/>
          <a:p>
            <a:r>
              <a:rPr lang="en-US" dirty="0" smtClean="0"/>
              <a:t>Child Welfare </a:t>
            </a:r>
            <a:endParaRPr lang="en-US" dirty="0"/>
          </a:p>
        </p:txBody>
      </p:sp>
      <p:sp>
        <p:nvSpPr>
          <p:cNvPr id="3" name="Text Placeholder 2"/>
          <p:cNvSpPr>
            <a:spLocks noGrp="1"/>
          </p:cNvSpPr>
          <p:nvPr>
            <p:ph type="body" idx="1"/>
          </p:nvPr>
        </p:nvSpPr>
        <p:spPr>
          <a:xfrm>
            <a:off x="3886200" y="1981200"/>
            <a:ext cx="4608513" cy="2971800"/>
          </a:xfrm>
        </p:spPr>
        <p:txBody>
          <a:bodyPr>
            <a:normAutofit lnSpcReduction="10000"/>
          </a:bodyPr>
          <a:lstStyle/>
          <a:p>
            <a:r>
              <a:rPr lang="en-US" dirty="0" smtClean="0"/>
              <a:t>Education Needs of FY</a:t>
            </a:r>
          </a:p>
          <a:p>
            <a:r>
              <a:rPr lang="en-US" dirty="0" smtClean="0"/>
              <a:t>Continuum of Care Reform</a:t>
            </a:r>
          </a:p>
          <a:p>
            <a:r>
              <a:rPr lang="en-US" dirty="0" smtClean="0"/>
              <a:t>Placement</a:t>
            </a:r>
          </a:p>
          <a:p>
            <a:r>
              <a:rPr lang="en-US" dirty="0" smtClean="0"/>
              <a:t>Transition Age Youth</a:t>
            </a:r>
          </a:p>
          <a:p>
            <a:r>
              <a:rPr lang="en-US" dirty="0" smtClean="0"/>
              <a:t>Parenting Youth</a:t>
            </a:r>
          </a:p>
          <a:p>
            <a:r>
              <a:rPr lang="en-US" dirty="0" smtClean="0"/>
              <a:t>Immigration Crossover Issues</a:t>
            </a:r>
          </a:p>
          <a:p>
            <a:r>
              <a:rPr lang="en-US" dirty="0" smtClean="0"/>
              <a:t>Psychotropic Medication</a:t>
            </a:r>
          </a:p>
          <a:p>
            <a:r>
              <a:rPr lang="en-US" dirty="0" smtClean="0"/>
              <a:t>Court Proceedings</a:t>
            </a:r>
          </a:p>
        </p:txBody>
      </p:sp>
    </p:spTree>
    <p:extLst>
      <p:ext uri="{BB962C8B-B14F-4D97-AF65-F5344CB8AC3E}">
        <p14:creationId xmlns:p14="http://schemas.microsoft.com/office/powerpoint/2010/main" val="29498179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593449664"/>
              </p:ext>
            </p:extLst>
          </p:nvPr>
        </p:nvGraphicFramePr>
        <p:xfrm>
          <a:off x="457200" y="1752600"/>
          <a:ext cx="8229600" cy="357124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smtClean="0"/>
                        <a:t>Bloom</a:t>
                      </a:r>
                      <a:endParaRPr lang="en-US" dirty="0"/>
                    </a:p>
                  </a:txBody>
                  <a:tcPr/>
                </a:tc>
              </a:tr>
              <a:tr h="370840">
                <a:tc>
                  <a:txBody>
                    <a:bodyPr/>
                    <a:lstStyle/>
                    <a:p>
                      <a:r>
                        <a:rPr lang="en-US" dirty="0" smtClean="0"/>
                        <a:t>Issue</a:t>
                      </a:r>
                      <a:endParaRPr lang="en-US" dirty="0"/>
                    </a:p>
                  </a:txBody>
                  <a:tcPr/>
                </a:tc>
                <a:tc>
                  <a:txBody>
                    <a:bodyPr/>
                    <a:lstStyle/>
                    <a:p>
                      <a:r>
                        <a:rPr lang="en-US" dirty="0" smtClean="0"/>
                        <a:t>Students who are in foster</a:t>
                      </a:r>
                      <a:r>
                        <a:rPr lang="en-US" baseline="0" dirty="0" smtClean="0"/>
                        <a:t> care or who are homeless are exempt from local graduation requirements if they transfer after their second year of high school but are often not notified of this right until after court jurisdiction is terminated of the child is no longer homeless.  </a:t>
                      </a:r>
                      <a:endParaRPr lang="en-US" dirty="0"/>
                    </a:p>
                  </a:txBody>
                  <a:tcPr/>
                </a:tc>
              </a:tr>
              <a:tr h="370840">
                <a:tc>
                  <a:txBody>
                    <a:bodyPr/>
                    <a:lstStyle/>
                    <a:p>
                      <a:r>
                        <a:rPr lang="en-US" dirty="0" smtClean="0"/>
                        <a:t>What this Bill Does</a:t>
                      </a:r>
                      <a:endParaRPr lang="en-US" dirty="0"/>
                    </a:p>
                  </a:txBody>
                  <a:tcPr/>
                </a:tc>
                <a:tc>
                  <a:txBody>
                    <a:bodyPr/>
                    <a:lstStyle/>
                    <a:p>
                      <a:r>
                        <a:rPr kumimoji="0" lang="en-US" sz="1800" b="0" i="0" u="none" strike="noStrike" kern="1200" baseline="0" dirty="0" smtClean="0">
                          <a:solidFill>
                            <a:schemeClr val="dk1"/>
                          </a:solidFill>
                          <a:latin typeface="+mn-lt"/>
                          <a:ea typeface="+mn-ea"/>
                          <a:cs typeface="+mn-cs"/>
                        </a:rPr>
                        <a:t>Provides that foster youth and homeless youth are eligible for the exemption from locally-imposed high school graduation requirements even if not notified of this right, and provides that homeless youth who are exempted continue to be exempted even if the student is no longer homeless. </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a:t>AB 1166:  Pupils in Foster Care: Exemption from Local Grad. Req.</a:t>
            </a:r>
          </a:p>
        </p:txBody>
      </p:sp>
    </p:spTree>
    <p:extLst>
      <p:ext uri="{BB962C8B-B14F-4D97-AF65-F5344CB8AC3E}">
        <p14:creationId xmlns:p14="http://schemas.microsoft.com/office/powerpoint/2010/main" val="7279260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358357874"/>
              </p:ext>
            </p:extLst>
          </p:nvPr>
        </p:nvGraphicFramePr>
        <p:xfrm>
          <a:off x="381000" y="1828800"/>
          <a:ext cx="8229600" cy="329692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smtClean="0"/>
                        <a:t>Stone</a:t>
                      </a:r>
                      <a:endParaRPr lang="en-US" dirty="0"/>
                    </a:p>
                  </a:txBody>
                  <a:tcPr/>
                </a:tc>
              </a:tr>
              <a:tr h="370840">
                <a:tc>
                  <a:txBody>
                    <a:bodyPr/>
                    <a:lstStyle/>
                    <a:p>
                      <a:r>
                        <a:rPr lang="en-US" dirty="0" smtClean="0"/>
                        <a:t>Issue</a:t>
                      </a:r>
                      <a:endParaRPr lang="en-US" dirty="0"/>
                    </a:p>
                  </a:txBody>
                  <a:tcPr/>
                </a:tc>
                <a:tc>
                  <a:txBody>
                    <a:bodyPr/>
                    <a:lstStyle/>
                    <a:p>
                      <a:r>
                        <a:rPr lang="en-US" dirty="0" smtClean="0"/>
                        <a:t>Children</a:t>
                      </a:r>
                      <a:r>
                        <a:rPr lang="en-US" baseline="0" dirty="0" smtClean="0"/>
                        <a:t> should not be living in congregate care unless needed and should be in home-based family care when possible.  Children need faster paths to permanency.</a:t>
                      </a:r>
                      <a:endParaRPr lang="en-US" dirty="0"/>
                    </a:p>
                  </a:txBody>
                  <a:tcPr/>
                </a:tc>
              </a:tr>
              <a:tr h="370840">
                <a:tc>
                  <a:txBody>
                    <a:bodyPr/>
                    <a:lstStyle/>
                    <a:p>
                      <a:r>
                        <a:rPr lang="en-US" dirty="0" smtClean="0"/>
                        <a:t>What this Bill Does</a:t>
                      </a:r>
                      <a:endParaRPr lang="en-US" dirty="0"/>
                    </a:p>
                  </a:txBody>
                  <a:tcPr/>
                </a:tc>
                <a:tc>
                  <a:txBody>
                    <a:bodyPr/>
                    <a:lstStyle/>
                    <a:p>
                      <a:pPr marL="285750" indent="-285750">
                        <a:buFont typeface="Arial" pitchFamily="34" charset="0"/>
                        <a:buChar char="•"/>
                      </a:pPr>
                      <a:r>
                        <a:rPr lang="en-US" dirty="0" smtClean="0"/>
                        <a:t>Eliminates</a:t>
                      </a:r>
                      <a:r>
                        <a:rPr lang="en-US" baseline="0" dirty="0" smtClean="0"/>
                        <a:t> Group Homes and creates short-term residential treatment centers (STRTC)</a:t>
                      </a:r>
                    </a:p>
                    <a:p>
                      <a:pPr marL="285750" indent="-285750">
                        <a:buFont typeface="Arial" pitchFamily="34" charset="0"/>
                        <a:buChar char="•"/>
                      </a:pPr>
                      <a:r>
                        <a:rPr lang="en-US" baseline="0" dirty="0" smtClean="0"/>
                        <a:t>FFAs will approve resource families </a:t>
                      </a:r>
                    </a:p>
                    <a:p>
                      <a:pPr marL="285750" indent="-285750">
                        <a:buFont typeface="Arial" pitchFamily="34" charset="0"/>
                        <a:buChar char="•"/>
                      </a:pPr>
                      <a:r>
                        <a:rPr lang="en-US" baseline="0" dirty="0" smtClean="0"/>
                        <a:t>Integrate mental health certification as a component for licensure of both STRTCs and FFAs</a:t>
                      </a:r>
                    </a:p>
                    <a:p>
                      <a:pPr marL="285750" indent="-285750">
                        <a:buFont typeface="Arial" pitchFamily="34" charset="0"/>
                        <a:buChar char="•"/>
                      </a:pPr>
                      <a:r>
                        <a:rPr lang="en-US" baseline="0" dirty="0" smtClean="0"/>
                        <a:t>Required development of new payment structure for STRTCs and FFAs</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AB 403:  Continuum of Care Reform</a:t>
            </a:r>
            <a:endParaRPr lang="en-US" dirty="0"/>
          </a:p>
        </p:txBody>
      </p:sp>
    </p:spTree>
    <p:extLst>
      <p:ext uri="{BB962C8B-B14F-4D97-AF65-F5344CB8AC3E}">
        <p14:creationId xmlns:p14="http://schemas.microsoft.com/office/powerpoint/2010/main" val="899038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192379427"/>
              </p:ext>
            </p:extLst>
          </p:nvPr>
        </p:nvGraphicFramePr>
        <p:xfrm>
          <a:off x="381000" y="2209800"/>
          <a:ext cx="8229600" cy="192532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smtClean="0"/>
                        <a:t>Leno</a:t>
                      </a:r>
                      <a:endParaRPr lang="en-US" dirty="0"/>
                    </a:p>
                  </a:txBody>
                  <a:tcPr/>
                </a:tc>
              </a:tr>
              <a:tr h="370840">
                <a:tc>
                  <a:txBody>
                    <a:bodyPr/>
                    <a:lstStyle/>
                    <a:p>
                      <a:r>
                        <a:rPr lang="en-US" dirty="0" smtClean="0"/>
                        <a:t>Issue</a:t>
                      </a:r>
                      <a:endParaRPr lang="en-US" dirty="0"/>
                    </a:p>
                  </a:txBody>
                  <a:tcPr/>
                </a:tc>
                <a:tc>
                  <a:txBody>
                    <a:bodyPr/>
                    <a:lstStyle/>
                    <a:p>
                      <a:r>
                        <a:rPr lang="en-US" dirty="0" smtClean="0"/>
                        <a:t>Gender</a:t>
                      </a:r>
                      <a:r>
                        <a:rPr lang="en-US" baseline="0" dirty="0" smtClean="0"/>
                        <a:t> identity of transgender foster youth must be respected in placement decisions.</a:t>
                      </a:r>
                      <a:endParaRPr lang="en-US" dirty="0"/>
                    </a:p>
                  </a:txBody>
                  <a:tcPr/>
                </a:tc>
              </a:tr>
              <a:tr h="370840">
                <a:tc>
                  <a:txBody>
                    <a:bodyPr/>
                    <a:lstStyle/>
                    <a:p>
                      <a:r>
                        <a:rPr lang="en-US" dirty="0" smtClean="0"/>
                        <a:t>What this Bill Does</a:t>
                      </a:r>
                      <a:endParaRPr lang="en-US" dirty="0"/>
                    </a:p>
                  </a:txBody>
                  <a:tcPr/>
                </a:tc>
                <a:tc>
                  <a:txBody>
                    <a:bodyPr/>
                    <a:lstStyle/>
                    <a:p>
                      <a:pPr marL="0" indent="0">
                        <a:buFont typeface="Arial" pitchFamily="34" charset="0"/>
                        <a:buNone/>
                      </a:pPr>
                      <a:r>
                        <a:rPr lang="en-US" dirty="0" smtClean="0"/>
                        <a:t>This</a:t>
                      </a:r>
                      <a:r>
                        <a:rPr lang="en-US" baseline="0" dirty="0" smtClean="0"/>
                        <a:t> bill specifies that foster youth must be placed in homes according to their gender identity, regardless of the gender or sex listed in their court or child welfare records.</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SB 731:  Transgender Youth in Foster Care</a:t>
            </a:r>
            <a:endParaRPr lang="en-US" dirty="0"/>
          </a:p>
        </p:txBody>
      </p:sp>
    </p:spTree>
    <p:extLst>
      <p:ext uri="{BB962C8B-B14F-4D97-AF65-F5344CB8AC3E}">
        <p14:creationId xmlns:p14="http://schemas.microsoft.com/office/powerpoint/2010/main" val="2352899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613686075"/>
              </p:ext>
            </p:extLst>
          </p:nvPr>
        </p:nvGraphicFramePr>
        <p:xfrm>
          <a:off x="457200" y="2133600"/>
          <a:ext cx="8229600" cy="219964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smtClean="0"/>
                        <a:t>Stone</a:t>
                      </a:r>
                      <a:endParaRPr lang="en-US" dirty="0"/>
                    </a:p>
                  </a:txBody>
                  <a:tcPr/>
                </a:tc>
              </a:tr>
              <a:tr h="370840">
                <a:tc>
                  <a:txBody>
                    <a:bodyPr/>
                    <a:lstStyle/>
                    <a:p>
                      <a:r>
                        <a:rPr lang="en-US" dirty="0" smtClean="0"/>
                        <a:t>Issue</a:t>
                      </a:r>
                      <a:endParaRPr lang="en-US" dirty="0"/>
                    </a:p>
                  </a:txBody>
                  <a:tcPr/>
                </a:tc>
                <a:tc>
                  <a:txBody>
                    <a:bodyPr/>
                    <a:lstStyle/>
                    <a:p>
                      <a:r>
                        <a:rPr lang="en-US" dirty="0" smtClean="0"/>
                        <a:t>Foster Youth are often left</a:t>
                      </a:r>
                      <a:r>
                        <a:rPr lang="en-US" baseline="0" dirty="0" smtClean="0"/>
                        <a:t> unable to access benefits and programs because they cannot verify their foster youth status in a timely or accurate manner.</a:t>
                      </a:r>
                      <a:endParaRPr lang="en-US" dirty="0"/>
                    </a:p>
                  </a:txBody>
                  <a:tcPr/>
                </a:tc>
              </a:tr>
              <a:tr h="370840">
                <a:tc>
                  <a:txBody>
                    <a:bodyPr/>
                    <a:lstStyle/>
                    <a:p>
                      <a:r>
                        <a:rPr lang="en-US" dirty="0" smtClean="0"/>
                        <a:t>What this Bill Does</a:t>
                      </a:r>
                      <a:endParaRPr lang="en-US" dirty="0"/>
                    </a:p>
                  </a:txBody>
                  <a:tcPr/>
                </a:tc>
                <a:tc>
                  <a:txBody>
                    <a:bodyPr/>
                    <a:lstStyle/>
                    <a:p>
                      <a:pPr marL="0" indent="0">
                        <a:buFont typeface="Arial" pitchFamily="34" charset="0"/>
                        <a:buNone/>
                      </a:pPr>
                      <a:r>
                        <a:rPr lang="en-US" dirty="0" smtClean="0"/>
                        <a:t>This</a:t>
                      </a:r>
                      <a:r>
                        <a:rPr lang="en-US" baseline="0" dirty="0" smtClean="0"/>
                        <a:t> bill allows the Department of Social Services to provide former foster youth with verification they were in the foster care system.</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AB 592:  Foster Youth Verification</a:t>
            </a:r>
            <a:endParaRPr lang="en-US" dirty="0"/>
          </a:p>
        </p:txBody>
      </p:sp>
    </p:spTree>
    <p:extLst>
      <p:ext uri="{BB962C8B-B14F-4D97-AF65-F5344CB8AC3E}">
        <p14:creationId xmlns:p14="http://schemas.microsoft.com/office/powerpoint/2010/main" val="1150213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636345686"/>
              </p:ext>
            </p:extLst>
          </p:nvPr>
        </p:nvGraphicFramePr>
        <p:xfrm>
          <a:off x="457200" y="1835706"/>
          <a:ext cx="8229600" cy="3269694"/>
        </p:xfrm>
        <a:graphic>
          <a:graphicData uri="http://schemas.openxmlformats.org/drawingml/2006/table">
            <a:tbl>
              <a:tblPr firstRow="1" bandRow="1">
                <a:tableStyleId>{5C22544A-7EE6-4342-B048-85BDC9FD1C3A}</a:tableStyleId>
              </a:tblPr>
              <a:tblGrid>
                <a:gridCol w="1371600"/>
                <a:gridCol w="6858000"/>
              </a:tblGrid>
              <a:tr h="332620">
                <a:tc>
                  <a:txBody>
                    <a:bodyPr/>
                    <a:lstStyle/>
                    <a:p>
                      <a:r>
                        <a:rPr lang="en-US" dirty="0" smtClean="0"/>
                        <a:t>Author</a:t>
                      </a:r>
                      <a:endParaRPr lang="en-US" dirty="0"/>
                    </a:p>
                  </a:txBody>
                  <a:tcPr/>
                </a:tc>
                <a:tc>
                  <a:txBody>
                    <a:bodyPr/>
                    <a:lstStyle/>
                    <a:p>
                      <a:r>
                        <a:rPr lang="en-US" dirty="0" smtClean="0"/>
                        <a:t>Patty Lopez</a:t>
                      </a:r>
                      <a:endParaRPr lang="en-US" dirty="0"/>
                    </a:p>
                  </a:txBody>
                  <a:tcPr/>
                </a:tc>
              </a:tr>
              <a:tr h="1066206">
                <a:tc>
                  <a:txBody>
                    <a:bodyPr/>
                    <a:lstStyle/>
                    <a:p>
                      <a:r>
                        <a:rPr lang="en-US" dirty="0" smtClean="0"/>
                        <a:t>Issue</a:t>
                      </a:r>
                      <a:endParaRPr lang="en-US" dirty="0"/>
                    </a:p>
                  </a:txBody>
                  <a:tcPr/>
                </a:tc>
                <a:tc>
                  <a:txBody>
                    <a:bodyPr/>
                    <a:lstStyle/>
                    <a:p>
                      <a:r>
                        <a:rPr lang="en-US" dirty="0" smtClean="0"/>
                        <a:t>Parenting foster youth often have a child either removed from their care or the child’s removal threatened due to a heightened</a:t>
                      </a:r>
                      <a:r>
                        <a:rPr lang="en-US" baseline="0" dirty="0" smtClean="0"/>
                        <a:t> level of scrutiny and the inappropriate use of information in the case file.</a:t>
                      </a:r>
                      <a:endParaRPr lang="en-US" dirty="0"/>
                    </a:p>
                  </a:txBody>
                  <a:tcPr/>
                </a:tc>
              </a:tr>
              <a:tr h="1715214">
                <a:tc>
                  <a:txBody>
                    <a:bodyPr/>
                    <a:lstStyle/>
                    <a:p>
                      <a:r>
                        <a:rPr lang="en-US" dirty="0" smtClean="0"/>
                        <a:t>What this Bill Does</a:t>
                      </a:r>
                      <a:endParaRPr lang="en-US" dirty="0"/>
                    </a:p>
                  </a:txBody>
                  <a:tcPr/>
                </a:tc>
                <a:tc>
                  <a:txBody>
                    <a:bodyPr/>
                    <a:lstStyle/>
                    <a:p>
                      <a:pPr marL="285750" indent="-285750">
                        <a:buFont typeface="Arial" pitchFamily="34" charset="0"/>
                        <a:buChar char="•"/>
                      </a:pPr>
                      <a:r>
                        <a:rPr lang="en-US" dirty="0" smtClean="0"/>
                        <a:t>Prohibits</a:t>
                      </a:r>
                      <a:r>
                        <a:rPr lang="en-US" baseline="0" dirty="0" smtClean="0"/>
                        <a:t> the use of past information regarding placement history, behaviors, mental health diagnosis, etc. as sole evidence in dependency petitions.</a:t>
                      </a:r>
                    </a:p>
                    <a:p>
                      <a:pPr marL="285750" indent="-285750">
                        <a:buFont typeface="Arial" pitchFamily="34" charset="0"/>
                        <a:buChar char="•"/>
                      </a:pPr>
                      <a:r>
                        <a:rPr lang="en-US" baseline="0" dirty="0" smtClean="0"/>
                        <a:t>Provides preventative support services to parenting youth in all placement settings.</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AB 260:  Breaking the Cycle of Foster Care for Parenting Youth</a:t>
            </a:r>
            <a:endParaRPr lang="en-US" dirty="0"/>
          </a:p>
        </p:txBody>
      </p:sp>
    </p:spTree>
    <p:extLst>
      <p:ext uri="{BB962C8B-B14F-4D97-AF65-F5344CB8AC3E}">
        <p14:creationId xmlns:p14="http://schemas.microsoft.com/office/powerpoint/2010/main" val="1657335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368220049"/>
              </p:ext>
            </p:extLst>
          </p:nvPr>
        </p:nvGraphicFramePr>
        <p:xfrm>
          <a:off x="457200" y="2057400"/>
          <a:ext cx="8229600" cy="247396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smtClean="0"/>
                        <a:t>Liu</a:t>
                      </a:r>
                      <a:endParaRPr lang="en-US" dirty="0"/>
                    </a:p>
                  </a:txBody>
                  <a:tcPr/>
                </a:tc>
              </a:tr>
              <a:tr h="370840">
                <a:tc>
                  <a:txBody>
                    <a:bodyPr/>
                    <a:lstStyle/>
                    <a:p>
                      <a:r>
                        <a:rPr lang="en-US" dirty="0" smtClean="0"/>
                        <a:t>Issue</a:t>
                      </a:r>
                      <a:endParaRPr lang="en-US" dirty="0"/>
                    </a:p>
                  </a:txBody>
                  <a:tcPr/>
                </a:tc>
                <a:tc>
                  <a:txBody>
                    <a:bodyPr/>
                    <a:lstStyle/>
                    <a:p>
                      <a:r>
                        <a:rPr lang="en-US" dirty="0" smtClean="0"/>
                        <a:t>Youth</a:t>
                      </a:r>
                      <a:r>
                        <a:rPr lang="en-US" baseline="0" dirty="0" smtClean="0"/>
                        <a:t> who are in foster care and are working to reunify with a child in foster care have barriers to reunification such as difficulty accessing services and maintaining contact with their children.</a:t>
                      </a:r>
                      <a:endParaRPr lang="en-US" dirty="0"/>
                    </a:p>
                  </a:txBody>
                  <a:tcPr/>
                </a:tc>
              </a:tr>
              <a:tr h="370840">
                <a:tc>
                  <a:txBody>
                    <a:bodyPr/>
                    <a:lstStyle/>
                    <a:p>
                      <a:r>
                        <a:rPr lang="en-US" dirty="0" smtClean="0"/>
                        <a:t>What this Bill Does</a:t>
                      </a:r>
                      <a:endParaRPr lang="en-US" dirty="0"/>
                    </a:p>
                  </a:txBody>
                  <a:tcPr/>
                </a:tc>
                <a:tc>
                  <a:txBody>
                    <a:bodyPr/>
                    <a:lstStyle/>
                    <a:p>
                      <a:pPr marL="0" indent="0">
                        <a:buFont typeface="Arial" pitchFamily="34" charset="0"/>
                        <a:buNone/>
                      </a:pPr>
                      <a:r>
                        <a:rPr lang="en-US" dirty="0" smtClean="0"/>
                        <a:t>Allows</a:t>
                      </a:r>
                      <a:r>
                        <a:rPr lang="en-US" baseline="0" dirty="0" smtClean="0"/>
                        <a:t> an additional six months of family reunification (up to 24 months) for a parent who was in foster care at the time of the detention of his/her child/children.</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SB 68:  Minor /NMD Parents: Reunification Services</a:t>
            </a:r>
            <a:endParaRPr lang="en-US" dirty="0"/>
          </a:p>
        </p:txBody>
      </p:sp>
    </p:spTree>
    <p:extLst>
      <p:ext uri="{BB962C8B-B14F-4D97-AF65-F5344CB8AC3E}">
        <p14:creationId xmlns:p14="http://schemas.microsoft.com/office/powerpoint/2010/main" val="2330890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471130988"/>
              </p:ext>
            </p:extLst>
          </p:nvPr>
        </p:nvGraphicFramePr>
        <p:xfrm>
          <a:off x="457200" y="1854200"/>
          <a:ext cx="8229600" cy="302260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smtClean="0"/>
                        <a:t>Levine</a:t>
                      </a:r>
                      <a:endParaRPr lang="en-US" dirty="0"/>
                    </a:p>
                  </a:txBody>
                  <a:tcPr/>
                </a:tc>
              </a:tr>
              <a:tr h="370840">
                <a:tc>
                  <a:txBody>
                    <a:bodyPr/>
                    <a:lstStyle/>
                    <a:p>
                      <a:r>
                        <a:rPr lang="en-US" dirty="0" smtClean="0"/>
                        <a:t>Issue</a:t>
                      </a:r>
                      <a:endParaRPr lang="en-US" dirty="0"/>
                    </a:p>
                  </a:txBody>
                  <a:tcPr/>
                </a:tc>
                <a:tc>
                  <a:txBody>
                    <a:bodyPr/>
                    <a:lstStyle/>
                    <a:p>
                      <a:r>
                        <a:rPr lang="en-US" dirty="0" smtClean="0"/>
                        <a:t>The</a:t>
                      </a:r>
                      <a:r>
                        <a:rPr lang="en-US" baseline="0" dirty="0" smtClean="0"/>
                        <a:t> Bureau of Immigration and Customs enforcement (ICE) has allegedly received information about youth in juvenile detention centers (in violation of their right to keep such records confidential).</a:t>
                      </a:r>
                      <a:endParaRPr lang="en-US" dirty="0"/>
                    </a:p>
                  </a:txBody>
                  <a:tcPr/>
                </a:tc>
              </a:tr>
              <a:tr h="370840">
                <a:tc>
                  <a:txBody>
                    <a:bodyPr/>
                    <a:lstStyle/>
                    <a:p>
                      <a:r>
                        <a:rPr lang="en-US" dirty="0" smtClean="0"/>
                        <a:t>What this Bill Does</a:t>
                      </a:r>
                      <a:endParaRPr lang="en-US" dirty="0"/>
                    </a:p>
                  </a:txBody>
                  <a:tcPr/>
                </a:tc>
                <a:tc>
                  <a:txBody>
                    <a:bodyPr/>
                    <a:lstStyle/>
                    <a:p>
                      <a:pPr marL="0" indent="0">
                        <a:buFont typeface="Arial" pitchFamily="34" charset="0"/>
                        <a:buNone/>
                      </a:pPr>
                      <a:r>
                        <a:rPr lang="en-US" dirty="0" smtClean="0"/>
                        <a:t>Clarifies</a:t>
                      </a:r>
                      <a:r>
                        <a:rPr lang="en-US" baseline="0" dirty="0" smtClean="0"/>
                        <a:t> existing law to specify that nothing in the Welfare and Institutions Code allows for the disclosure of confidential juvenile information to federal officials absent a court order upon the filing of a petition for access to the records.</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AB 899:  Confidentiality of Juvenile Records</a:t>
            </a:r>
            <a:endParaRPr lang="en-US" dirty="0"/>
          </a:p>
        </p:txBody>
      </p:sp>
    </p:spTree>
    <p:extLst>
      <p:ext uri="{BB962C8B-B14F-4D97-AF65-F5344CB8AC3E}">
        <p14:creationId xmlns:p14="http://schemas.microsoft.com/office/powerpoint/2010/main" val="1877653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172926395"/>
              </p:ext>
            </p:extLst>
          </p:nvPr>
        </p:nvGraphicFramePr>
        <p:xfrm>
          <a:off x="457200" y="1854200"/>
          <a:ext cx="8229600" cy="302260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smtClean="0"/>
                        <a:t>Levine</a:t>
                      </a:r>
                      <a:endParaRPr lang="en-US" dirty="0"/>
                    </a:p>
                  </a:txBody>
                  <a:tcPr/>
                </a:tc>
              </a:tr>
              <a:tr h="370840">
                <a:tc>
                  <a:txBody>
                    <a:bodyPr/>
                    <a:lstStyle/>
                    <a:p>
                      <a:r>
                        <a:rPr lang="en-US" dirty="0" smtClean="0"/>
                        <a:t>Issue</a:t>
                      </a:r>
                      <a:endParaRPr lang="en-US" dirty="0"/>
                    </a:p>
                  </a:txBody>
                  <a:tcPr/>
                </a:tc>
                <a:tc>
                  <a:txBody>
                    <a:bodyPr/>
                    <a:lstStyle/>
                    <a:p>
                      <a:r>
                        <a:rPr kumimoji="0" lang="en-US" sz="1800" b="0" i="0" u="none" strike="noStrike" kern="1200" baseline="0" dirty="0" smtClean="0">
                          <a:solidFill>
                            <a:schemeClr val="dk1"/>
                          </a:solidFill>
                          <a:latin typeface="+mn-lt"/>
                          <a:ea typeface="+mn-ea"/>
                          <a:cs typeface="+mn-cs"/>
                        </a:rPr>
                        <a:t>For youth over 18 who are not dependents of the juvenile court, there is currently no state court proceeding under which the requisite SIJS findings can be made. </a:t>
                      </a:r>
                      <a:endParaRPr lang="en-US" dirty="0"/>
                    </a:p>
                  </a:txBody>
                  <a:tcPr/>
                </a:tc>
              </a:tr>
              <a:tr h="370840">
                <a:tc>
                  <a:txBody>
                    <a:bodyPr/>
                    <a:lstStyle/>
                    <a:p>
                      <a:r>
                        <a:rPr lang="en-US" dirty="0" smtClean="0"/>
                        <a:t>What this Bill Does</a:t>
                      </a:r>
                      <a:endParaRPr lang="en-US" dirty="0"/>
                    </a:p>
                  </a:txBody>
                  <a:tcPr/>
                </a:tc>
                <a:tc>
                  <a:txBody>
                    <a:bodyPr/>
                    <a:lstStyle/>
                    <a:p>
                      <a:pPr marL="0" indent="0">
                        <a:buFont typeface="Arial" pitchFamily="34" charset="0"/>
                        <a:buNone/>
                      </a:pPr>
                      <a:r>
                        <a:rPr kumimoji="0" lang="en-US" sz="1800" b="0" i="0" u="none" strike="noStrike" kern="1200" baseline="0" dirty="0" smtClean="0">
                          <a:solidFill>
                            <a:schemeClr val="dk1"/>
                          </a:solidFill>
                          <a:latin typeface="+mn-lt"/>
                          <a:ea typeface="+mn-ea"/>
                          <a:cs typeface="+mn-cs"/>
                        </a:rPr>
                        <a:t>This bill would authorize, with the consent of the proposed ward, a probate court to establish or extend a guardianship for an unmarried individual, who is at least 18 years of age, but not yet 21, in connection with a petition to make necessary findings regarding SIJS or complete the SIJS application process. </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AB 900:  Special Immigrant Juvenile Status</a:t>
            </a:r>
            <a:endParaRPr lang="en-US" dirty="0"/>
          </a:p>
        </p:txBody>
      </p:sp>
    </p:spTree>
    <p:extLst>
      <p:ext uri="{BB962C8B-B14F-4D97-AF65-F5344CB8AC3E}">
        <p14:creationId xmlns:p14="http://schemas.microsoft.com/office/powerpoint/2010/main" val="1377222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498208943"/>
              </p:ext>
            </p:extLst>
          </p:nvPr>
        </p:nvGraphicFramePr>
        <p:xfrm>
          <a:off x="457200" y="1976120"/>
          <a:ext cx="8229600" cy="274828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smtClean="0"/>
                        <a:t>Mitchell</a:t>
                      </a:r>
                      <a:endParaRPr lang="en-US" dirty="0"/>
                    </a:p>
                  </a:txBody>
                  <a:tcPr/>
                </a:tc>
              </a:tr>
              <a:tr h="370840">
                <a:tc>
                  <a:txBody>
                    <a:bodyPr/>
                    <a:lstStyle/>
                    <a:p>
                      <a:r>
                        <a:rPr lang="en-US" dirty="0" smtClean="0"/>
                        <a:t>Issue</a:t>
                      </a:r>
                      <a:endParaRPr lang="en-US" dirty="0"/>
                    </a:p>
                  </a:txBody>
                  <a:tcPr/>
                </a:tc>
                <a:tc>
                  <a:txBody>
                    <a:bodyPr/>
                    <a:lstStyle/>
                    <a:p>
                      <a:r>
                        <a:rPr lang="en-US" dirty="0" smtClean="0"/>
                        <a:t>Children</a:t>
                      </a:r>
                      <a:r>
                        <a:rPr lang="en-US" baseline="0" dirty="0" smtClean="0"/>
                        <a:t> in foster care are overmedicated with powerful psychotropic drugs and the caregivers and professionals need the skills and knowledge to provide safer care.</a:t>
                      </a:r>
                      <a:endParaRPr lang="en-US" dirty="0"/>
                    </a:p>
                  </a:txBody>
                  <a:tcPr/>
                </a:tc>
              </a:tr>
              <a:tr h="370840">
                <a:tc>
                  <a:txBody>
                    <a:bodyPr/>
                    <a:lstStyle/>
                    <a:p>
                      <a:r>
                        <a:rPr lang="en-US" dirty="0" smtClean="0"/>
                        <a:t>What this Bill Does</a:t>
                      </a:r>
                      <a:endParaRPr lang="en-US" dirty="0"/>
                    </a:p>
                  </a:txBody>
                  <a:tcPr/>
                </a:tc>
                <a:tc>
                  <a:txBody>
                    <a:bodyPr/>
                    <a:lstStyle/>
                    <a:p>
                      <a:pPr marL="285750" indent="-285750">
                        <a:buFont typeface="Arial" pitchFamily="34" charset="0"/>
                        <a:buChar char="•"/>
                      </a:pPr>
                      <a:r>
                        <a:rPr lang="en-US" dirty="0" smtClean="0"/>
                        <a:t>Provide training</a:t>
                      </a:r>
                    </a:p>
                    <a:p>
                      <a:pPr marL="285750" indent="-285750">
                        <a:buFont typeface="Arial" pitchFamily="34" charset="0"/>
                        <a:buChar char="•"/>
                      </a:pPr>
                      <a:r>
                        <a:rPr lang="en-US" dirty="0" smtClean="0"/>
                        <a:t>Produce data</a:t>
                      </a:r>
                      <a:r>
                        <a:rPr lang="en-US" baseline="0" dirty="0" smtClean="0"/>
                        <a:t> on mental health and medication services to counties</a:t>
                      </a:r>
                    </a:p>
                    <a:p>
                      <a:pPr marL="285750" indent="-285750">
                        <a:buFont typeface="Arial" pitchFamily="34" charset="0"/>
                        <a:buChar char="•"/>
                      </a:pPr>
                      <a:r>
                        <a:rPr lang="en-US" baseline="0" dirty="0" smtClean="0"/>
                        <a:t>Improve information given to the judges who authorize med use with foster children</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SB 238:  Foster Care:  Psychotropic Medications</a:t>
            </a:r>
            <a:endParaRPr lang="en-US" dirty="0"/>
          </a:p>
        </p:txBody>
      </p:sp>
    </p:spTree>
    <p:extLst>
      <p:ext uri="{BB962C8B-B14F-4D97-AF65-F5344CB8AC3E}">
        <p14:creationId xmlns:p14="http://schemas.microsoft.com/office/powerpoint/2010/main" val="4463111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85915256"/>
              </p:ext>
            </p:extLst>
          </p:nvPr>
        </p:nvGraphicFramePr>
        <p:xfrm>
          <a:off x="457200" y="1976120"/>
          <a:ext cx="8229600" cy="329692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smtClean="0"/>
                        <a:t>Beall</a:t>
                      </a:r>
                      <a:endParaRPr lang="en-US" dirty="0"/>
                    </a:p>
                  </a:txBody>
                  <a:tcPr/>
                </a:tc>
              </a:tr>
              <a:tr h="370840">
                <a:tc>
                  <a:txBody>
                    <a:bodyPr/>
                    <a:lstStyle/>
                    <a:p>
                      <a:r>
                        <a:rPr lang="en-US" dirty="0" smtClean="0"/>
                        <a:t>Issue</a:t>
                      </a:r>
                      <a:endParaRPr lang="en-US" dirty="0"/>
                    </a:p>
                  </a:txBody>
                  <a:tcPr/>
                </a:tc>
                <a:tc>
                  <a:txBody>
                    <a:bodyPr/>
                    <a:lstStyle/>
                    <a:p>
                      <a:r>
                        <a:rPr lang="en-US" dirty="0" smtClean="0"/>
                        <a:t>Children</a:t>
                      </a:r>
                      <a:r>
                        <a:rPr lang="en-US" baseline="0" dirty="0" smtClean="0"/>
                        <a:t> in foster care are overmedicated with powerful psychotropic drugs and the majority do not receive appropriate screening and monitoring of the treatment’s effects.</a:t>
                      </a:r>
                      <a:endParaRPr lang="en-US" dirty="0"/>
                    </a:p>
                  </a:txBody>
                  <a:tcPr/>
                </a:tc>
              </a:tr>
              <a:tr h="370840">
                <a:tc>
                  <a:txBody>
                    <a:bodyPr/>
                    <a:lstStyle/>
                    <a:p>
                      <a:r>
                        <a:rPr lang="en-US" dirty="0" smtClean="0"/>
                        <a:t>What this Bill Does</a:t>
                      </a:r>
                      <a:endParaRPr lang="en-US" dirty="0"/>
                    </a:p>
                  </a:txBody>
                  <a:tcPr/>
                </a:tc>
                <a:tc>
                  <a:txBody>
                    <a:bodyPr/>
                    <a:lstStyle/>
                    <a:p>
                      <a:pPr marL="285750" indent="-285750">
                        <a:buFont typeface="Arial" pitchFamily="34" charset="0"/>
                        <a:buChar char="•"/>
                      </a:pPr>
                      <a:r>
                        <a:rPr lang="en-US" dirty="0" smtClean="0"/>
                        <a:t>Authorizes</a:t>
                      </a:r>
                      <a:r>
                        <a:rPr lang="en-US" baseline="0" dirty="0" smtClean="0"/>
                        <a:t> health care providers to disclose medical information to a public health nurse to coordinate health care services and medical treatment.</a:t>
                      </a:r>
                    </a:p>
                    <a:p>
                      <a:pPr marL="285750" indent="-285750">
                        <a:buFont typeface="Arial" pitchFamily="34" charset="0"/>
                        <a:buChar char="•"/>
                      </a:pPr>
                      <a:r>
                        <a:rPr lang="en-US" baseline="0" dirty="0" smtClean="0"/>
                        <a:t>Requires that youth in foster care who are receiving psychotropic medications be monitored by a public health nurse.</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SB 319:  Foster Care:  Psychotropic Medications</a:t>
            </a:r>
            <a:endParaRPr lang="en-US" dirty="0"/>
          </a:p>
        </p:txBody>
      </p:sp>
    </p:spTree>
    <p:extLst>
      <p:ext uri="{BB962C8B-B14F-4D97-AF65-F5344CB8AC3E}">
        <p14:creationId xmlns:p14="http://schemas.microsoft.com/office/powerpoint/2010/main" val="1984672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583258529"/>
              </p:ext>
            </p:extLst>
          </p:nvPr>
        </p:nvGraphicFramePr>
        <p:xfrm>
          <a:off x="457200" y="1976120"/>
          <a:ext cx="8229600" cy="302260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smtClean="0"/>
                        <a:t>Beall</a:t>
                      </a:r>
                      <a:endParaRPr lang="en-US" dirty="0"/>
                    </a:p>
                  </a:txBody>
                  <a:tcPr/>
                </a:tc>
              </a:tr>
              <a:tr h="370840">
                <a:tc>
                  <a:txBody>
                    <a:bodyPr/>
                    <a:lstStyle/>
                    <a:p>
                      <a:r>
                        <a:rPr lang="en-US" dirty="0" smtClean="0"/>
                        <a:t>Issue</a:t>
                      </a:r>
                      <a:endParaRPr lang="en-US" dirty="0"/>
                    </a:p>
                  </a:txBody>
                  <a:tcPr/>
                </a:tc>
                <a:tc>
                  <a:txBody>
                    <a:bodyPr/>
                    <a:lstStyle/>
                    <a:p>
                      <a:r>
                        <a:rPr lang="en-US" dirty="0" smtClean="0"/>
                        <a:t>Nearly one in</a:t>
                      </a:r>
                      <a:r>
                        <a:rPr lang="en-US" baseline="0" dirty="0" smtClean="0"/>
                        <a:t> four foster children and 56% of children in group homes are receiving psychotropic drugs – often without adequate oversight, monitoring, or psychosocial services provided.</a:t>
                      </a:r>
                      <a:endParaRPr lang="en-US" dirty="0"/>
                    </a:p>
                  </a:txBody>
                  <a:tcPr/>
                </a:tc>
              </a:tr>
              <a:tr h="370840">
                <a:tc>
                  <a:txBody>
                    <a:bodyPr/>
                    <a:lstStyle/>
                    <a:p>
                      <a:r>
                        <a:rPr lang="en-US" dirty="0" smtClean="0"/>
                        <a:t>What this Bill Does</a:t>
                      </a:r>
                      <a:endParaRPr lang="en-US" dirty="0"/>
                    </a:p>
                  </a:txBody>
                  <a:tcPr/>
                </a:tc>
                <a:tc>
                  <a:txBody>
                    <a:bodyPr/>
                    <a:lstStyle/>
                    <a:p>
                      <a:pPr marL="285750" indent="-285750">
                        <a:buFont typeface="Arial" pitchFamily="34" charset="0"/>
                        <a:buChar char="•"/>
                      </a:pPr>
                      <a:r>
                        <a:rPr lang="en-US" dirty="0" smtClean="0"/>
                        <a:t>Identify GHs with high medication usage and low psychosocial service and monitoring appointments for foster children in their care.</a:t>
                      </a:r>
                    </a:p>
                    <a:p>
                      <a:pPr marL="285750" indent="-285750">
                        <a:buFont typeface="Arial" pitchFamily="34" charset="0"/>
                        <a:buChar char="•"/>
                      </a:pPr>
                      <a:r>
                        <a:rPr lang="en-US" dirty="0" smtClean="0"/>
                        <a:t>Review facilities, share information, and work out a plan for improvement when needed.</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SB 484:  Foster Care:  Psychotropic Medications</a:t>
            </a:r>
            <a:endParaRPr lang="en-US" dirty="0"/>
          </a:p>
        </p:txBody>
      </p:sp>
    </p:spTree>
    <p:extLst>
      <p:ext uri="{BB962C8B-B14F-4D97-AF65-F5344CB8AC3E}">
        <p14:creationId xmlns:p14="http://schemas.microsoft.com/office/powerpoint/2010/main" val="3004629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60610252"/>
              </p:ext>
            </p:extLst>
          </p:nvPr>
        </p:nvGraphicFramePr>
        <p:xfrm>
          <a:off x="457200" y="2219960"/>
          <a:ext cx="8229600" cy="219964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err="1" smtClean="0"/>
                        <a:t>Maienschein</a:t>
                      </a:r>
                      <a:endParaRPr lang="en-US" dirty="0"/>
                    </a:p>
                  </a:txBody>
                  <a:tcPr/>
                </a:tc>
              </a:tr>
              <a:tr h="370840">
                <a:tc>
                  <a:txBody>
                    <a:bodyPr/>
                    <a:lstStyle/>
                    <a:p>
                      <a:r>
                        <a:rPr lang="en-US" dirty="0" smtClean="0"/>
                        <a:t>Issue</a:t>
                      </a:r>
                      <a:endParaRPr lang="en-US" dirty="0"/>
                    </a:p>
                  </a:txBody>
                  <a:tcPr/>
                </a:tc>
                <a:tc>
                  <a:txBody>
                    <a:bodyPr/>
                    <a:lstStyle/>
                    <a:p>
                      <a:r>
                        <a:rPr lang="en-US" dirty="0" smtClean="0"/>
                        <a:t>Dependency</a:t>
                      </a:r>
                      <a:r>
                        <a:rPr lang="en-US" baseline="0" dirty="0" smtClean="0"/>
                        <a:t> Court hearings are perhaps the most important part of a child in foster care’s life yet, because of the formality of the proceedings, the child may not understand their ability to speak at the hearings.</a:t>
                      </a:r>
                      <a:endParaRPr lang="en-US" dirty="0"/>
                    </a:p>
                  </a:txBody>
                  <a:tcPr/>
                </a:tc>
              </a:tr>
              <a:tr h="370840">
                <a:tc>
                  <a:txBody>
                    <a:bodyPr/>
                    <a:lstStyle/>
                    <a:p>
                      <a:r>
                        <a:rPr lang="en-US" dirty="0" smtClean="0"/>
                        <a:t>What this Bill Does</a:t>
                      </a:r>
                      <a:endParaRPr lang="en-US" dirty="0"/>
                    </a:p>
                  </a:txBody>
                  <a:tcPr/>
                </a:tc>
                <a:tc>
                  <a:txBody>
                    <a:bodyPr/>
                    <a:lstStyle/>
                    <a:p>
                      <a:pPr marL="0" indent="0">
                        <a:buFont typeface="Arial" pitchFamily="34" charset="0"/>
                        <a:buNone/>
                      </a:pPr>
                      <a:r>
                        <a:rPr lang="en-US" dirty="0" smtClean="0"/>
                        <a:t>This</a:t>
                      </a:r>
                      <a:r>
                        <a:rPr lang="en-US" baseline="0" dirty="0" smtClean="0"/>
                        <a:t> bill requires the court to inform youth of their right to address the court and participate in the hearing.</a:t>
                      </a:r>
                      <a:endParaRPr lang="en-US" dirty="0"/>
                    </a:p>
                  </a:txBody>
                  <a:tcPr/>
                </a:tc>
              </a:tr>
            </a:tbl>
          </a:graphicData>
        </a:graphic>
      </p:graphicFrame>
      <p:sp>
        <p:nvSpPr>
          <p:cNvPr id="3" name="Title 2"/>
          <p:cNvSpPr>
            <a:spLocks noGrp="1"/>
          </p:cNvSpPr>
          <p:nvPr>
            <p:ph type="title"/>
          </p:nvPr>
        </p:nvSpPr>
        <p:spPr/>
        <p:txBody>
          <a:bodyPr>
            <a:normAutofit/>
          </a:bodyPr>
          <a:lstStyle/>
          <a:p>
            <a:r>
              <a:rPr lang="en-US" dirty="0" smtClean="0"/>
              <a:t> 217:  Juvenile Law Hearings</a:t>
            </a:r>
            <a:endParaRPr lang="en-US" dirty="0"/>
          </a:p>
        </p:txBody>
      </p:sp>
    </p:spTree>
    <p:extLst>
      <p:ext uri="{BB962C8B-B14F-4D97-AF65-F5344CB8AC3E}">
        <p14:creationId xmlns:p14="http://schemas.microsoft.com/office/powerpoint/2010/main" val="10443896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645436851"/>
              </p:ext>
            </p:extLst>
          </p:nvPr>
        </p:nvGraphicFramePr>
        <p:xfrm>
          <a:off x="457200" y="2159000"/>
          <a:ext cx="8229600" cy="1651000"/>
        </p:xfrm>
        <a:graphic>
          <a:graphicData uri="http://schemas.openxmlformats.org/drawingml/2006/table">
            <a:tbl>
              <a:tblPr firstRow="1" bandRow="1">
                <a:tableStyleId>{5C22544A-7EE6-4342-B048-85BDC9FD1C3A}</a:tableStyleId>
              </a:tblPr>
              <a:tblGrid>
                <a:gridCol w="1371600"/>
                <a:gridCol w="6858000"/>
              </a:tblGrid>
              <a:tr h="370840">
                <a:tc>
                  <a:txBody>
                    <a:bodyPr/>
                    <a:lstStyle/>
                    <a:p>
                      <a:r>
                        <a:rPr lang="en-US" dirty="0" smtClean="0"/>
                        <a:t>Author</a:t>
                      </a:r>
                      <a:endParaRPr lang="en-US" dirty="0"/>
                    </a:p>
                  </a:txBody>
                  <a:tcPr/>
                </a:tc>
                <a:tc>
                  <a:txBody>
                    <a:bodyPr/>
                    <a:lstStyle/>
                    <a:p>
                      <a:r>
                        <a:rPr lang="en-US" dirty="0" smtClean="0"/>
                        <a:t>Burke</a:t>
                      </a:r>
                      <a:endParaRPr lang="en-US" dirty="0"/>
                    </a:p>
                  </a:txBody>
                  <a:tcPr/>
                </a:tc>
              </a:tr>
              <a:tr h="370840">
                <a:tc>
                  <a:txBody>
                    <a:bodyPr/>
                    <a:lstStyle/>
                    <a:p>
                      <a:r>
                        <a:rPr lang="en-US" dirty="0" smtClean="0"/>
                        <a:t>Issue</a:t>
                      </a:r>
                      <a:endParaRPr lang="en-US" dirty="0"/>
                    </a:p>
                  </a:txBody>
                  <a:tcPr/>
                </a:tc>
                <a:tc>
                  <a:txBody>
                    <a:bodyPr/>
                    <a:lstStyle/>
                    <a:p>
                      <a:r>
                        <a:rPr lang="en-US" dirty="0" smtClean="0"/>
                        <a:t>Current notice requirements might not best serve families</a:t>
                      </a:r>
                      <a:r>
                        <a:rPr lang="en-US" baseline="0" dirty="0" smtClean="0"/>
                        <a:t> involved in dependency matters.  </a:t>
                      </a:r>
                      <a:endParaRPr lang="en-US" dirty="0"/>
                    </a:p>
                  </a:txBody>
                  <a:tcPr/>
                </a:tc>
              </a:tr>
              <a:tr h="370840">
                <a:tc>
                  <a:txBody>
                    <a:bodyPr/>
                    <a:lstStyle/>
                    <a:p>
                      <a:r>
                        <a:rPr lang="en-US" dirty="0" smtClean="0"/>
                        <a:t>What this Bill Does</a:t>
                      </a:r>
                      <a:endParaRPr lang="en-US" dirty="0"/>
                    </a:p>
                  </a:txBody>
                  <a:tcPr/>
                </a:tc>
                <a:tc>
                  <a:txBody>
                    <a:bodyPr/>
                    <a:lstStyle/>
                    <a:p>
                      <a:pPr marL="0" indent="0">
                        <a:buFont typeface="Arial" pitchFamily="34" charset="0"/>
                        <a:buNone/>
                      </a:pPr>
                      <a:r>
                        <a:rPr lang="en-US" dirty="0" smtClean="0"/>
                        <a:t>This</a:t>
                      </a:r>
                      <a:r>
                        <a:rPr lang="en-US" baseline="0" dirty="0" smtClean="0"/>
                        <a:t> bill allows notice by e-mail in lieu of current notice requirements for most dependency court proceedings.</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AB 879: Court Proceedings:  Notice</a:t>
            </a:r>
            <a:endParaRPr lang="en-US" dirty="0"/>
          </a:p>
        </p:txBody>
      </p:sp>
    </p:spTree>
    <p:extLst>
      <p:ext uri="{BB962C8B-B14F-4D97-AF65-F5344CB8AC3E}">
        <p14:creationId xmlns:p14="http://schemas.microsoft.com/office/powerpoint/2010/main" val="26859058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931954209"/>
              </p:ext>
            </p:extLst>
          </p:nvPr>
        </p:nvGraphicFramePr>
        <p:xfrm>
          <a:off x="228600" y="838200"/>
          <a:ext cx="8686800" cy="4663440"/>
        </p:xfrm>
        <a:graphic>
          <a:graphicData uri="http://schemas.openxmlformats.org/drawingml/2006/table">
            <a:tbl>
              <a:tblPr firstRow="1" bandRow="1">
                <a:tableStyleId>{5C22544A-7EE6-4342-B048-85BDC9FD1C3A}</a:tableStyleId>
              </a:tblPr>
              <a:tblGrid>
                <a:gridCol w="1447800"/>
                <a:gridCol w="7239000"/>
              </a:tblGrid>
              <a:tr h="340659">
                <a:tc>
                  <a:txBody>
                    <a:bodyPr/>
                    <a:lstStyle/>
                    <a:p>
                      <a:r>
                        <a:rPr lang="en-US" dirty="0" smtClean="0"/>
                        <a:t>Author</a:t>
                      </a:r>
                      <a:endParaRPr lang="en-US" dirty="0"/>
                    </a:p>
                  </a:txBody>
                  <a:tcPr/>
                </a:tc>
                <a:tc>
                  <a:txBody>
                    <a:bodyPr/>
                    <a:lstStyle/>
                    <a:p>
                      <a:r>
                        <a:rPr lang="en-US" dirty="0" smtClean="0"/>
                        <a:t>Senate</a:t>
                      </a:r>
                      <a:r>
                        <a:rPr lang="en-US" baseline="0" dirty="0" smtClean="0"/>
                        <a:t> Committee on Human Services</a:t>
                      </a:r>
                      <a:endParaRPr lang="en-US" dirty="0"/>
                    </a:p>
                  </a:txBody>
                  <a:tcPr/>
                </a:tc>
              </a:tr>
              <a:tr h="851647">
                <a:tc>
                  <a:txBody>
                    <a:bodyPr/>
                    <a:lstStyle/>
                    <a:p>
                      <a:r>
                        <a:rPr lang="en-US" dirty="0" smtClean="0"/>
                        <a:t>Issue</a:t>
                      </a:r>
                      <a:endParaRPr lang="en-US" dirty="0"/>
                    </a:p>
                  </a:txBody>
                  <a:tcPr/>
                </a:tc>
                <a:tc>
                  <a:txBody>
                    <a:bodyPr/>
                    <a:lstStyle/>
                    <a:p>
                      <a:r>
                        <a:rPr lang="en-US" dirty="0" smtClean="0"/>
                        <a:t>Federal </a:t>
                      </a:r>
                      <a:r>
                        <a:rPr lang="en-US" i="1" dirty="0" smtClean="0"/>
                        <a:t>Preventing Sex Trafficking and Strengthening</a:t>
                      </a:r>
                      <a:r>
                        <a:rPr lang="en-US" i="1" baseline="0" dirty="0" smtClean="0"/>
                        <a:t> Families Act</a:t>
                      </a:r>
                      <a:r>
                        <a:rPr lang="en-US" i="0" baseline="0" dirty="0" smtClean="0"/>
                        <a:t> (PL 113-183) amended Title IV-E and IV-B state requirements for foster care and child welfare funding</a:t>
                      </a:r>
                      <a:endParaRPr lang="en-US" dirty="0"/>
                    </a:p>
                  </a:txBody>
                  <a:tcPr/>
                </a:tc>
              </a:tr>
              <a:tr h="3063240">
                <a:tc>
                  <a:txBody>
                    <a:bodyPr/>
                    <a:lstStyle/>
                    <a:p>
                      <a:r>
                        <a:rPr lang="en-US" dirty="0" smtClean="0"/>
                        <a:t>What this Bill Does</a:t>
                      </a:r>
                      <a:endParaRPr lang="en-US" dirty="0"/>
                    </a:p>
                  </a:txBody>
                  <a:tcPr/>
                </a:tc>
                <a:tc>
                  <a:txBody>
                    <a:bodyPr/>
                    <a:lstStyle/>
                    <a:p>
                      <a:pPr marL="285750" indent="-285750">
                        <a:buFont typeface="Arial" pitchFamily="34" charset="0"/>
                        <a:buChar char="•"/>
                      </a:pPr>
                      <a:r>
                        <a:rPr lang="en-US" dirty="0" smtClean="0"/>
                        <a:t>Identification</a:t>
                      </a:r>
                      <a:r>
                        <a:rPr lang="en-US" baseline="0" dirty="0" smtClean="0"/>
                        <a:t> and services for children who are (or are at-risk of becoming) victims of sex trafficking (CSEC).</a:t>
                      </a:r>
                    </a:p>
                    <a:p>
                      <a:pPr marL="285750" indent="-285750">
                        <a:buFont typeface="Arial" pitchFamily="34" charset="0"/>
                        <a:buChar char="•"/>
                      </a:pPr>
                      <a:r>
                        <a:rPr lang="en-US" baseline="0" dirty="0" smtClean="0"/>
                        <a:t>Protocols for locating youth in foster care who run away or go missing.</a:t>
                      </a:r>
                    </a:p>
                    <a:p>
                      <a:pPr marL="285750" indent="-285750">
                        <a:buFont typeface="Arial" pitchFamily="34" charset="0"/>
                        <a:buChar char="•"/>
                      </a:pPr>
                      <a:r>
                        <a:rPr lang="en-US" baseline="0" dirty="0" smtClean="0"/>
                        <a:t>Reporting requirements for victims of sex trafficking.</a:t>
                      </a:r>
                    </a:p>
                    <a:p>
                      <a:pPr marL="285750" indent="-285750">
                        <a:buFont typeface="Arial" pitchFamily="34" charset="0"/>
                        <a:buChar char="•"/>
                      </a:pPr>
                      <a:r>
                        <a:rPr lang="en-US" baseline="0" dirty="0" smtClean="0"/>
                        <a:t>Expand adoption incentives to include guardianships (and reinvestment of potential savings).</a:t>
                      </a:r>
                    </a:p>
                    <a:p>
                      <a:pPr marL="285750" indent="-285750">
                        <a:buFont typeface="Arial" pitchFamily="34" charset="0"/>
                        <a:buChar char="•"/>
                      </a:pPr>
                      <a:r>
                        <a:rPr lang="en-US" baseline="0" dirty="0" smtClean="0"/>
                        <a:t>Addition of “fit and willing relative” as permanent plan options.</a:t>
                      </a:r>
                    </a:p>
                    <a:p>
                      <a:pPr marL="285750" indent="-285750">
                        <a:buFont typeface="Arial" pitchFamily="34" charset="0"/>
                        <a:buChar char="•"/>
                      </a:pPr>
                      <a:r>
                        <a:rPr lang="en-US" baseline="0" dirty="0" smtClean="0"/>
                        <a:t>Increase inclusion of youth 14 years old or older in case and transition planning.</a:t>
                      </a:r>
                    </a:p>
                    <a:p>
                      <a:pPr marL="285750" indent="-285750">
                        <a:buFont typeface="Arial" pitchFamily="34" charset="0"/>
                        <a:buChar char="•"/>
                      </a:pPr>
                      <a:endParaRPr lang="en-US" dirty="0"/>
                    </a:p>
                  </a:txBody>
                  <a:tcPr/>
                </a:tc>
              </a:tr>
            </a:tbl>
          </a:graphicData>
        </a:graphic>
      </p:graphicFrame>
      <p:sp>
        <p:nvSpPr>
          <p:cNvPr id="3" name="Title 2"/>
          <p:cNvSpPr>
            <a:spLocks noGrp="1"/>
          </p:cNvSpPr>
          <p:nvPr>
            <p:ph type="title"/>
          </p:nvPr>
        </p:nvSpPr>
        <p:spPr>
          <a:xfrm>
            <a:off x="457200" y="0"/>
            <a:ext cx="8229600" cy="1143000"/>
          </a:xfrm>
        </p:spPr>
        <p:txBody>
          <a:bodyPr>
            <a:normAutofit/>
          </a:bodyPr>
          <a:lstStyle/>
          <a:p>
            <a:r>
              <a:rPr lang="en-US" dirty="0" smtClean="0"/>
              <a:t>SB 794:  Child Welfare Services</a:t>
            </a:r>
            <a:endParaRPr lang="en-US" dirty="0"/>
          </a:p>
        </p:txBody>
      </p:sp>
    </p:spTree>
    <p:extLst>
      <p:ext uri="{BB962C8B-B14F-4D97-AF65-F5344CB8AC3E}">
        <p14:creationId xmlns:p14="http://schemas.microsoft.com/office/powerpoint/2010/main" val="2562029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smtClean="0"/>
              <a:t> Looking Forward:  2016</a:t>
            </a:r>
            <a:endParaRPr lang="en-US" dirty="0"/>
          </a:p>
        </p:txBody>
      </p:sp>
      <p:sp>
        <p:nvSpPr>
          <p:cNvPr id="2" name="Content Placeholder 1"/>
          <p:cNvSpPr>
            <a:spLocks noGrp="1"/>
          </p:cNvSpPr>
          <p:nvPr>
            <p:ph idx="1"/>
          </p:nvPr>
        </p:nvSpPr>
        <p:spPr>
          <a:xfrm>
            <a:off x="457200" y="1295400"/>
            <a:ext cx="8229600" cy="4525963"/>
          </a:xfrm>
        </p:spPr>
        <p:txBody>
          <a:bodyPr/>
          <a:lstStyle/>
          <a:p>
            <a:r>
              <a:rPr lang="en-US" dirty="0" smtClean="0"/>
              <a:t>2-Year Bills</a:t>
            </a:r>
          </a:p>
          <a:p>
            <a:pPr lvl="1"/>
            <a:r>
              <a:rPr lang="en-US" dirty="0" smtClean="0"/>
              <a:t>AB 1299: </a:t>
            </a:r>
            <a:r>
              <a:rPr lang="en-US" dirty="0" err="1" smtClean="0"/>
              <a:t>Medi</a:t>
            </a:r>
            <a:r>
              <a:rPr lang="en-US" dirty="0" smtClean="0"/>
              <a:t>-Cal Specialty Mental Health Services For Foster Youth Placed Out-of-County</a:t>
            </a:r>
          </a:p>
          <a:p>
            <a:pPr lvl="1"/>
            <a:r>
              <a:rPr lang="en-US" dirty="0" smtClean="0"/>
              <a:t>AB 741:  Crisis Care for Youth</a:t>
            </a:r>
          </a:p>
          <a:p>
            <a:pPr lvl="1"/>
            <a:r>
              <a:rPr lang="en-US" dirty="0" smtClean="0"/>
              <a:t>SB 253:  Juveniles:  Psychotropic Medication</a:t>
            </a:r>
          </a:p>
          <a:p>
            <a:pPr lvl="1"/>
            <a:r>
              <a:rPr lang="en-US" dirty="0" smtClean="0"/>
              <a:t>AB 878:  Child-Centered Foster Care Rate System</a:t>
            </a:r>
          </a:p>
          <a:p>
            <a:r>
              <a:rPr lang="en-US" dirty="0" smtClean="0"/>
              <a:t>Bill Ideas</a:t>
            </a:r>
          </a:p>
          <a:p>
            <a:pPr lvl="1"/>
            <a:r>
              <a:rPr lang="en-US" dirty="0" smtClean="0"/>
              <a:t>Placement with Relatives</a:t>
            </a:r>
          </a:p>
          <a:p>
            <a:pPr lvl="1"/>
            <a:r>
              <a:rPr lang="en-US" dirty="0" smtClean="0"/>
              <a:t>Criminal Waiver Process</a:t>
            </a:r>
          </a:p>
          <a:p>
            <a:pPr lvl="1"/>
            <a:r>
              <a:rPr lang="en-US" dirty="0" smtClean="0"/>
              <a:t>RFA</a:t>
            </a:r>
          </a:p>
          <a:p>
            <a:pPr lvl="1"/>
            <a:r>
              <a:rPr lang="en-US" dirty="0" smtClean="0"/>
              <a:t>Intensive and Ongoing Efforts for Kids in APPLA</a:t>
            </a:r>
            <a:endParaRPr lang="en-US" dirty="0"/>
          </a:p>
        </p:txBody>
      </p:sp>
    </p:spTree>
    <p:extLst>
      <p:ext uri="{BB962C8B-B14F-4D97-AF65-F5344CB8AC3E}">
        <p14:creationId xmlns:p14="http://schemas.microsoft.com/office/powerpoint/2010/main" val="3690901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Early Education	</a:t>
            </a:r>
            <a:endParaRPr lang="en-US" dirty="0"/>
          </a:p>
        </p:txBody>
      </p:sp>
      <p:sp>
        <p:nvSpPr>
          <p:cNvPr id="3" name="Text Placeholder 2"/>
          <p:cNvSpPr>
            <a:spLocks noGrp="1"/>
          </p:cNvSpPr>
          <p:nvPr>
            <p:ph type="body" idx="1"/>
          </p:nvPr>
        </p:nvSpPr>
        <p:spPr>
          <a:xfrm>
            <a:off x="3922712" y="2931712"/>
            <a:ext cx="4992687" cy="1792688"/>
          </a:xfrm>
        </p:spPr>
        <p:txBody>
          <a:bodyPr>
            <a:normAutofit/>
          </a:bodyPr>
          <a:lstStyle/>
          <a:p>
            <a:r>
              <a:rPr lang="en-US" dirty="0" smtClean="0"/>
              <a:t>Immunizations</a:t>
            </a:r>
          </a:p>
          <a:p>
            <a:r>
              <a:rPr lang="en-US" dirty="0" smtClean="0"/>
              <a:t>Child Care: Eligibility (Homeless)</a:t>
            </a:r>
          </a:p>
          <a:p>
            <a:r>
              <a:rPr lang="en-US" dirty="0" smtClean="0"/>
              <a:t>Day Care: Mandatory Child Abuse Reporting - training</a:t>
            </a:r>
          </a:p>
          <a:p>
            <a:endParaRPr lang="en-US" dirty="0"/>
          </a:p>
        </p:txBody>
      </p:sp>
    </p:spTree>
    <p:extLst>
      <p:ext uri="{BB962C8B-B14F-4D97-AF65-F5344CB8AC3E}">
        <p14:creationId xmlns:p14="http://schemas.microsoft.com/office/powerpoint/2010/main" val="97320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007538297"/>
              </p:ext>
            </p:extLst>
          </p:nvPr>
        </p:nvGraphicFramePr>
        <p:xfrm>
          <a:off x="457200" y="1371600"/>
          <a:ext cx="8229600" cy="3923853"/>
        </p:xfrm>
        <a:graphic>
          <a:graphicData uri="http://schemas.openxmlformats.org/drawingml/2006/table">
            <a:tbl>
              <a:tblPr firstRow="1" bandRow="1">
                <a:tableStyleId>{7DF18680-E054-41AD-8BC1-D1AEF772440D}</a:tableStyleId>
              </a:tblPr>
              <a:tblGrid>
                <a:gridCol w="1132433"/>
                <a:gridCol w="7097167"/>
              </a:tblGrid>
              <a:tr h="315342">
                <a:tc>
                  <a:txBody>
                    <a:bodyPr/>
                    <a:lstStyle/>
                    <a:p>
                      <a:r>
                        <a:rPr lang="en-US" dirty="0" smtClean="0"/>
                        <a:t>Author</a:t>
                      </a:r>
                      <a:endParaRPr lang="en-US" dirty="0"/>
                    </a:p>
                  </a:txBody>
                  <a:tcPr/>
                </a:tc>
                <a:tc>
                  <a:txBody>
                    <a:bodyPr/>
                    <a:lstStyle/>
                    <a:p>
                      <a:r>
                        <a:rPr lang="en-US" dirty="0" smtClean="0"/>
                        <a:t>Mendoza</a:t>
                      </a:r>
                      <a:endParaRPr lang="en-US" b="0" dirty="0"/>
                    </a:p>
                  </a:txBody>
                  <a:tcPr/>
                </a:tc>
              </a:tr>
              <a:tr h="315342">
                <a:tc>
                  <a:txBody>
                    <a:bodyPr/>
                    <a:lstStyle/>
                    <a:p>
                      <a:r>
                        <a:rPr lang="en-US" b="1" dirty="0" smtClean="0"/>
                        <a:t>Issue</a:t>
                      </a:r>
                      <a:endParaRPr lang="en-US" b="1" dirty="0"/>
                    </a:p>
                  </a:txBody>
                  <a:tcPr anchor="ctr"/>
                </a:tc>
                <a:tc>
                  <a:txBody>
                    <a:bodyPr/>
                    <a:lstStyle/>
                    <a:p>
                      <a:r>
                        <a:rPr lang="en-US" dirty="0" smtClean="0"/>
                        <a:t>Many</a:t>
                      </a:r>
                      <a:r>
                        <a:rPr lang="en-US" baseline="0" dirty="0" smtClean="0"/>
                        <a:t> children in daycare are too young to be fully immunized and rely on those around them to be immunized to prevent the spread of disease. </a:t>
                      </a:r>
                      <a:endParaRPr lang="en-US" dirty="0"/>
                    </a:p>
                  </a:txBody>
                  <a:tcPr/>
                </a:tc>
              </a:tr>
              <a:tr h="2643693">
                <a:tc>
                  <a:txBody>
                    <a:bodyPr/>
                    <a:lstStyle/>
                    <a:p>
                      <a:r>
                        <a:rPr lang="en-US" b="1" dirty="0" smtClean="0"/>
                        <a:t>What this bill does</a:t>
                      </a:r>
                      <a:endParaRPr lang="en-US" b="1" dirty="0"/>
                    </a:p>
                  </a:txBody>
                  <a:tcPr anchor="ctr"/>
                </a:tc>
                <a:tc>
                  <a:txBody>
                    <a:bodyPr/>
                    <a:lstStyle/>
                    <a:p>
                      <a:r>
                        <a:rPr kumimoji="0" lang="en-US" sz="1800" kern="1200" dirty="0" smtClean="0">
                          <a:effectLst/>
                        </a:rPr>
                        <a:t>Commencing September 1, 2016, this law prohibits a person from being employed or volunteering at a day care center or a family day care home if he or she has not been immunized against influenza, pertussis, and measles. The law specifies circumstances under which a person would be exempt from the immunization requirement. Day care centers or family day care homes must maintain documentation of the required immunizations or exemptions from immunization in the employee’s or volunteer’s personnel record.</a:t>
                      </a:r>
                      <a:endParaRPr lang="en-US" dirty="0"/>
                    </a:p>
                  </a:txBody>
                  <a:tcPr/>
                </a:tc>
              </a:tr>
            </a:tbl>
          </a:graphicData>
        </a:graphic>
      </p:graphicFrame>
      <p:sp>
        <p:nvSpPr>
          <p:cNvPr id="3" name="Title 2"/>
          <p:cNvSpPr>
            <a:spLocks noGrp="1"/>
          </p:cNvSpPr>
          <p:nvPr>
            <p:ph type="title"/>
          </p:nvPr>
        </p:nvSpPr>
        <p:spPr/>
        <p:txBody>
          <a:bodyPr>
            <a:noAutofit/>
          </a:bodyPr>
          <a:lstStyle/>
          <a:p>
            <a:pPr algn="ctr"/>
            <a:r>
              <a:rPr lang="en-US" sz="2800" dirty="0">
                <a:effectLst/>
              </a:rPr>
              <a:t>SB </a:t>
            </a:r>
            <a:r>
              <a:rPr lang="en-US" sz="2800" dirty="0" smtClean="0">
                <a:effectLst/>
              </a:rPr>
              <a:t>792: </a:t>
            </a:r>
            <a:r>
              <a:rPr lang="en-US" sz="2800" dirty="0">
                <a:effectLst/>
              </a:rPr>
              <a:t>Day Care Facilities</a:t>
            </a:r>
            <a:r>
              <a:rPr lang="en-US" sz="2800" dirty="0" smtClean="0">
                <a:effectLst/>
              </a:rPr>
              <a:t>:</a:t>
            </a:r>
            <a:br>
              <a:rPr lang="en-US" sz="2800" dirty="0" smtClean="0">
                <a:effectLst/>
              </a:rPr>
            </a:br>
            <a:r>
              <a:rPr lang="en-US" sz="2800" dirty="0" smtClean="0">
                <a:effectLst/>
              </a:rPr>
              <a:t> </a:t>
            </a:r>
            <a:r>
              <a:rPr lang="en-US" sz="2800" dirty="0">
                <a:effectLst/>
              </a:rPr>
              <a:t>Immunizations: Exemptions</a:t>
            </a:r>
            <a:endParaRPr lang="en-US" sz="2800" dirty="0"/>
          </a:p>
        </p:txBody>
      </p:sp>
    </p:spTree>
    <p:extLst>
      <p:ext uri="{BB962C8B-B14F-4D97-AF65-F5344CB8AC3E}">
        <p14:creationId xmlns:p14="http://schemas.microsoft.com/office/powerpoint/2010/main" val="1168326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016677580"/>
              </p:ext>
            </p:extLst>
          </p:nvPr>
        </p:nvGraphicFramePr>
        <p:xfrm>
          <a:off x="457200" y="1481138"/>
          <a:ext cx="8229600" cy="3296920"/>
        </p:xfrm>
        <a:graphic>
          <a:graphicData uri="http://schemas.openxmlformats.org/drawingml/2006/table">
            <a:tbl>
              <a:tblPr firstRow="1" bandRow="1">
                <a:tableStyleId>{7DF18680-E054-41AD-8BC1-D1AEF772440D}</a:tableStyleId>
              </a:tblPr>
              <a:tblGrid>
                <a:gridCol w="1371600"/>
                <a:gridCol w="6858000"/>
              </a:tblGrid>
              <a:tr h="370840">
                <a:tc>
                  <a:txBody>
                    <a:bodyPr/>
                    <a:lstStyle/>
                    <a:p>
                      <a:r>
                        <a:rPr lang="en-US" dirty="0" smtClean="0"/>
                        <a:t>Author</a:t>
                      </a:r>
                      <a:endParaRPr lang="en-US" dirty="0"/>
                    </a:p>
                  </a:txBody>
                  <a:tcPr/>
                </a:tc>
                <a:tc>
                  <a:txBody>
                    <a:bodyPr/>
                    <a:lstStyle/>
                    <a:p>
                      <a:r>
                        <a:rPr lang="en-US" dirty="0" err="1" smtClean="0"/>
                        <a:t>Eggman</a:t>
                      </a:r>
                      <a:endParaRPr lang="en-US" b="0" dirty="0"/>
                    </a:p>
                  </a:txBody>
                  <a:tcPr/>
                </a:tc>
              </a:tr>
              <a:tr h="370840">
                <a:tc>
                  <a:txBody>
                    <a:bodyPr/>
                    <a:lstStyle/>
                    <a:p>
                      <a:r>
                        <a:rPr lang="en-US" b="1" dirty="0" smtClean="0"/>
                        <a:t>Issue</a:t>
                      </a:r>
                      <a:endParaRPr lang="en-US" b="1" dirty="0"/>
                    </a:p>
                  </a:txBody>
                  <a:tcPr anchor="ctr"/>
                </a:tc>
                <a:tc>
                  <a:txBody>
                    <a:bodyPr/>
                    <a:lstStyle/>
                    <a:p>
                      <a:r>
                        <a:rPr lang="en-US" dirty="0" smtClean="0"/>
                        <a:t>Prior</a:t>
                      </a:r>
                      <a:r>
                        <a:rPr lang="en-US" baseline="0" dirty="0" smtClean="0"/>
                        <a:t> to this bill, local educational agency (LEA) liaisons for children and youth were not statutorily authorized  to identify families as homeless for the purposes of child care prioritization. </a:t>
                      </a:r>
                      <a:endParaRPr lang="en-US" dirty="0"/>
                    </a:p>
                  </a:txBody>
                  <a:tcPr/>
                </a:tc>
              </a:tr>
              <a:tr h="370840">
                <a:tc>
                  <a:txBody>
                    <a:bodyPr/>
                    <a:lstStyle/>
                    <a:p>
                      <a:r>
                        <a:rPr lang="en-US" b="1" dirty="0" smtClean="0"/>
                        <a:t>What</a:t>
                      </a:r>
                      <a:r>
                        <a:rPr lang="en-US" b="1" baseline="0" dirty="0" smtClean="0"/>
                        <a:t> this bill does</a:t>
                      </a:r>
                      <a:endParaRPr lang="en-US" b="1" dirty="0"/>
                    </a:p>
                  </a:txBody>
                  <a:tcPr anchor="ctr"/>
                </a:tc>
                <a:tc>
                  <a:txBody>
                    <a:bodyPr/>
                    <a:lstStyle/>
                    <a:p>
                      <a:r>
                        <a:rPr kumimoji="0" lang="en-US" sz="1800" kern="1200" dirty="0" smtClean="0">
                          <a:effectLst/>
                        </a:rPr>
                        <a:t>This bill would expand the list of entities that can identify a child in need to include a local educational agency  (LEA) liaison for homeless children and youths, a Head Start program, or a transitional shelter. The bill would expand the list of children to be identified to include a homeless child.</a:t>
                      </a:r>
                      <a:endParaRPr lang="en-US" dirty="0"/>
                    </a:p>
                  </a:txBody>
                  <a:tcPr/>
                </a:tc>
              </a:tr>
            </a:tbl>
          </a:graphicData>
        </a:graphic>
      </p:graphicFrame>
      <p:sp>
        <p:nvSpPr>
          <p:cNvPr id="3" name="Title 2"/>
          <p:cNvSpPr>
            <a:spLocks noGrp="1"/>
          </p:cNvSpPr>
          <p:nvPr>
            <p:ph type="title"/>
          </p:nvPr>
        </p:nvSpPr>
        <p:spPr/>
        <p:txBody>
          <a:bodyPr>
            <a:noAutofit/>
          </a:bodyPr>
          <a:lstStyle/>
          <a:p>
            <a:pPr algn="ctr"/>
            <a:r>
              <a:rPr lang="en-US" sz="3200" dirty="0">
                <a:effectLst/>
              </a:rPr>
              <a:t>AB </a:t>
            </a:r>
            <a:r>
              <a:rPr lang="en-US" sz="3200" dirty="0" smtClean="0">
                <a:effectLst/>
              </a:rPr>
              <a:t>982: </a:t>
            </a:r>
            <a:r>
              <a:rPr lang="en-US" sz="3200" dirty="0">
                <a:effectLst/>
              </a:rPr>
              <a:t>Child Care and Development: Eligibility: Homeless</a:t>
            </a:r>
            <a:endParaRPr lang="en-US" sz="3200" dirty="0"/>
          </a:p>
        </p:txBody>
      </p:sp>
    </p:spTree>
    <p:extLst>
      <p:ext uri="{BB962C8B-B14F-4D97-AF65-F5344CB8AC3E}">
        <p14:creationId xmlns:p14="http://schemas.microsoft.com/office/powerpoint/2010/main" val="2670550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375456523"/>
              </p:ext>
            </p:extLst>
          </p:nvPr>
        </p:nvGraphicFramePr>
        <p:xfrm>
          <a:off x="457200" y="1371600"/>
          <a:ext cx="8229600" cy="4119880"/>
        </p:xfrm>
        <a:graphic>
          <a:graphicData uri="http://schemas.openxmlformats.org/drawingml/2006/table">
            <a:tbl>
              <a:tblPr firstRow="1" bandRow="1">
                <a:tableStyleId>{7DF18680-E054-41AD-8BC1-D1AEF772440D}</a:tableStyleId>
              </a:tblPr>
              <a:tblGrid>
                <a:gridCol w="1295400"/>
                <a:gridCol w="6934200"/>
              </a:tblGrid>
              <a:tr h="370840">
                <a:tc>
                  <a:txBody>
                    <a:bodyPr/>
                    <a:lstStyle/>
                    <a:p>
                      <a:r>
                        <a:rPr lang="en-US" dirty="0" smtClean="0"/>
                        <a:t>Author</a:t>
                      </a:r>
                      <a:endParaRPr lang="en-US" dirty="0"/>
                    </a:p>
                  </a:txBody>
                  <a:tcPr/>
                </a:tc>
                <a:tc>
                  <a:txBody>
                    <a:bodyPr/>
                    <a:lstStyle/>
                    <a:p>
                      <a:r>
                        <a:rPr lang="en-US" dirty="0" smtClean="0"/>
                        <a:t>Lopez</a:t>
                      </a:r>
                      <a:endParaRPr lang="en-US" b="0" dirty="0"/>
                    </a:p>
                  </a:txBody>
                  <a:tcPr/>
                </a:tc>
              </a:tr>
              <a:tr h="370840">
                <a:tc>
                  <a:txBody>
                    <a:bodyPr/>
                    <a:lstStyle/>
                    <a:p>
                      <a:r>
                        <a:rPr lang="en-US" b="1" dirty="0" smtClean="0"/>
                        <a:t>Issue</a:t>
                      </a:r>
                      <a:endParaRPr lang="en-US" b="1" dirty="0"/>
                    </a:p>
                  </a:txBody>
                  <a:tcPr anchor="ctr"/>
                </a:tc>
                <a:tc>
                  <a:txBody>
                    <a:bodyPr/>
                    <a:lstStyle/>
                    <a:p>
                      <a:r>
                        <a:rPr lang="en-US" dirty="0" smtClean="0"/>
                        <a:t>Although</a:t>
                      </a:r>
                      <a:r>
                        <a:rPr lang="en-US" baseline="0" dirty="0" smtClean="0"/>
                        <a:t> licensees, administrators, and employees of licensed child day care facilities and employees of child care institutions are mandated reporters under CA’s Child Abuse and Neglect Reporting Act, the law did not require them to complete any training on recognizing the signs of child abuse and neglect or how to comply with mandated reporter requirements.  </a:t>
                      </a:r>
                      <a:endParaRPr lang="en-US" dirty="0"/>
                    </a:p>
                  </a:txBody>
                  <a:tcPr/>
                </a:tc>
              </a:tr>
              <a:tr h="370840">
                <a:tc>
                  <a:txBody>
                    <a:bodyPr/>
                    <a:lstStyle/>
                    <a:p>
                      <a:r>
                        <a:rPr lang="en-US" b="1" dirty="0" smtClean="0"/>
                        <a:t>What this bill does</a:t>
                      </a:r>
                      <a:endParaRPr lang="en-US" b="1" dirty="0"/>
                    </a:p>
                  </a:txBody>
                  <a:tcPr anchor="ctr"/>
                </a:tc>
                <a:tc>
                  <a:txBody>
                    <a:bodyPr/>
                    <a:lstStyle/>
                    <a:p>
                      <a:r>
                        <a:rPr lang="en-US" dirty="0" smtClean="0"/>
                        <a:t>This bill requires a child day care licensee applicant to take training in the duties of mandated reporters</a:t>
                      </a:r>
                      <a:r>
                        <a:rPr lang="en-US" baseline="0" dirty="0" smtClean="0"/>
                        <a:t> as a condition of licensure</a:t>
                      </a:r>
                      <a:r>
                        <a:rPr lang="en-US" dirty="0" smtClean="0"/>
                        <a:t>, and requires child day care administrators and employees to take mandated reporter training on or before March 30, 2018, providers, and requires renewal mandated reporter training every</a:t>
                      </a:r>
                      <a:r>
                        <a:rPr lang="en-US" baseline="0" dirty="0" smtClean="0"/>
                        <a:t> 3 years. </a:t>
                      </a:r>
                      <a:endParaRPr lang="en-US" dirty="0"/>
                    </a:p>
                  </a:txBody>
                  <a:tcPr/>
                </a:tc>
              </a:tr>
            </a:tbl>
          </a:graphicData>
        </a:graphic>
      </p:graphicFrame>
      <p:sp>
        <p:nvSpPr>
          <p:cNvPr id="3" name="Title 2"/>
          <p:cNvSpPr>
            <a:spLocks noGrp="1"/>
          </p:cNvSpPr>
          <p:nvPr>
            <p:ph type="title"/>
          </p:nvPr>
        </p:nvSpPr>
        <p:spPr/>
        <p:txBody>
          <a:bodyPr>
            <a:noAutofit/>
          </a:bodyPr>
          <a:lstStyle/>
          <a:p>
            <a:pPr algn="ctr"/>
            <a:r>
              <a:rPr lang="en-US" sz="3200" dirty="0">
                <a:effectLst/>
              </a:rPr>
              <a:t>AB </a:t>
            </a:r>
            <a:r>
              <a:rPr lang="en-US" sz="3200" dirty="0" smtClean="0">
                <a:effectLst/>
              </a:rPr>
              <a:t>1207: </a:t>
            </a:r>
            <a:r>
              <a:rPr lang="en-US" sz="3200" dirty="0">
                <a:effectLst/>
              </a:rPr>
              <a:t>Mandated Child Abuse Reporting: Day Care Personnel</a:t>
            </a:r>
            <a:endParaRPr lang="en-US" sz="3200" dirty="0"/>
          </a:p>
        </p:txBody>
      </p:sp>
    </p:spTree>
    <p:extLst>
      <p:ext uri="{BB962C8B-B14F-4D97-AF65-F5344CB8AC3E}">
        <p14:creationId xmlns:p14="http://schemas.microsoft.com/office/powerpoint/2010/main" val="35403286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Education			</a:t>
            </a:r>
            <a:endParaRPr lang="en-US" dirty="0"/>
          </a:p>
        </p:txBody>
      </p:sp>
      <p:sp>
        <p:nvSpPr>
          <p:cNvPr id="3" name="Text Placeholder 2"/>
          <p:cNvSpPr>
            <a:spLocks noGrp="1"/>
          </p:cNvSpPr>
          <p:nvPr>
            <p:ph type="body" idx="1"/>
          </p:nvPr>
        </p:nvSpPr>
        <p:spPr>
          <a:xfrm>
            <a:off x="3922712" y="2931712"/>
            <a:ext cx="4992688" cy="2630888"/>
          </a:xfrm>
        </p:spPr>
        <p:txBody>
          <a:bodyPr>
            <a:normAutofit/>
          </a:bodyPr>
          <a:lstStyle/>
          <a:p>
            <a:r>
              <a:rPr lang="en-US" dirty="0" smtClean="0"/>
              <a:t>Education Rights (Foster Youth)</a:t>
            </a:r>
          </a:p>
          <a:p>
            <a:r>
              <a:rPr lang="en-US" dirty="0" smtClean="0"/>
              <a:t>LCFF / FYS Alignment</a:t>
            </a:r>
          </a:p>
          <a:p>
            <a:r>
              <a:rPr lang="en-US" dirty="0" smtClean="0"/>
              <a:t>Pupil Instruction: Course Content</a:t>
            </a:r>
          </a:p>
          <a:p>
            <a:r>
              <a:rPr lang="en-US" dirty="0" smtClean="0"/>
              <a:t>California High School Exit Exam</a:t>
            </a:r>
          </a:p>
          <a:p>
            <a:r>
              <a:rPr lang="en-US" dirty="0" smtClean="0"/>
              <a:t>Vaccinations</a:t>
            </a:r>
          </a:p>
          <a:p>
            <a:r>
              <a:rPr lang="en-US" dirty="0" smtClean="0"/>
              <a:t>School of Origin</a:t>
            </a:r>
          </a:p>
          <a:p>
            <a:endParaRPr lang="en-US" dirty="0" smtClean="0"/>
          </a:p>
        </p:txBody>
      </p:sp>
    </p:spTree>
    <p:extLst>
      <p:ext uri="{BB962C8B-B14F-4D97-AF65-F5344CB8AC3E}">
        <p14:creationId xmlns:p14="http://schemas.microsoft.com/office/powerpoint/2010/main" val="32603907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757823776"/>
              </p:ext>
            </p:extLst>
          </p:nvPr>
        </p:nvGraphicFramePr>
        <p:xfrm>
          <a:off x="457200" y="1481138"/>
          <a:ext cx="8229600" cy="3571240"/>
        </p:xfrm>
        <a:graphic>
          <a:graphicData uri="http://schemas.openxmlformats.org/drawingml/2006/table">
            <a:tbl>
              <a:tblPr firstRow="1" bandRow="1">
                <a:tableStyleId>{00A15C55-8517-42AA-B614-E9B94910E393}</a:tableStyleId>
              </a:tblPr>
              <a:tblGrid>
                <a:gridCol w="1219200"/>
                <a:gridCol w="7010400"/>
              </a:tblGrid>
              <a:tr h="370840">
                <a:tc>
                  <a:txBody>
                    <a:bodyPr/>
                    <a:lstStyle/>
                    <a:p>
                      <a:r>
                        <a:rPr lang="en-US" dirty="0" smtClean="0"/>
                        <a:t>Author</a:t>
                      </a:r>
                      <a:endParaRPr lang="en-US" dirty="0"/>
                    </a:p>
                  </a:txBody>
                  <a:tcPr/>
                </a:tc>
                <a:tc>
                  <a:txBody>
                    <a:bodyPr/>
                    <a:lstStyle/>
                    <a:p>
                      <a:r>
                        <a:rPr lang="en-US" dirty="0" smtClean="0"/>
                        <a:t>Jones-Sawyer</a:t>
                      </a:r>
                      <a:endParaRPr lang="en-US" b="0" dirty="0"/>
                    </a:p>
                  </a:txBody>
                  <a:tcPr/>
                </a:tc>
              </a:tr>
              <a:tr h="370840">
                <a:tc>
                  <a:txBody>
                    <a:bodyPr/>
                    <a:lstStyle/>
                    <a:p>
                      <a:r>
                        <a:rPr lang="en-US" b="1" dirty="0" smtClean="0"/>
                        <a:t>Issue</a:t>
                      </a:r>
                      <a:endParaRPr lang="en-US" b="1" dirty="0"/>
                    </a:p>
                  </a:txBody>
                  <a:tcPr anchor="ctr"/>
                </a:tc>
                <a:tc>
                  <a:txBody>
                    <a:bodyPr/>
                    <a:lstStyle/>
                    <a:p>
                      <a:r>
                        <a:rPr lang="en-US" dirty="0" smtClean="0"/>
                        <a:t>California has enacted</a:t>
                      </a:r>
                      <a:r>
                        <a:rPr lang="en-US" baseline="0" dirty="0" smtClean="0"/>
                        <a:t> a great deal of legislation to protect the rights of foster youth. Unfortunately, too many foster youth, foster parents, and education rights holders are unaware of these protections. </a:t>
                      </a:r>
                      <a:endParaRPr lang="en-US" dirty="0"/>
                    </a:p>
                  </a:txBody>
                  <a:tcPr/>
                </a:tc>
              </a:tr>
              <a:tr h="370840">
                <a:tc>
                  <a:txBody>
                    <a:bodyPr/>
                    <a:lstStyle/>
                    <a:p>
                      <a:r>
                        <a:rPr lang="en-US" b="1" dirty="0" smtClean="0"/>
                        <a:t>What this bill does</a:t>
                      </a:r>
                      <a:endParaRPr lang="en-US" b="1" dirty="0"/>
                    </a:p>
                  </a:txBody>
                  <a:tcPr anchor="ctr"/>
                </a:tc>
                <a:tc>
                  <a:txBody>
                    <a:bodyPr/>
                    <a:lstStyle/>
                    <a:p>
                      <a:pPr lvl="0"/>
                      <a:r>
                        <a:rPr kumimoji="0" lang="en-US" sz="1800" kern="1200" dirty="0" smtClean="0">
                          <a:effectLst/>
                        </a:rPr>
                        <a:t>This bill requires the Department of Education to develop a standard notice of the education rights of foster children and make it available to districts’ foster youth liaisons</a:t>
                      </a:r>
                    </a:p>
                    <a:p>
                      <a:r>
                        <a:rPr kumimoji="0" lang="en-US" sz="1800" kern="1200" dirty="0" smtClean="0">
                          <a:effectLst/>
                        </a:rPr>
                        <a:t> </a:t>
                      </a:r>
                    </a:p>
                    <a:p>
                      <a:r>
                        <a:rPr kumimoji="0" lang="en-US" sz="1800" kern="1200" dirty="0" smtClean="0">
                          <a:effectLst/>
                        </a:rPr>
                        <a:t>Notice language must be clear and accessible to foster youth and caregivers; monitoring will be needed to ensure that notices are actually disseminated and posted</a:t>
                      </a:r>
                      <a:endParaRPr lang="en-US" dirty="0"/>
                    </a:p>
                  </a:txBody>
                  <a:tcPr/>
                </a:tc>
              </a:tr>
            </a:tbl>
          </a:graphicData>
        </a:graphic>
      </p:graphicFrame>
      <p:sp>
        <p:nvSpPr>
          <p:cNvPr id="3" name="Title 2"/>
          <p:cNvSpPr>
            <a:spLocks noGrp="1"/>
          </p:cNvSpPr>
          <p:nvPr>
            <p:ph type="title"/>
          </p:nvPr>
        </p:nvSpPr>
        <p:spPr/>
        <p:txBody>
          <a:bodyPr>
            <a:normAutofit fontScale="90000"/>
          </a:bodyPr>
          <a:lstStyle/>
          <a:p>
            <a:r>
              <a:rPr lang="en-US" dirty="0" smtClean="0"/>
              <a:t>AB 224: Notice of Education Rights</a:t>
            </a:r>
            <a:endParaRPr lang="en-US" dirty="0"/>
          </a:p>
        </p:txBody>
      </p:sp>
    </p:spTree>
    <p:extLst>
      <p:ext uri="{BB962C8B-B14F-4D97-AF65-F5344CB8AC3E}">
        <p14:creationId xmlns:p14="http://schemas.microsoft.com/office/powerpoint/2010/main" val="37970465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664212648"/>
              </p:ext>
            </p:extLst>
          </p:nvPr>
        </p:nvGraphicFramePr>
        <p:xfrm>
          <a:off x="457200" y="1828800"/>
          <a:ext cx="8229600" cy="2748280"/>
        </p:xfrm>
        <a:graphic>
          <a:graphicData uri="http://schemas.openxmlformats.org/drawingml/2006/table">
            <a:tbl>
              <a:tblPr firstRow="1" bandRow="1">
                <a:tableStyleId>{00A15C55-8517-42AA-B614-E9B94910E393}</a:tableStyleId>
              </a:tblPr>
              <a:tblGrid>
                <a:gridCol w="1219200"/>
                <a:gridCol w="7010400"/>
              </a:tblGrid>
              <a:tr h="370840">
                <a:tc>
                  <a:txBody>
                    <a:bodyPr/>
                    <a:lstStyle/>
                    <a:p>
                      <a:r>
                        <a:rPr lang="en-US" dirty="0" smtClean="0"/>
                        <a:t>Author</a:t>
                      </a:r>
                      <a:endParaRPr lang="en-US" dirty="0"/>
                    </a:p>
                  </a:txBody>
                  <a:tcPr/>
                </a:tc>
                <a:tc>
                  <a:txBody>
                    <a:bodyPr/>
                    <a:lstStyle/>
                    <a:p>
                      <a:r>
                        <a:rPr lang="en-US" dirty="0" smtClean="0"/>
                        <a:t> Gordon</a:t>
                      </a:r>
                      <a:endParaRPr lang="en-US" b="0" dirty="0"/>
                    </a:p>
                  </a:txBody>
                  <a:tcPr/>
                </a:tc>
              </a:tr>
              <a:tr h="370840">
                <a:tc>
                  <a:txBody>
                    <a:bodyPr/>
                    <a:lstStyle/>
                    <a:p>
                      <a:r>
                        <a:rPr lang="en-US" b="1" dirty="0" smtClean="0"/>
                        <a:t>Issue</a:t>
                      </a:r>
                      <a:endParaRPr lang="en-US" b="1" dirty="0"/>
                    </a:p>
                  </a:txBody>
                  <a:tcPr anchor="ctr"/>
                </a:tc>
                <a:tc>
                  <a:txBody>
                    <a:bodyPr/>
                    <a:lstStyle/>
                    <a:p>
                      <a:r>
                        <a:rPr kumimoji="0" lang="en-US" sz="1800" kern="1200" dirty="0" smtClean="0">
                          <a:effectLst/>
                        </a:rPr>
                        <a:t>For over 10 years, there have been several laws on the books which provide foster youth with several educational</a:t>
                      </a:r>
                      <a:r>
                        <a:rPr kumimoji="0" lang="en-US" sz="1800" kern="1200" baseline="0" dirty="0" smtClean="0">
                          <a:effectLst/>
                        </a:rPr>
                        <a:t> </a:t>
                      </a:r>
                      <a:r>
                        <a:rPr kumimoji="0" lang="en-US" sz="1800" kern="1200" dirty="0" smtClean="0">
                          <a:effectLst/>
                        </a:rPr>
                        <a:t>rights Unfortunately, these rights are routinely ignored by schools and there has been no effective mechanism to enforce the rights</a:t>
                      </a:r>
                      <a:endParaRPr lang="en-US" dirty="0"/>
                    </a:p>
                  </a:txBody>
                  <a:tcPr/>
                </a:tc>
              </a:tr>
              <a:tr h="370840">
                <a:tc>
                  <a:txBody>
                    <a:bodyPr/>
                    <a:lstStyle/>
                    <a:p>
                      <a:r>
                        <a:rPr lang="en-US" b="1" dirty="0" smtClean="0"/>
                        <a:t>What this bill does</a:t>
                      </a:r>
                      <a:endParaRPr lang="en-US" b="1" dirty="0"/>
                    </a:p>
                  </a:txBody>
                  <a:tcPr anchor="ctr"/>
                </a:tc>
                <a:tc>
                  <a:txBody>
                    <a:bodyPr/>
                    <a:lstStyle/>
                    <a:p>
                      <a:pPr lvl="0"/>
                      <a:r>
                        <a:rPr kumimoji="0" lang="en-US" sz="1800" kern="1200" dirty="0" smtClean="0">
                          <a:effectLst/>
                        </a:rPr>
                        <a:t>This law provides one mechanism (the State’s Uniform</a:t>
                      </a:r>
                    </a:p>
                    <a:p>
                      <a:r>
                        <a:rPr kumimoji="0" lang="en-US" sz="1800" kern="1200" dirty="0" smtClean="0">
                          <a:effectLst/>
                        </a:rPr>
                        <a:t>Complaint Procedure ) students and their advocates can use to enforce a foster</a:t>
                      </a:r>
                      <a:r>
                        <a:rPr kumimoji="0" lang="en-US" sz="1800" kern="1200" baseline="0" dirty="0" smtClean="0">
                          <a:effectLst/>
                        </a:rPr>
                        <a:t> youth’s educational </a:t>
                      </a:r>
                      <a:r>
                        <a:rPr kumimoji="0" lang="en-US" sz="1800" kern="1200" dirty="0" smtClean="0">
                          <a:effectLst/>
                        </a:rPr>
                        <a:t>rights.</a:t>
                      </a:r>
                      <a:endParaRPr lang="en-US" dirty="0"/>
                    </a:p>
                  </a:txBody>
                  <a:tcPr/>
                </a:tc>
              </a:tr>
            </a:tbl>
          </a:graphicData>
        </a:graphic>
      </p:graphicFrame>
      <p:sp>
        <p:nvSpPr>
          <p:cNvPr id="3" name="Title 2"/>
          <p:cNvSpPr>
            <a:spLocks noGrp="1"/>
          </p:cNvSpPr>
          <p:nvPr>
            <p:ph type="title"/>
          </p:nvPr>
        </p:nvSpPr>
        <p:spPr/>
        <p:txBody>
          <a:bodyPr>
            <a:normAutofit fontScale="90000"/>
          </a:bodyPr>
          <a:lstStyle/>
          <a:p>
            <a:pPr algn="ctr"/>
            <a:r>
              <a:rPr lang="en-US" sz="4000" dirty="0" smtClean="0"/>
              <a:t>AB 379: Enforcing Foster Youth   Education Rights</a:t>
            </a:r>
            <a:endParaRPr lang="en-US" dirty="0"/>
          </a:p>
        </p:txBody>
      </p:sp>
    </p:spTree>
    <p:extLst>
      <p:ext uri="{BB962C8B-B14F-4D97-AF65-F5344CB8AC3E}">
        <p14:creationId xmlns:p14="http://schemas.microsoft.com/office/powerpoint/2010/main" val="31595076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233534647"/>
              </p:ext>
            </p:extLst>
          </p:nvPr>
        </p:nvGraphicFramePr>
        <p:xfrm>
          <a:off x="457200" y="1981200"/>
          <a:ext cx="8229600" cy="3017520"/>
        </p:xfrm>
        <a:graphic>
          <a:graphicData uri="http://schemas.openxmlformats.org/drawingml/2006/table">
            <a:tbl>
              <a:tblPr firstRow="1" bandRow="1">
                <a:tableStyleId>{00A15C55-8517-42AA-B614-E9B94910E393}</a:tableStyleId>
              </a:tblPr>
              <a:tblGrid>
                <a:gridCol w="1219200"/>
                <a:gridCol w="7010400"/>
              </a:tblGrid>
              <a:tr h="346883">
                <a:tc>
                  <a:txBody>
                    <a:bodyPr/>
                    <a:lstStyle/>
                    <a:p>
                      <a:r>
                        <a:rPr lang="en-US" dirty="0" smtClean="0"/>
                        <a:t>Author</a:t>
                      </a:r>
                      <a:endParaRPr lang="en-US" dirty="0"/>
                    </a:p>
                  </a:txBody>
                  <a:tcPr/>
                </a:tc>
                <a:tc>
                  <a:txBody>
                    <a:bodyPr/>
                    <a:lstStyle/>
                    <a:p>
                      <a:r>
                        <a:rPr lang="en-US" dirty="0" smtClean="0"/>
                        <a:t>Weber</a:t>
                      </a:r>
                      <a:endParaRPr lang="en-US" b="0" dirty="0"/>
                    </a:p>
                  </a:txBody>
                  <a:tcPr/>
                </a:tc>
              </a:tr>
              <a:tr h="1881724">
                <a:tc>
                  <a:txBody>
                    <a:bodyPr/>
                    <a:lstStyle/>
                    <a:p>
                      <a:r>
                        <a:rPr lang="en-US" b="1" dirty="0" smtClean="0"/>
                        <a:t>Issue</a:t>
                      </a:r>
                      <a:endParaRPr lang="en-US" b="1"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kern="1200" dirty="0" smtClean="0">
                          <a:effectLst/>
                        </a:rPr>
                        <a:t>Prior to this law, the Foster Youth Services (FYS) program had a more limited definition of foster youth than found in LCFF (Local Control Funding Formula), such that nearly 2/3 of youth (mostly children in relative or family care) were ineligible for the education services and supports of FYS. When LCFF passed, FYS program duties were not updated to reflect new context.</a:t>
                      </a:r>
                      <a:endParaRPr kumimoji="0" lang="en-US" sz="1800" kern="1200" dirty="0" smtClean="0">
                        <a:solidFill>
                          <a:schemeClr val="tx1"/>
                        </a:solidFill>
                        <a:effectLst/>
                        <a:latin typeface="+mn-lt"/>
                        <a:ea typeface="+mn-ea"/>
                        <a:cs typeface="+mn-cs"/>
                      </a:endParaRPr>
                    </a:p>
                  </a:txBody>
                  <a:tcPr/>
                </a:tc>
              </a:tr>
              <a:tr h="598730">
                <a:tc>
                  <a:txBody>
                    <a:bodyPr/>
                    <a:lstStyle/>
                    <a:p>
                      <a:r>
                        <a:rPr lang="en-US" b="1" dirty="0" smtClean="0"/>
                        <a:t>What this bill does</a:t>
                      </a:r>
                      <a:endParaRPr lang="en-US" b="1"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kern="1200" dirty="0" smtClean="0">
                          <a:effectLst/>
                        </a:rPr>
                        <a:t>This law aligns the definitions of foster youth in LCFF and FYS to improve access to</a:t>
                      </a:r>
                      <a:r>
                        <a:rPr kumimoji="0" lang="en-US" sz="1800" kern="1200" baseline="0" dirty="0" smtClean="0">
                          <a:effectLst/>
                        </a:rPr>
                        <a:t> </a:t>
                      </a:r>
                      <a:r>
                        <a:rPr kumimoji="0" lang="en-US" sz="1800" kern="1200" dirty="0" smtClean="0">
                          <a:effectLst/>
                        </a:rPr>
                        <a:t>FYS.</a:t>
                      </a:r>
                      <a:endParaRPr kumimoji="0" lang="en-US" sz="1800" kern="1200" dirty="0" smtClean="0">
                        <a:solidFill>
                          <a:schemeClr val="tx1"/>
                        </a:solidFill>
                        <a:effectLst/>
                        <a:latin typeface="+mn-lt"/>
                        <a:ea typeface="+mn-ea"/>
                        <a:cs typeface="+mn-cs"/>
                      </a:endParaRPr>
                    </a:p>
                  </a:txBody>
                  <a:tcPr/>
                </a:tc>
              </a:tr>
            </a:tbl>
          </a:graphicData>
        </a:graphic>
      </p:graphicFrame>
      <p:sp>
        <p:nvSpPr>
          <p:cNvPr id="3" name="Title 2"/>
          <p:cNvSpPr>
            <a:spLocks noGrp="1"/>
          </p:cNvSpPr>
          <p:nvPr>
            <p:ph type="title"/>
          </p:nvPr>
        </p:nvSpPr>
        <p:spPr>
          <a:xfrm>
            <a:off x="457200" y="304800"/>
            <a:ext cx="8229600" cy="1143000"/>
          </a:xfrm>
        </p:spPr>
        <p:txBody>
          <a:bodyPr>
            <a:normAutofit fontScale="90000"/>
          </a:bodyPr>
          <a:lstStyle/>
          <a:p>
            <a:pPr algn="ctr"/>
            <a:r>
              <a:rPr lang="en-US" sz="3100" dirty="0" smtClean="0"/>
              <a:t>AB 854: </a:t>
            </a:r>
            <a:r>
              <a:rPr lang="en-US" sz="3100" dirty="0">
                <a:effectLst/>
              </a:rPr>
              <a:t>Ensuring Coordinated Educational Services &amp; Supports for Foster Youth</a:t>
            </a:r>
            <a:r>
              <a:rPr lang="en-US" dirty="0" smtClean="0"/>
              <a:t> </a:t>
            </a:r>
            <a:endParaRPr lang="en-US" dirty="0"/>
          </a:p>
        </p:txBody>
      </p:sp>
    </p:spTree>
    <p:extLst>
      <p:ext uri="{BB962C8B-B14F-4D97-AF65-F5344CB8AC3E}">
        <p14:creationId xmlns:p14="http://schemas.microsoft.com/office/powerpoint/2010/main" val="3620196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62490263"/>
              </p:ext>
            </p:extLst>
          </p:nvPr>
        </p:nvGraphicFramePr>
        <p:xfrm>
          <a:off x="533400" y="1524000"/>
          <a:ext cx="8229600" cy="3571240"/>
        </p:xfrm>
        <a:graphic>
          <a:graphicData uri="http://schemas.openxmlformats.org/drawingml/2006/table">
            <a:tbl>
              <a:tblPr firstRow="1" bandRow="1">
                <a:tableStyleId>{00A15C55-8517-42AA-B614-E9B94910E393}</a:tableStyleId>
              </a:tblPr>
              <a:tblGrid>
                <a:gridCol w="1219200"/>
                <a:gridCol w="7010400"/>
              </a:tblGrid>
              <a:tr h="370840">
                <a:tc>
                  <a:txBody>
                    <a:bodyPr/>
                    <a:lstStyle/>
                    <a:p>
                      <a:r>
                        <a:rPr lang="en-US" dirty="0" smtClean="0"/>
                        <a:t>Author</a:t>
                      </a:r>
                      <a:endParaRPr lang="en-US" dirty="0"/>
                    </a:p>
                  </a:txBody>
                  <a:tcPr/>
                </a:tc>
                <a:tc>
                  <a:txBody>
                    <a:bodyPr/>
                    <a:lstStyle/>
                    <a:p>
                      <a:r>
                        <a:rPr lang="en-US" dirty="0" smtClean="0"/>
                        <a:t>Holden</a:t>
                      </a:r>
                      <a:endParaRPr lang="en-US" b="0" dirty="0"/>
                    </a:p>
                  </a:txBody>
                  <a:tcPr/>
                </a:tc>
              </a:tr>
              <a:tr h="370840">
                <a:tc>
                  <a:txBody>
                    <a:bodyPr/>
                    <a:lstStyle/>
                    <a:p>
                      <a:r>
                        <a:rPr lang="en-US" b="1" dirty="0" smtClean="0"/>
                        <a:t>Issue</a:t>
                      </a:r>
                      <a:endParaRPr lang="en-US" b="1" dirty="0"/>
                    </a:p>
                  </a:txBody>
                  <a:tcPr anchor="ctr"/>
                </a:tc>
                <a:tc>
                  <a:txBody>
                    <a:bodyPr/>
                    <a:lstStyle/>
                    <a:p>
                      <a:r>
                        <a:rPr lang="en-US" dirty="0" smtClean="0"/>
                        <a:t>Thousands</a:t>
                      </a:r>
                      <a:r>
                        <a:rPr lang="en-US" baseline="0" dirty="0" smtClean="0"/>
                        <a:t> of students were being placed in classes where they were given credits for sitting at home, in the office, or taking a course they had already passed. </a:t>
                      </a:r>
                      <a:endParaRPr lang="en-US" dirty="0"/>
                    </a:p>
                  </a:txBody>
                  <a:tcPr/>
                </a:tc>
              </a:tr>
              <a:tr h="370840">
                <a:tc>
                  <a:txBody>
                    <a:bodyPr/>
                    <a:lstStyle/>
                    <a:p>
                      <a:r>
                        <a:rPr lang="en-US" b="1" dirty="0" smtClean="0"/>
                        <a:t>What this bill does</a:t>
                      </a:r>
                      <a:endParaRPr lang="en-US" b="1" dirty="0"/>
                    </a:p>
                  </a:txBody>
                  <a:tcPr anchor="ctr"/>
                </a:tc>
                <a:tc>
                  <a:txBody>
                    <a:bodyPr/>
                    <a:lstStyle/>
                    <a:p>
                      <a:pPr fontAlgn="base"/>
                      <a:r>
                        <a:rPr kumimoji="0" lang="en-US" sz="1800" kern="1200" dirty="0" smtClean="0">
                          <a:effectLst/>
                        </a:rPr>
                        <a:t>Beginning with the 2016-2017 school year, school districts are prohibited from assigning (9</a:t>
                      </a:r>
                      <a:r>
                        <a:rPr kumimoji="0" lang="en-US" sz="1800" kern="1200" baseline="30000" dirty="0" smtClean="0">
                          <a:effectLst/>
                        </a:rPr>
                        <a:t>th</a:t>
                      </a:r>
                      <a:r>
                        <a:rPr kumimoji="0" lang="en-US" sz="1800" kern="1200" baseline="0" dirty="0" smtClean="0">
                          <a:effectLst/>
                        </a:rPr>
                        <a:t> – 12</a:t>
                      </a:r>
                      <a:r>
                        <a:rPr kumimoji="0" lang="en-US" sz="1800" kern="1200" baseline="30000" dirty="0" smtClean="0">
                          <a:effectLst/>
                        </a:rPr>
                        <a:t>th</a:t>
                      </a:r>
                      <a:r>
                        <a:rPr kumimoji="0" lang="en-US" sz="1800" kern="1200" baseline="0" dirty="0" smtClean="0">
                          <a:effectLst/>
                        </a:rPr>
                        <a:t> grade) </a:t>
                      </a:r>
                      <a:r>
                        <a:rPr kumimoji="0" lang="en-US" sz="1800" kern="1200" dirty="0" smtClean="0">
                          <a:effectLst/>
                        </a:rPr>
                        <a:t>students to courses with no educational content for more than one week per semester.</a:t>
                      </a:r>
                      <a:r>
                        <a:rPr kumimoji="0" lang="en-US" kern="1200" dirty="0" smtClean="0">
                          <a:effectLst/>
                        </a:rPr>
                        <a:t> The bill also</a:t>
                      </a:r>
                      <a:r>
                        <a:rPr kumimoji="0" lang="en-US" kern="1200" baseline="0" dirty="0" smtClean="0">
                          <a:effectLst/>
                        </a:rPr>
                        <a:t> </a:t>
                      </a:r>
                      <a:r>
                        <a:rPr kumimoji="0" lang="en-US" kern="1200" dirty="0" smtClean="0">
                          <a:effectLst/>
                        </a:rPr>
                        <a:t>prohibits school districts from assigning a pupil to a course that the pupil has previously completed and received a grade determined by the school district to be sufficient to satisfy the minimum requirements for receiving a diploma of graduation from high school.</a:t>
                      </a:r>
                      <a:endParaRPr kumimoji="0" lang="en-US" b="0" i="0" kern="1200" dirty="0" smtClean="0">
                        <a:solidFill>
                          <a:schemeClr val="tx1"/>
                        </a:solidFill>
                        <a:effectLst/>
                        <a:latin typeface="+mn-lt"/>
                        <a:ea typeface="+mn-ea"/>
                        <a:cs typeface="+mn-cs"/>
                      </a:endParaRPr>
                    </a:p>
                  </a:txBody>
                  <a:tcPr/>
                </a:tc>
              </a:tr>
            </a:tbl>
          </a:graphicData>
        </a:graphic>
      </p:graphicFrame>
      <p:sp>
        <p:nvSpPr>
          <p:cNvPr id="3" name="Title 2"/>
          <p:cNvSpPr>
            <a:spLocks noGrp="1"/>
          </p:cNvSpPr>
          <p:nvPr>
            <p:ph type="title"/>
          </p:nvPr>
        </p:nvSpPr>
        <p:spPr/>
        <p:txBody>
          <a:bodyPr>
            <a:normAutofit/>
          </a:bodyPr>
          <a:lstStyle/>
          <a:p>
            <a:pPr algn="ctr"/>
            <a:r>
              <a:rPr lang="en-US" sz="2800" cap="all" dirty="0">
                <a:effectLst/>
              </a:rPr>
              <a:t>AB </a:t>
            </a:r>
            <a:r>
              <a:rPr lang="en-US" sz="2800" cap="all" dirty="0" smtClean="0">
                <a:effectLst/>
              </a:rPr>
              <a:t>1012: Pupil Instruction: Course Periods without Educational Content</a:t>
            </a:r>
            <a:endParaRPr lang="en-US" sz="3600" dirty="0"/>
          </a:p>
        </p:txBody>
      </p:sp>
    </p:spTree>
    <p:extLst>
      <p:ext uri="{BB962C8B-B14F-4D97-AF65-F5344CB8AC3E}">
        <p14:creationId xmlns:p14="http://schemas.microsoft.com/office/powerpoint/2010/main" val="39514620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530218851"/>
              </p:ext>
            </p:extLst>
          </p:nvPr>
        </p:nvGraphicFramePr>
        <p:xfrm>
          <a:off x="457200" y="1905000"/>
          <a:ext cx="8229600" cy="3302000"/>
        </p:xfrm>
        <a:graphic>
          <a:graphicData uri="http://schemas.openxmlformats.org/drawingml/2006/table">
            <a:tbl>
              <a:tblPr firstRow="1" bandRow="1">
                <a:tableStyleId>{00A15C55-8517-42AA-B614-E9B94910E393}</a:tableStyleId>
              </a:tblPr>
              <a:tblGrid>
                <a:gridCol w="1219200"/>
                <a:gridCol w="7010400"/>
              </a:tblGrid>
              <a:tr h="370840">
                <a:tc>
                  <a:txBody>
                    <a:bodyPr/>
                    <a:lstStyle/>
                    <a:p>
                      <a:r>
                        <a:rPr lang="en-US" dirty="0" smtClean="0"/>
                        <a:t>Author</a:t>
                      </a:r>
                      <a:endParaRPr lang="en-US" dirty="0"/>
                    </a:p>
                  </a:txBody>
                  <a:tcPr/>
                </a:tc>
                <a:tc>
                  <a:txBody>
                    <a:bodyPr/>
                    <a:lstStyle/>
                    <a:p>
                      <a:r>
                        <a:rPr lang="en-US" dirty="0" smtClean="0"/>
                        <a:t>Liu</a:t>
                      </a:r>
                      <a:endParaRPr lang="en-US" b="0" dirty="0"/>
                    </a:p>
                  </a:txBody>
                  <a:tcPr/>
                </a:tc>
              </a:tr>
              <a:tr h="370840">
                <a:tc>
                  <a:txBody>
                    <a:bodyPr/>
                    <a:lstStyle/>
                    <a:p>
                      <a:r>
                        <a:rPr lang="en-US" b="1" dirty="0" smtClean="0"/>
                        <a:t>Issue</a:t>
                      </a:r>
                      <a:endParaRPr lang="en-US" b="1" dirty="0"/>
                    </a:p>
                  </a:txBody>
                  <a:tcPr anchor="ctr"/>
                </a:tc>
                <a:tc>
                  <a:txBody>
                    <a:bodyPr/>
                    <a:lstStyle/>
                    <a:p>
                      <a:r>
                        <a:rPr lang="en-US" dirty="0" smtClean="0"/>
                        <a:t>California</a:t>
                      </a:r>
                      <a:r>
                        <a:rPr lang="en-US" baseline="0" dirty="0" smtClean="0"/>
                        <a:t> High School Exit Exam (CHSEE)</a:t>
                      </a:r>
                      <a:endParaRPr lang="en-US" dirty="0"/>
                    </a:p>
                  </a:txBody>
                  <a:tcPr/>
                </a:tc>
              </a:tr>
              <a:tr h="370840">
                <a:tc>
                  <a:txBody>
                    <a:bodyPr/>
                    <a:lstStyle/>
                    <a:p>
                      <a:r>
                        <a:rPr lang="en-US" b="1" dirty="0" smtClean="0"/>
                        <a:t>What this bill does</a:t>
                      </a:r>
                      <a:endParaRPr lang="en-US" b="1" dirty="0"/>
                    </a:p>
                  </a:txBody>
                  <a:tcPr anchor="ctr"/>
                </a:tc>
                <a:tc>
                  <a:txBody>
                    <a:bodyPr/>
                    <a:lstStyle/>
                    <a:p>
                      <a:pPr lvl="0"/>
                      <a:r>
                        <a:rPr kumimoji="0" lang="en-US" sz="1800" kern="1200" dirty="0" smtClean="0">
                          <a:effectLst/>
                        </a:rPr>
                        <a:t>This law allows former high school students who failed the exam as far back as 2006 to be awarded diplomas, as long as they passed all of their required classes. </a:t>
                      </a:r>
                      <a:br>
                        <a:rPr kumimoji="0" lang="en-US" sz="1800" kern="1200" dirty="0" smtClean="0">
                          <a:effectLst/>
                        </a:rPr>
                      </a:br>
                      <a:endParaRPr kumimoji="0" lang="en-US" sz="1800" kern="1200" dirty="0" smtClean="0">
                        <a:effectLst/>
                      </a:endParaRPr>
                    </a:p>
                    <a:p>
                      <a:pPr lvl="0"/>
                      <a:r>
                        <a:rPr kumimoji="0" lang="en-US" sz="1800" kern="1200" dirty="0" smtClean="0">
                          <a:effectLst/>
                        </a:rPr>
                        <a:t>The law also suspends the exam as a graduation requirement for the 2015-16, 2016-17, and 2017-18 school years. (to give educators and lawmakers time to decide whether to require a new test or use other measures for graduation.) </a:t>
                      </a:r>
                      <a:endParaRPr kumimoji="0" lang="en-US" sz="1800" kern="1200" dirty="0" smtClean="0">
                        <a:solidFill>
                          <a:schemeClr val="tx1"/>
                        </a:solidFill>
                        <a:effectLst/>
                        <a:latin typeface="+mn-lt"/>
                        <a:ea typeface="+mn-ea"/>
                        <a:cs typeface="+mn-cs"/>
                      </a:endParaRPr>
                    </a:p>
                  </a:txBody>
                  <a:tcPr/>
                </a:tc>
              </a:tr>
            </a:tbl>
          </a:graphicData>
        </a:graphic>
      </p:graphicFrame>
      <p:sp>
        <p:nvSpPr>
          <p:cNvPr id="3" name="Title 2"/>
          <p:cNvSpPr>
            <a:spLocks noGrp="1"/>
          </p:cNvSpPr>
          <p:nvPr>
            <p:ph type="title"/>
          </p:nvPr>
        </p:nvSpPr>
        <p:spPr/>
        <p:txBody>
          <a:bodyPr>
            <a:normAutofit fontScale="90000"/>
          </a:bodyPr>
          <a:lstStyle/>
          <a:p>
            <a:pPr algn="ctr"/>
            <a:r>
              <a:rPr lang="en-US" sz="3600" dirty="0" smtClean="0"/>
              <a:t>SB 172: </a:t>
            </a:r>
            <a:r>
              <a:rPr lang="en-US" sz="3600" dirty="0">
                <a:effectLst/>
              </a:rPr>
              <a:t>Pupil testing: high school exit examination: suspension</a:t>
            </a:r>
            <a:endParaRPr lang="en-US" dirty="0"/>
          </a:p>
        </p:txBody>
      </p:sp>
    </p:spTree>
    <p:extLst>
      <p:ext uri="{BB962C8B-B14F-4D97-AF65-F5344CB8AC3E}">
        <p14:creationId xmlns:p14="http://schemas.microsoft.com/office/powerpoint/2010/main" val="10456465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90106663"/>
              </p:ext>
            </p:extLst>
          </p:nvPr>
        </p:nvGraphicFramePr>
        <p:xfrm>
          <a:off x="457200" y="1481138"/>
          <a:ext cx="8229600" cy="3571240"/>
        </p:xfrm>
        <a:graphic>
          <a:graphicData uri="http://schemas.openxmlformats.org/drawingml/2006/table">
            <a:tbl>
              <a:tblPr firstRow="1" bandRow="1">
                <a:tableStyleId>{00A15C55-8517-42AA-B614-E9B94910E393}</a:tableStyleId>
              </a:tblPr>
              <a:tblGrid>
                <a:gridCol w="1219200"/>
                <a:gridCol w="7010400"/>
              </a:tblGrid>
              <a:tr h="370840">
                <a:tc>
                  <a:txBody>
                    <a:bodyPr/>
                    <a:lstStyle/>
                    <a:p>
                      <a:r>
                        <a:rPr lang="en-US" dirty="0" smtClean="0"/>
                        <a:t>Author</a:t>
                      </a:r>
                      <a:endParaRPr lang="en-US" dirty="0"/>
                    </a:p>
                  </a:txBody>
                  <a:tcPr/>
                </a:tc>
                <a:tc>
                  <a:txBody>
                    <a:bodyPr/>
                    <a:lstStyle/>
                    <a:p>
                      <a:r>
                        <a:rPr lang="en-US" dirty="0" smtClean="0"/>
                        <a:t>Pan</a:t>
                      </a:r>
                      <a:endParaRPr lang="en-US" b="0" dirty="0"/>
                    </a:p>
                  </a:txBody>
                  <a:tcPr/>
                </a:tc>
              </a:tr>
              <a:tr h="370840">
                <a:tc>
                  <a:txBody>
                    <a:bodyPr/>
                    <a:lstStyle/>
                    <a:p>
                      <a:r>
                        <a:rPr lang="en-US" b="1" dirty="0" smtClean="0"/>
                        <a:t>Issue</a:t>
                      </a:r>
                      <a:endParaRPr lang="en-US" b="1" dirty="0"/>
                    </a:p>
                  </a:txBody>
                  <a:tcPr anchor="ctr"/>
                </a:tc>
                <a:tc>
                  <a:txBody>
                    <a:bodyPr/>
                    <a:lstStyle/>
                    <a:p>
                      <a:r>
                        <a:rPr lang="en-US" dirty="0" smtClean="0"/>
                        <a:t>There</a:t>
                      </a:r>
                      <a:r>
                        <a:rPr lang="en-US" baseline="0" dirty="0" smtClean="0"/>
                        <a:t> have been several recent outbreaks of measles and infectious diseases resulting from </a:t>
                      </a:r>
                      <a:r>
                        <a:rPr lang="en-US" dirty="0" smtClean="0"/>
                        <a:t>individuals infecting vulnerable individuals including children who are unable to receive vaccinations due to health conditions or age requirements. </a:t>
                      </a:r>
                      <a:endParaRPr lang="en-US" dirty="0"/>
                    </a:p>
                  </a:txBody>
                  <a:tcPr/>
                </a:tc>
              </a:tr>
              <a:tr h="370840">
                <a:tc>
                  <a:txBody>
                    <a:bodyPr/>
                    <a:lstStyle/>
                    <a:p>
                      <a:r>
                        <a:rPr lang="en-US" b="1" dirty="0" smtClean="0"/>
                        <a:t>What this bill does</a:t>
                      </a:r>
                      <a:endParaRPr lang="en-US" b="1" dirty="0"/>
                    </a:p>
                  </a:txBody>
                  <a:tcPr anchor="ctr"/>
                </a:tc>
                <a:tc>
                  <a:txBody>
                    <a:bodyPr/>
                    <a:lstStyle/>
                    <a:p>
                      <a:pPr lvl="0"/>
                      <a:r>
                        <a:rPr kumimoji="0" lang="en-US" sz="1800" kern="1200" dirty="0" smtClean="0">
                          <a:effectLst/>
                        </a:rPr>
                        <a:t>Effective July 1, 2016: this law prohibits parents from refusing to vaccinate their children in public or private schools based on their personal opposition. </a:t>
                      </a:r>
                      <a:br>
                        <a:rPr kumimoji="0" lang="en-US" sz="1800" kern="1200" dirty="0" smtClean="0">
                          <a:effectLst/>
                        </a:rPr>
                      </a:br>
                      <a:endParaRPr kumimoji="0" lang="en-US" sz="1800" kern="1200" dirty="0" smtClean="0">
                        <a:effectLst/>
                      </a:endParaRPr>
                    </a:p>
                    <a:p>
                      <a:pPr lvl="0"/>
                      <a:r>
                        <a:rPr kumimoji="0" lang="en-US" sz="1800" kern="1200" dirty="0" smtClean="0">
                          <a:effectLst/>
                        </a:rPr>
                        <a:t>Under the new law, children may continue to obtain from a doctor a medical exemption to vaccinations. </a:t>
                      </a:r>
                      <a:endParaRPr kumimoji="0" lang="en-US" sz="1800" kern="1200" dirty="0">
                        <a:solidFill>
                          <a:schemeClr val="tx1"/>
                        </a:solidFill>
                        <a:effectLst/>
                        <a:latin typeface="+mn-lt"/>
                        <a:ea typeface="+mn-ea"/>
                        <a:cs typeface="+mn-cs"/>
                      </a:endParaRPr>
                    </a:p>
                  </a:txBody>
                  <a:tcPr/>
                </a:tc>
              </a:tr>
            </a:tbl>
          </a:graphicData>
        </a:graphic>
      </p:graphicFrame>
      <p:sp>
        <p:nvSpPr>
          <p:cNvPr id="3" name="Title 2"/>
          <p:cNvSpPr>
            <a:spLocks noGrp="1"/>
          </p:cNvSpPr>
          <p:nvPr>
            <p:ph type="title"/>
          </p:nvPr>
        </p:nvSpPr>
        <p:spPr/>
        <p:txBody>
          <a:bodyPr>
            <a:normAutofit/>
          </a:bodyPr>
          <a:lstStyle/>
          <a:p>
            <a:pPr algn="ctr"/>
            <a:r>
              <a:rPr lang="en-US" sz="3200" dirty="0" smtClean="0"/>
              <a:t>SB 277: Public Health: Vaccinations</a:t>
            </a:r>
            <a:endParaRPr lang="en-US" sz="3200" dirty="0"/>
          </a:p>
        </p:txBody>
      </p:sp>
    </p:spTree>
    <p:extLst>
      <p:ext uri="{BB962C8B-B14F-4D97-AF65-F5344CB8AC3E}">
        <p14:creationId xmlns:p14="http://schemas.microsoft.com/office/powerpoint/2010/main" val="2675725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495186336"/>
              </p:ext>
            </p:extLst>
          </p:nvPr>
        </p:nvGraphicFramePr>
        <p:xfrm>
          <a:off x="457200" y="1481138"/>
          <a:ext cx="8229600" cy="3022600"/>
        </p:xfrm>
        <a:graphic>
          <a:graphicData uri="http://schemas.openxmlformats.org/drawingml/2006/table">
            <a:tbl>
              <a:tblPr firstRow="1" bandRow="1">
                <a:tableStyleId>{00A15C55-8517-42AA-B614-E9B94910E393}</a:tableStyleId>
              </a:tblPr>
              <a:tblGrid>
                <a:gridCol w="1219200"/>
                <a:gridCol w="7010400"/>
              </a:tblGrid>
              <a:tr h="370840">
                <a:tc>
                  <a:txBody>
                    <a:bodyPr/>
                    <a:lstStyle/>
                    <a:p>
                      <a:r>
                        <a:rPr lang="en-US" dirty="0" smtClean="0"/>
                        <a:t>Author</a:t>
                      </a:r>
                      <a:endParaRPr lang="en-US" dirty="0"/>
                    </a:p>
                  </a:txBody>
                  <a:tcPr/>
                </a:tc>
                <a:tc>
                  <a:txBody>
                    <a:bodyPr/>
                    <a:lstStyle/>
                    <a:p>
                      <a:r>
                        <a:rPr lang="en-US" dirty="0" smtClean="0"/>
                        <a:t>Liu</a:t>
                      </a:r>
                      <a:endParaRPr lang="en-US" b="0" dirty="0"/>
                    </a:p>
                  </a:txBody>
                  <a:tcPr/>
                </a:tc>
              </a:tr>
              <a:tr h="370840">
                <a:tc>
                  <a:txBody>
                    <a:bodyPr/>
                    <a:lstStyle/>
                    <a:p>
                      <a:r>
                        <a:rPr lang="en-US" b="1" dirty="0" smtClean="0"/>
                        <a:t>Issue</a:t>
                      </a:r>
                      <a:endParaRPr lang="en-US" b="1"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kern="1200" dirty="0" smtClean="0">
                          <a:effectLst/>
                        </a:rPr>
                        <a:t>Prior to this law, school-of-origin rights of homeless students are not equal to those of foster youth and School of origin rights do not explicitly apply to charter schools.</a:t>
                      </a:r>
                      <a:endParaRPr kumimoji="0" lang="en-US" sz="1800" kern="1200" dirty="0" smtClean="0">
                        <a:solidFill>
                          <a:schemeClr val="tx1"/>
                        </a:solidFill>
                        <a:effectLst/>
                        <a:latin typeface="+mn-lt"/>
                        <a:ea typeface="+mn-ea"/>
                        <a:cs typeface="+mn-cs"/>
                      </a:endParaRPr>
                    </a:p>
                  </a:txBody>
                  <a:tcPr/>
                </a:tc>
              </a:tr>
              <a:tr h="370840">
                <a:tc>
                  <a:txBody>
                    <a:bodyPr/>
                    <a:lstStyle/>
                    <a:p>
                      <a:r>
                        <a:rPr lang="en-US" b="1" dirty="0" smtClean="0"/>
                        <a:t>What this bill does</a:t>
                      </a:r>
                      <a:endParaRPr lang="en-US" b="1" dirty="0"/>
                    </a:p>
                  </a:txBody>
                  <a:tcPr anchor="ctr"/>
                </a:tc>
                <a:tc>
                  <a:txBody>
                    <a:bodyPr/>
                    <a:lstStyle/>
                    <a:p>
                      <a:pPr lvl="0"/>
                      <a:r>
                        <a:rPr kumimoji="0" lang="en-US" sz="1800" kern="1200" dirty="0" smtClean="0">
                          <a:effectLst/>
                        </a:rPr>
                        <a:t>Under this law - formerly homeless students may attend school of origin through the end of academic year (K-8 students) or through graduation (high school students).</a:t>
                      </a:r>
                    </a:p>
                    <a:p>
                      <a:r>
                        <a:rPr kumimoji="0" lang="en-US" sz="1800" kern="1200" dirty="0" smtClean="0">
                          <a:effectLst/>
                        </a:rPr>
                        <a:t> </a:t>
                      </a:r>
                    </a:p>
                    <a:p>
                      <a:pPr lvl="0"/>
                      <a:r>
                        <a:rPr kumimoji="0" lang="en-US" sz="1800" kern="1200" dirty="0" smtClean="0">
                          <a:effectLst/>
                        </a:rPr>
                        <a:t>Additionally, charter schools have been added to the definition of local educational agency.</a:t>
                      </a:r>
                      <a:endParaRPr kumimoji="0" lang="en-US" sz="1800" kern="1200" dirty="0" smtClean="0">
                        <a:solidFill>
                          <a:schemeClr val="tx1"/>
                        </a:solidFill>
                        <a:effectLst/>
                        <a:latin typeface="+mn-lt"/>
                        <a:ea typeface="+mn-ea"/>
                        <a:cs typeface="+mn-cs"/>
                      </a:endParaRPr>
                    </a:p>
                  </a:txBody>
                  <a:tcPr/>
                </a:tc>
              </a:tr>
            </a:tbl>
          </a:graphicData>
        </a:graphic>
      </p:graphicFrame>
      <p:sp>
        <p:nvSpPr>
          <p:cNvPr id="3" name="Title 2"/>
          <p:cNvSpPr>
            <a:spLocks noGrp="1"/>
          </p:cNvSpPr>
          <p:nvPr>
            <p:ph type="title"/>
          </p:nvPr>
        </p:nvSpPr>
        <p:spPr/>
        <p:txBody>
          <a:bodyPr/>
          <a:lstStyle/>
          <a:p>
            <a:r>
              <a:rPr lang="en-US" dirty="0" smtClean="0"/>
              <a:t>SB 445: School of Origin</a:t>
            </a:r>
            <a:endParaRPr lang="en-US" dirty="0"/>
          </a:p>
        </p:txBody>
      </p:sp>
    </p:spTree>
    <p:extLst>
      <p:ext uri="{BB962C8B-B14F-4D97-AF65-F5344CB8AC3E}">
        <p14:creationId xmlns:p14="http://schemas.microsoft.com/office/powerpoint/2010/main" val="25037686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Poverty / Homelessness	</a:t>
            </a:r>
            <a:endParaRPr lang="en-US" dirty="0"/>
          </a:p>
        </p:txBody>
      </p:sp>
      <p:sp>
        <p:nvSpPr>
          <p:cNvPr id="3" name="Text Placeholder 2"/>
          <p:cNvSpPr>
            <a:spLocks noGrp="1"/>
          </p:cNvSpPr>
          <p:nvPr>
            <p:ph type="body" idx="1"/>
          </p:nvPr>
        </p:nvSpPr>
        <p:spPr>
          <a:xfrm>
            <a:off x="3922712" y="2931712"/>
            <a:ext cx="5068887" cy="1454888"/>
          </a:xfrm>
        </p:spPr>
        <p:txBody>
          <a:bodyPr>
            <a:normAutofit/>
          </a:bodyPr>
          <a:lstStyle/>
          <a:p>
            <a:r>
              <a:rPr lang="en-US" dirty="0" smtClean="0"/>
              <a:t>Priority Housing for Homeless Students</a:t>
            </a:r>
          </a:p>
          <a:p>
            <a:r>
              <a:rPr lang="en-US" dirty="0" smtClean="0"/>
              <a:t>GED &amp; Proficiency Exams</a:t>
            </a:r>
          </a:p>
          <a:p>
            <a:endParaRPr lang="en-US" dirty="0" smtClean="0"/>
          </a:p>
        </p:txBody>
      </p:sp>
    </p:spTree>
    <p:extLst>
      <p:ext uri="{BB962C8B-B14F-4D97-AF65-F5344CB8AC3E}">
        <p14:creationId xmlns:p14="http://schemas.microsoft.com/office/powerpoint/2010/main" val="16687438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344283134"/>
              </p:ext>
            </p:extLst>
          </p:nvPr>
        </p:nvGraphicFramePr>
        <p:xfrm>
          <a:off x="457200" y="1371600"/>
          <a:ext cx="8229600" cy="4119880"/>
        </p:xfrm>
        <a:graphic>
          <a:graphicData uri="http://schemas.openxmlformats.org/drawingml/2006/table">
            <a:tbl>
              <a:tblPr firstRow="1" bandRow="1">
                <a:tableStyleId>{93296810-A885-4BE3-A3E7-6D5BEEA58F35}</a:tableStyleId>
              </a:tblPr>
              <a:tblGrid>
                <a:gridCol w="1219200"/>
                <a:gridCol w="7010400"/>
              </a:tblGrid>
              <a:tr h="370840">
                <a:tc>
                  <a:txBody>
                    <a:bodyPr/>
                    <a:lstStyle/>
                    <a:p>
                      <a:r>
                        <a:rPr lang="en-US" dirty="0" smtClean="0"/>
                        <a:t>Author</a:t>
                      </a:r>
                      <a:endParaRPr lang="en-US" dirty="0"/>
                    </a:p>
                  </a:txBody>
                  <a:tcPr/>
                </a:tc>
                <a:tc>
                  <a:txBody>
                    <a:bodyPr/>
                    <a:lstStyle/>
                    <a:p>
                      <a:r>
                        <a:rPr lang="en-US" dirty="0" smtClean="0"/>
                        <a:t>Gipson</a:t>
                      </a:r>
                      <a:endParaRPr lang="en-US" b="0" dirty="0"/>
                    </a:p>
                  </a:txBody>
                  <a:tcPr/>
                </a:tc>
              </a:tr>
              <a:tr h="370840">
                <a:tc>
                  <a:txBody>
                    <a:bodyPr/>
                    <a:lstStyle/>
                    <a:p>
                      <a:r>
                        <a:rPr lang="en-US" b="1" dirty="0" smtClean="0"/>
                        <a:t>Issue</a:t>
                      </a:r>
                      <a:endParaRPr lang="en-US" b="1" dirty="0"/>
                    </a:p>
                  </a:txBody>
                  <a:tcPr anchor="ctr"/>
                </a:tc>
                <a:tc>
                  <a:txBody>
                    <a:bodyPr/>
                    <a:lstStyle/>
                    <a:p>
                      <a:r>
                        <a:rPr lang="en-US" dirty="0" smtClean="0"/>
                        <a:t>There is no concrete estimate for the number of homeless college students nationwide, but 58,158 college applicants indicated that they were homeless on federal financial aid forms for the 2012-13 academic year.</a:t>
                      </a:r>
                      <a:r>
                        <a:rPr lang="en-US" baseline="0" dirty="0" smtClean="0"/>
                        <a:t>  California has the highest rate of homelessness in the nation. Education provides homeless youth a path to stability and independence.</a:t>
                      </a:r>
                      <a:endParaRPr lang="en-US" dirty="0"/>
                    </a:p>
                  </a:txBody>
                  <a:tcPr/>
                </a:tc>
              </a:tr>
              <a:tr h="370840">
                <a:tc>
                  <a:txBody>
                    <a:bodyPr/>
                    <a:lstStyle/>
                    <a:p>
                      <a:r>
                        <a:rPr lang="en-US" b="1" dirty="0" smtClean="0"/>
                        <a:t>What this bill does</a:t>
                      </a:r>
                      <a:endParaRPr lang="en-US" b="1" dirty="0"/>
                    </a:p>
                  </a:txBody>
                  <a:tcPr anchor="ctr"/>
                </a:tc>
                <a:tc>
                  <a:txBody>
                    <a:bodyPr/>
                    <a:lstStyle/>
                    <a:p>
                      <a:pPr lvl="0"/>
                      <a:r>
                        <a:rPr lang="en-US" dirty="0" smtClean="0"/>
                        <a:t>This bill </a:t>
                      </a:r>
                      <a:r>
                        <a:rPr kumimoji="0" lang="en-US" sz="1800" kern="1200" dirty="0" smtClean="0">
                          <a:effectLst/>
                        </a:rPr>
                        <a:t>extends priority for housing at the University of California, the California State University, and the California Community Colleges to homeless youth, and requests campuses to develop plans to ensure that current and former homeless and foster youth have housing during breaks</a:t>
                      </a:r>
                      <a:r>
                        <a:rPr kumimoji="0" lang="en-US" sz="1800" kern="1200" baseline="0" dirty="0" smtClean="0">
                          <a:effectLst/>
                        </a:rPr>
                        <a:t> (with no additional fees)</a:t>
                      </a:r>
                      <a:endParaRPr kumimoji="0" lang="en-US" sz="1800" kern="1200" dirty="0" smtClean="0">
                        <a:solidFill>
                          <a:schemeClr val="tx1"/>
                        </a:solidFill>
                        <a:effectLst/>
                        <a:latin typeface="+mn-lt"/>
                        <a:ea typeface="+mn-ea"/>
                        <a:cs typeface="+mn-cs"/>
                      </a:endParaRPr>
                    </a:p>
                  </a:txBody>
                  <a:tcPr/>
                </a:tc>
              </a:tr>
            </a:tbl>
          </a:graphicData>
        </a:graphic>
      </p:graphicFrame>
      <p:sp>
        <p:nvSpPr>
          <p:cNvPr id="3" name="Title 2"/>
          <p:cNvSpPr>
            <a:spLocks noGrp="1"/>
          </p:cNvSpPr>
          <p:nvPr>
            <p:ph type="title"/>
          </p:nvPr>
        </p:nvSpPr>
        <p:spPr/>
        <p:txBody>
          <a:bodyPr>
            <a:normAutofit/>
          </a:bodyPr>
          <a:lstStyle/>
          <a:p>
            <a:pPr algn="ctr"/>
            <a:r>
              <a:rPr lang="en-US" sz="2800" dirty="0" smtClean="0"/>
              <a:t>AB 1228: </a:t>
            </a:r>
            <a:r>
              <a:rPr lang="en-US" sz="2800" dirty="0">
                <a:effectLst/>
              </a:rPr>
              <a:t>Priority for Homeless Students in UC, CSU, and CCC Campus Housing</a:t>
            </a:r>
            <a:endParaRPr lang="en-US" dirty="0"/>
          </a:p>
        </p:txBody>
      </p:sp>
    </p:spTree>
    <p:extLst>
      <p:ext uri="{BB962C8B-B14F-4D97-AF65-F5344CB8AC3E}">
        <p14:creationId xmlns:p14="http://schemas.microsoft.com/office/powerpoint/2010/main" val="35647033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775519351"/>
              </p:ext>
            </p:extLst>
          </p:nvPr>
        </p:nvGraphicFramePr>
        <p:xfrm>
          <a:off x="457200" y="1600200"/>
          <a:ext cx="8229600" cy="3845560"/>
        </p:xfrm>
        <a:graphic>
          <a:graphicData uri="http://schemas.openxmlformats.org/drawingml/2006/table">
            <a:tbl>
              <a:tblPr firstRow="1" bandRow="1">
                <a:tableStyleId>{93296810-A885-4BE3-A3E7-6D5BEEA58F35}</a:tableStyleId>
              </a:tblPr>
              <a:tblGrid>
                <a:gridCol w="1219200"/>
                <a:gridCol w="7010400"/>
              </a:tblGrid>
              <a:tr h="370840">
                <a:tc>
                  <a:txBody>
                    <a:bodyPr/>
                    <a:lstStyle/>
                    <a:p>
                      <a:r>
                        <a:rPr lang="en-US" dirty="0" smtClean="0"/>
                        <a:t>Author</a:t>
                      </a:r>
                      <a:endParaRPr lang="en-US" dirty="0"/>
                    </a:p>
                  </a:txBody>
                  <a:tcPr/>
                </a:tc>
                <a:tc>
                  <a:txBody>
                    <a:bodyPr/>
                    <a:lstStyle/>
                    <a:p>
                      <a:r>
                        <a:rPr lang="en-US" dirty="0" smtClean="0"/>
                        <a:t>Leno</a:t>
                      </a:r>
                      <a:endParaRPr lang="en-US" b="0" dirty="0"/>
                    </a:p>
                  </a:txBody>
                  <a:tcPr/>
                </a:tc>
              </a:tr>
              <a:tr h="370840">
                <a:tc>
                  <a:txBody>
                    <a:bodyPr/>
                    <a:lstStyle/>
                    <a:p>
                      <a:r>
                        <a:rPr lang="en-US" b="1" dirty="0" smtClean="0"/>
                        <a:t>Issue</a:t>
                      </a:r>
                      <a:endParaRPr lang="en-US" b="1"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kern="1200" dirty="0" smtClean="0">
                          <a:effectLst/>
                        </a:rPr>
                        <a:t>Homelessness creates barriers to “traditional” high school graduation, so proficiency exams (GED, CHSPE) are a critical alternative pathway to graduation</a:t>
                      </a:r>
                      <a:endParaRPr kumimoji="0" lang="en-US" sz="1800" kern="1200" dirty="0" smtClean="0">
                        <a:solidFill>
                          <a:schemeClr val="tx1"/>
                        </a:solidFill>
                        <a:effectLst/>
                        <a:latin typeface="+mn-lt"/>
                        <a:ea typeface="+mn-ea"/>
                        <a:cs typeface="+mn-cs"/>
                      </a:endParaRPr>
                    </a:p>
                  </a:txBody>
                  <a:tcPr/>
                </a:tc>
              </a:tr>
              <a:tr h="370840">
                <a:tc>
                  <a:txBody>
                    <a:bodyPr/>
                    <a:lstStyle/>
                    <a:p>
                      <a:r>
                        <a:rPr lang="en-US" b="1" dirty="0" smtClean="0"/>
                        <a:t>What this bill</a:t>
                      </a:r>
                      <a:r>
                        <a:rPr lang="en-US" b="1" baseline="0" dirty="0" smtClean="0"/>
                        <a:t> does</a:t>
                      </a:r>
                      <a:endParaRPr lang="en-US" b="1" dirty="0"/>
                    </a:p>
                  </a:txBody>
                  <a:tcPr anchor="ctr"/>
                </a:tc>
                <a:tc>
                  <a:txBody>
                    <a:bodyPr/>
                    <a:lstStyle/>
                    <a:p>
                      <a:pPr lvl="0"/>
                      <a:r>
                        <a:rPr kumimoji="0" lang="en-US" sz="1800" kern="1200" dirty="0" smtClean="0">
                          <a:effectLst/>
                        </a:rPr>
                        <a:t>This bill waives exam fees, which cost up to $200, and removes a significant financial hurdle for homeless youth who wish to graduate and further their education &amp; job prospects.</a:t>
                      </a:r>
                      <a:r>
                        <a:rPr kumimoji="0" lang="en-US" sz="1800" kern="1200" baseline="0" dirty="0" smtClean="0">
                          <a:effectLst/>
                        </a:rPr>
                        <a:t> </a:t>
                      </a:r>
                      <a:endParaRPr kumimoji="0" lang="en-US" sz="1800" kern="1200" dirty="0" smtClean="0">
                        <a:effectLst/>
                      </a:endParaRPr>
                    </a:p>
                    <a:p>
                      <a:pPr lvl="0"/>
                      <a:endParaRPr kumimoji="0" lang="en-US" sz="1800" kern="1200" baseline="0" dirty="0" smtClean="0">
                        <a:effectLst/>
                      </a:endParaRPr>
                    </a:p>
                    <a:p>
                      <a:pPr lvl="0"/>
                      <a:r>
                        <a:rPr kumimoji="0" lang="en-US" sz="1800" kern="1200" baseline="0" dirty="0" smtClean="0">
                          <a:effectLst/>
                        </a:rPr>
                        <a:t>It also p</a:t>
                      </a:r>
                      <a:r>
                        <a:rPr kumimoji="0" lang="en-US" sz="1800" kern="1200" dirty="0" smtClean="0">
                          <a:effectLst/>
                        </a:rPr>
                        <a:t>rohibits a fee from being charged to homeless youth taking the high school proficiency exam or the high school equivalency tests.</a:t>
                      </a:r>
                      <a:r>
                        <a:rPr kumimoji="0" lang="en-US" sz="1800" kern="1200" baseline="0" dirty="0" smtClean="0">
                          <a:effectLst/>
                        </a:rPr>
                        <a:t> </a:t>
                      </a:r>
                      <a:r>
                        <a:rPr kumimoji="0" lang="en-US" sz="1800" kern="1200" dirty="0" smtClean="0">
                          <a:effectLst/>
                        </a:rPr>
                        <a:t>Verification of homelessness will be provided by a homeless service provider </a:t>
                      </a:r>
                      <a:endParaRPr lang="en-US" dirty="0"/>
                    </a:p>
                  </a:txBody>
                  <a:tcPr/>
                </a:tc>
              </a:tr>
            </a:tbl>
          </a:graphicData>
        </a:graphic>
      </p:graphicFrame>
      <p:sp>
        <p:nvSpPr>
          <p:cNvPr id="3" name="Title 2"/>
          <p:cNvSpPr>
            <a:spLocks noGrp="1"/>
          </p:cNvSpPr>
          <p:nvPr>
            <p:ph type="title"/>
          </p:nvPr>
        </p:nvSpPr>
        <p:spPr>
          <a:xfrm>
            <a:off x="457200" y="228600"/>
            <a:ext cx="8229600" cy="1143000"/>
          </a:xfrm>
        </p:spPr>
        <p:txBody>
          <a:bodyPr>
            <a:noAutofit/>
          </a:bodyPr>
          <a:lstStyle/>
          <a:p>
            <a:pPr algn="ctr"/>
            <a:r>
              <a:rPr lang="en-US" sz="2800" dirty="0" smtClean="0"/>
              <a:t>SB 252: </a:t>
            </a:r>
            <a:br>
              <a:rPr lang="en-US" sz="2800" dirty="0" smtClean="0"/>
            </a:br>
            <a:r>
              <a:rPr lang="en-US" sz="2800" dirty="0" smtClean="0"/>
              <a:t>Free GED &amp; Proficiency Exam</a:t>
            </a:r>
            <a:endParaRPr lang="en-US" sz="2800" dirty="0"/>
          </a:p>
        </p:txBody>
      </p:sp>
    </p:spTree>
    <p:extLst>
      <p:ext uri="{BB962C8B-B14F-4D97-AF65-F5344CB8AC3E}">
        <p14:creationId xmlns:p14="http://schemas.microsoft.com/office/powerpoint/2010/main" val="31090598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Juvenile Justice</a:t>
            </a:r>
            <a:endParaRPr lang="en-US" dirty="0"/>
          </a:p>
        </p:txBody>
      </p:sp>
      <p:sp>
        <p:nvSpPr>
          <p:cNvPr id="3" name="Text Placeholder 2"/>
          <p:cNvSpPr>
            <a:spLocks noGrp="1"/>
          </p:cNvSpPr>
          <p:nvPr>
            <p:ph type="body" idx="1"/>
          </p:nvPr>
        </p:nvSpPr>
        <p:spPr>
          <a:xfrm>
            <a:off x="3922712" y="2931712"/>
            <a:ext cx="4916487" cy="2173688"/>
          </a:xfrm>
        </p:spPr>
        <p:txBody>
          <a:bodyPr>
            <a:normAutofit/>
          </a:bodyPr>
          <a:lstStyle/>
          <a:p>
            <a:r>
              <a:rPr lang="en-US" dirty="0" smtClean="0"/>
              <a:t>CASAs</a:t>
            </a:r>
          </a:p>
          <a:p>
            <a:r>
              <a:rPr lang="en-US" dirty="0" smtClean="0"/>
              <a:t>Juvenile Defender Standards</a:t>
            </a:r>
          </a:p>
          <a:p>
            <a:r>
              <a:rPr lang="en-US" dirty="0" smtClean="0"/>
              <a:t>Youth Offender Parole Hearings</a:t>
            </a:r>
          </a:p>
          <a:p>
            <a:r>
              <a:rPr lang="en-US" dirty="0" smtClean="0"/>
              <a:t>Juveniles: Sentencing</a:t>
            </a:r>
          </a:p>
          <a:p>
            <a:r>
              <a:rPr lang="en-US" dirty="0" smtClean="0"/>
              <a:t>Sealing Court Records</a:t>
            </a:r>
          </a:p>
        </p:txBody>
      </p:sp>
    </p:spTree>
    <p:extLst>
      <p:ext uri="{BB962C8B-B14F-4D97-AF65-F5344CB8AC3E}">
        <p14:creationId xmlns:p14="http://schemas.microsoft.com/office/powerpoint/2010/main" val="32409013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132590971"/>
              </p:ext>
            </p:extLst>
          </p:nvPr>
        </p:nvGraphicFramePr>
        <p:xfrm>
          <a:off x="457200" y="1481138"/>
          <a:ext cx="8229600" cy="3296920"/>
        </p:xfrm>
        <a:graphic>
          <a:graphicData uri="http://schemas.openxmlformats.org/drawingml/2006/table">
            <a:tbl>
              <a:tblPr firstRow="1" bandRow="1">
                <a:tableStyleId>{5C22544A-7EE6-4342-B048-85BDC9FD1C3A}</a:tableStyleId>
              </a:tblPr>
              <a:tblGrid>
                <a:gridCol w="1447800"/>
                <a:gridCol w="6781800"/>
              </a:tblGrid>
              <a:tr h="370840">
                <a:tc>
                  <a:txBody>
                    <a:bodyPr/>
                    <a:lstStyle/>
                    <a:p>
                      <a:r>
                        <a:rPr lang="en-US" dirty="0" smtClean="0"/>
                        <a:t>Author</a:t>
                      </a:r>
                      <a:endParaRPr lang="en-US" b="1" dirty="0"/>
                    </a:p>
                  </a:txBody>
                  <a:tcPr/>
                </a:tc>
                <a:tc>
                  <a:txBody>
                    <a:bodyPr/>
                    <a:lstStyle/>
                    <a:p>
                      <a:r>
                        <a:rPr lang="en-US" dirty="0" smtClean="0"/>
                        <a:t>Gaines</a:t>
                      </a:r>
                      <a:endParaRPr lang="en-US" b="0" dirty="0"/>
                    </a:p>
                  </a:txBody>
                  <a:tcPr/>
                </a:tc>
              </a:tr>
              <a:tr h="370840">
                <a:tc>
                  <a:txBody>
                    <a:bodyPr/>
                    <a:lstStyle/>
                    <a:p>
                      <a:r>
                        <a:rPr lang="en-US" b="1" dirty="0" smtClean="0"/>
                        <a:t>Issue</a:t>
                      </a:r>
                      <a:endParaRPr lang="en-US" b="1" dirty="0"/>
                    </a:p>
                  </a:txBody>
                  <a:tcPr anchor="ctr"/>
                </a:tc>
                <a:tc>
                  <a:txBody>
                    <a:bodyPr/>
                    <a:lstStyle/>
                    <a:p>
                      <a:r>
                        <a:rPr lang="en-US" dirty="0" smtClean="0"/>
                        <a:t>The</a:t>
                      </a:r>
                      <a:r>
                        <a:rPr lang="en-US" baseline="0" dirty="0" smtClean="0"/>
                        <a:t> law authorizes the appointment of Court Appointed Special Advocates (CASA) for children and youth in dependency, but, prior to this law, not in delinquency proceedings. CASAs would provide needed assistance in many delinquency cases. </a:t>
                      </a:r>
                      <a:endParaRPr lang="en-US" dirty="0"/>
                    </a:p>
                  </a:txBody>
                  <a:tcPr/>
                </a:tc>
              </a:tr>
              <a:tr h="370840">
                <a:tc>
                  <a:txBody>
                    <a:bodyPr/>
                    <a:lstStyle/>
                    <a:p>
                      <a:r>
                        <a:rPr lang="en-US" b="1" dirty="0" smtClean="0"/>
                        <a:t>What this bill does</a:t>
                      </a:r>
                      <a:endParaRPr lang="en-US" b="1" dirty="0"/>
                    </a:p>
                  </a:txBody>
                  <a:tcPr anchor="ctr"/>
                </a:tc>
                <a:tc>
                  <a:txBody>
                    <a:bodyPr/>
                    <a:lstStyle/>
                    <a:p>
                      <a:r>
                        <a:rPr kumimoji="0" lang="en-US" sz="1800" kern="1200" dirty="0" smtClean="0">
                          <a:effectLst/>
                        </a:rPr>
                        <a:t>This law authorizes the appointment of a CASA in a juvenile delinquency proceeding, and would provide that a CASA shall be considered court personnel for purposes of inspecting the case file of a dependent child or ward of the juvenile court.</a:t>
                      </a:r>
                      <a:endParaRPr lang="en-US" dirty="0"/>
                    </a:p>
                  </a:txBody>
                  <a:tcPr/>
                </a:tc>
              </a:tr>
            </a:tbl>
          </a:graphicData>
        </a:graphic>
      </p:graphicFrame>
      <p:sp>
        <p:nvSpPr>
          <p:cNvPr id="3" name="Title 2"/>
          <p:cNvSpPr>
            <a:spLocks noGrp="1"/>
          </p:cNvSpPr>
          <p:nvPr>
            <p:ph type="title"/>
          </p:nvPr>
        </p:nvSpPr>
        <p:spPr/>
        <p:txBody>
          <a:bodyPr>
            <a:normAutofit fontScale="90000"/>
          </a:bodyPr>
          <a:lstStyle/>
          <a:p>
            <a:pPr algn="ctr"/>
            <a:r>
              <a:rPr lang="en-US" dirty="0">
                <a:effectLst/>
              </a:rPr>
              <a:t>AB </a:t>
            </a:r>
            <a:r>
              <a:rPr lang="en-US" dirty="0" smtClean="0">
                <a:effectLst/>
              </a:rPr>
              <a:t>424: </a:t>
            </a:r>
            <a:r>
              <a:rPr lang="en-US" dirty="0">
                <a:effectLst/>
              </a:rPr>
              <a:t>Court Appointed Child Advocates: Wards</a:t>
            </a:r>
            <a:endParaRPr lang="en-US" dirty="0"/>
          </a:p>
        </p:txBody>
      </p:sp>
    </p:spTree>
    <p:extLst>
      <p:ext uri="{BB962C8B-B14F-4D97-AF65-F5344CB8AC3E}">
        <p14:creationId xmlns:p14="http://schemas.microsoft.com/office/powerpoint/2010/main" val="16538366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813180586"/>
              </p:ext>
            </p:extLst>
          </p:nvPr>
        </p:nvGraphicFramePr>
        <p:xfrm>
          <a:off x="457200" y="1981200"/>
          <a:ext cx="8229600" cy="2748280"/>
        </p:xfrm>
        <a:graphic>
          <a:graphicData uri="http://schemas.openxmlformats.org/drawingml/2006/table">
            <a:tbl>
              <a:tblPr firstRow="1" bandRow="1">
                <a:tableStyleId>{5C22544A-7EE6-4342-B048-85BDC9FD1C3A}</a:tableStyleId>
              </a:tblPr>
              <a:tblGrid>
                <a:gridCol w="1219200"/>
                <a:gridCol w="7010400"/>
              </a:tblGrid>
              <a:tr h="370840">
                <a:tc>
                  <a:txBody>
                    <a:bodyPr/>
                    <a:lstStyle/>
                    <a:p>
                      <a:r>
                        <a:rPr lang="en-US" dirty="0" smtClean="0"/>
                        <a:t>Author</a:t>
                      </a:r>
                      <a:endParaRPr lang="en-US" b="1" dirty="0"/>
                    </a:p>
                  </a:txBody>
                  <a:tcPr/>
                </a:tc>
                <a:tc>
                  <a:txBody>
                    <a:bodyPr/>
                    <a:lstStyle/>
                    <a:p>
                      <a:r>
                        <a:rPr lang="en-US" dirty="0" smtClean="0"/>
                        <a:t>Bloom</a:t>
                      </a:r>
                      <a:endParaRPr lang="en-US" b="0" dirty="0"/>
                    </a:p>
                  </a:txBody>
                  <a:tcPr/>
                </a:tc>
              </a:tr>
              <a:tr h="370840">
                <a:tc>
                  <a:txBody>
                    <a:bodyPr/>
                    <a:lstStyle/>
                    <a:p>
                      <a:r>
                        <a:rPr lang="en-US" b="1" dirty="0" smtClean="0"/>
                        <a:t>Issue</a:t>
                      </a:r>
                      <a:endParaRPr lang="en-US" b="1" dirty="0"/>
                    </a:p>
                  </a:txBody>
                  <a:tcPr anchor="ctr"/>
                </a:tc>
                <a:tc>
                  <a:txBody>
                    <a:bodyPr/>
                    <a:lstStyle/>
                    <a:p>
                      <a:r>
                        <a:rPr kumimoji="0" lang="en-US" sz="1800" kern="1200" dirty="0" smtClean="0">
                          <a:effectLst/>
                        </a:rPr>
                        <a:t>Despite the complex nature and wide-ranging scope of delinquency representation, youth are often appointed untrained or inexperienced attorneys leading to inadequate representation.</a:t>
                      </a:r>
                      <a:endParaRPr lang="en-US" dirty="0"/>
                    </a:p>
                  </a:txBody>
                  <a:tcPr/>
                </a:tc>
              </a:tr>
              <a:tr h="370840">
                <a:tc>
                  <a:txBody>
                    <a:bodyPr/>
                    <a:lstStyle/>
                    <a:p>
                      <a:r>
                        <a:rPr lang="en-US" b="1" dirty="0" smtClean="0"/>
                        <a:t>What this</a:t>
                      </a:r>
                      <a:r>
                        <a:rPr lang="en-US" b="1" baseline="0" dirty="0" smtClean="0"/>
                        <a:t> bill does</a:t>
                      </a:r>
                      <a:endParaRPr lang="en-US" b="1" dirty="0"/>
                    </a:p>
                  </a:txBody>
                  <a:tcPr anchor="ctr"/>
                </a:tc>
                <a:tc>
                  <a:txBody>
                    <a:bodyPr/>
                    <a:lstStyle/>
                    <a:p>
                      <a:pPr lvl="0"/>
                      <a:r>
                        <a:rPr kumimoji="0" lang="en-US" sz="1800" kern="1200" dirty="0" smtClean="0">
                          <a:effectLst/>
                        </a:rPr>
                        <a:t>This law will require statewid</a:t>
                      </a:r>
                      <a:r>
                        <a:rPr kumimoji="0" lang="en-US" sz="1800" kern="1200" baseline="0" dirty="0" smtClean="0">
                          <a:effectLst/>
                        </a:rPr>
                        <a:t>e </a:t>
                      </a:r>
                      <a:r>
                        <a:rPr kumimoji="0" lang="en-US" sz="1800" kern="1200" dirty="0" smtClean="0">
                          <a:effectLst/>
                        </a:rPr>
                        <a:t>training/experience standards clarifying defender’s duties to represent youth’s expressed interests, maintain confidentiality and meaningful contact with youth, and consult experts as appropriate.</a:t>
                      </a:r>
                      <a:endParaRPr kumimoji="0" lang="en-US" sz="1800" kern="1200" dirty="0" smtClean="0">
                        <a:solidFill>
                          <a:schemeClr val="tx1"/>
                        </a:solidFill>
                        <a:effectLst/>
                        <a:latin typeface="+mn-lt"/>
                        <a:ea typeface="+mn-ea"/>
                        <a:cs typeface="+mn-cs"/>
                      </a:endParaRPr>
                    </a:p>
                  </a:txBody>
                  <a:tcPr/>
                </a:tc>
              </a:tr>
            </a:tbl>
          </a:graphicData>
        </a:graphic>
      </p:graphicFrame>
      <p:sp>
        <p:nvSpPr>
          <p:cNvPr id="3" name="Title 2"/>
          <p:cNvSpPr>
            <a:spLocks noGrp="1"/>
          </p:cNvSpPr>
          <p:nvPr>
            <p:ph type="title"/>
          </p:nvPr>
        </p:nvSpPr>
        <p:spPr/>
        <p:txBody>
          <a:bodyPr>
            <a:normAutofit fontScale="90000"/>
          </a:bodyPr>
          <a:lstStyle/>
          <a:p>
            <a:pPr algn="ctr"/>
            <a:r>
              <a:rPr lang="en-US" cap="all" dirty="0">
                <a:effectLst/>
              </a:rPr>
              <a:t>AB </a:t>
            </a:r>
            <a:r>
              <a:rPr lang="en-US" cap="all" dirty="0" smtClean="0">
                <a:effectLst/>
              </a:rPr>
              <a:t>703: </a:t>
            </a:r>
            <a:r>
              <a:rPr lang="en-US" cap="all" dirty="0">
                <a:effectLst/>
              </a:rPr>
              <a:t>Juvenile Defender Standards</a:t>
            </a:r>
          </a:p>
        </p:txBody>
      </p:sp>
    </p:spTree>
    <p:extLst>
      <p:ext uri="{BB962C8B-B14F-4D97-AF65-F5344CB8AC3E}">
        <p14:creationId xmlns:p14="http://schemas.microsoft.com/office/powerpoint/2010/main" val="22994403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US" dirty="0"/>
              <a:t>SB 261: YOUTH OFFENDER PAROLE HEARINGS</a:t>
            </a:r>
          </a:p>
        </p:txBody>
      </p:sp>
      <p:graphicFrame>
        <p:nvGraphicFramePr>
          <p:cNvPr id="4" name="Content Placeholder 3"/>
          <p:cNvGraphicFramePr>
            <a:graphicFrameLocks/>
          </p:cNvGraphicFramePr>
          <p:nvPr>
            <p:extLst>
              <p:ext uri="{D42A27DB-BD31-4B8C-83A1-F6EECF244321}">
                <p14:modId xmlns:p14="http://schemas.microsoft.com/office/powerpoint/2010/main" val="1214378588"/>
              </p:ext>
            </p:extLst>
          </p:nvPr>
        </p:nvGraphicFramePr>
        <p:xfrm>
          <a:off x="457200" y="1981200"/>
          <a:ext cx="8229600" cy="3296920"/>
        </p:xfrm>
        <a:graphic>
          <a:graphicData uri="http://schemas.openxmlformats.org/drawingml/2006/table">
            <a:tbl>
              <a:tblPr firstRow="1" bandRow="1">
                <a:tableStyleId>{5C22544A-7EE6-4342-B048-85BDC9FD1C3A}</a:tableStyleId>
              </a:tblPr>
              <a:tblGrid>
                <a:gridCol w="1219200"/>
                <a:gridCol w="7010400"/>
              </a:tblGrid>
              <a:tr h="370840">
                <a:tc>
                  <a:txBody>
                    <a:bodyPr/>
                    <a:lstStyle/>
                    <a:p>
                      <a:r>
                        <a:rPr lang="en-US" dirty="0" smtClean="0"/>
                        <a:t>Author</a:t>
                      </a:r>
                      <a:endParaRPr lang="en-US" b="1" dirty="0"/>
                    </a:p>
                  </a:txBody>
                  <a:tcPr/>
                </a:tc>
                <a:tc>
                  <a:txBody>
                    <a:bodyPr/>
                    <a:lstStyle/>
                    <a:p>
                      <a:r>
                        <a:rPr lang="en-US" b="1" dirty="0" smtClean="0"/>
                        <a:t>Hancock</a:t>
                      </a:r>
                      <a:endParaRPr lang="en-US" b="0" dirty="0"/>
                    </a:p>
                  </a:txBody>
                  <a:tcPr/>
                </a:tc>
              </a:tr>
              <a:tr h="370840">
                <a:tc>
                  <a:txBody>
                    <a:bodyPr/>
                    <a:lstStyle/>
                    <a:p>
                      <a:r>
                        <a:rPr lang="en-US" b="1" dirty="0" smtClean="0"/>
                        <a:t>Issue</a:t>
                      </a:r>
                      <a:endParaRPr lang="en-US" b="1" dirty="0"/>
                    </a:p>
                  </a:txBody>
                  <a:tcPr anchor="ctr"/>
                </a:tc>
                <a:tc>
                  <a:txBody>
                    <a:bodyPr/>
                    <a:lstStyle/>
                    <a:p>
                      <a:r>
                        <a:rPr kumimoji="0" lang="en-US" sz="1800" kern="1200" dirty="0" smtClean="0">
                          <a:effectLst/>
                        </a:rPr>
                        <a:t>Existing law generally requires the Board of Parole Hearings to conduct youth offender</a:t>
                      </a:r>
                      <a:r>
                        <a:rPr kumimoji="0" lang="en-US" sz="1800" kern="1200" baseline="0" dirty="0" smtClean="0">
                          <a:effectLst/>
                        </a:rPr>
                        <a:t> parole hearings to consider the release of offenders who committed specified crimes when they were under </a:t>
                      </a:r>
                      <a:r>
                        <a:rPr kumimoji="0" lang="en-US" sz="1800" b="1" i="1" kern="1200" baseline="0" dirty="0" smtClean="0">
                          <a:effectLst/>
                        </a:rPr>
                        <a:t>18 years of age </a:t>
                      </a:r>
                      <a:r>
                        <a:rPr kumimoji="0" lang="en-US" sz="1800" kern="1200" baseline="0" dirty="0" smtClean="0">
                          <a:effectLst/>
                        </a:rPr>
                        <a:t>who were sentenced to state prison. This practice does not reflect what we currently know about brain development, etc.</a:t>
                      </a:r>
                      <a:endParaRPr lang="en-US" dirty="0"/>
                    </a:p>
                  </a:txBody>
                  <a:tcPr/>
                </a:tc>
              </a:tr>
              <a:tr h="370840">
                <a:tc>
                  <a:txBody>
                    <a:bodyPr/>
                    <a:lstStyle/>
                    <a:p>
                      <a:r>
                        <a:rPr lang="en-US" b="1" dirty="0" smtClean="0"/>
                        <a:t>What this</a:t>
                      </a:r>
                      <a:r>
                        <a:rPr lang="en-US" b="1" baseline="0" dirty="0" smtClean="0"/>
                        <a:t> bill does</a:t>
                      </a:r>
                      <a:endParaRPr lang="en-US" b="1" dirty="0"/>
                    </a:p>
                  </a:txBody>
                  <a:tcPr anchor="ctr"/>
                </a:tc>
                <a:tc>
                  <a:txBody>
                    <a:bodyPr/>
                    <a:lstStyle/>
                    <a:p>
                      <a:pPr lvl="0"/>
                      <a:r>
                        <a:rPr kumimoji="0" lang="en-US" sz="1800" kern="1200" dirty="0" smtClean="0">
                          <a:effectLst/>
                        </a:rPr>
                        <a:t>This law </a:t>
                      </a:r>
                      <a:r>
                        <a:rPr kumimoji="0" lang="en-US" sz="1800" kern="1200" dirty="0" smtClean="0">
                          <a:solidFill>
                            <a:schemeClr val="dk1"/>
                          </a:solidFill>
                          <a:effectLst/>
                          <a:latin typeface="+mn-lt"/>
                          <a:ea typeface="+mn-ea"/>
                          <a:cs typeface="+mn-cs"/>
                        </a:rPr>
                        <a:t>requires the Board of Parole Hearings to conduct a youth offender parole hearing for offenders sentenced to state prison who committed those specified crimes when they were under </a:t>
                      </a:r>
                      <a:r>
                        <a:rPr kumimoji="0" lang="en-US" sz="1800" b="1" i="1" kern="1200" dirty="0" smtClean="0">
                          <a:solidFill>
                            <a:schemeClr val="dk1"/>
                          </a:solidFill>
                          <a:effectLst/>
                          <a:latin typeface="+mn-lt"/>
                          <a:ea typeface="+mn-ea"/>
                          <a:cs typeface="+mn-cs"/>
                        </a:rPr>
                        <a:t>23 years of age</a:t>
                      </a:r>
                      <a:r>
                        <a:rPr kumimoji="0" lang="en-US" sz="1800" kern="1200" dirty="0" smtClean="0">
                          <a:solidFill>
                            <a:schemeClr val="dk1"/>
                          </a:solidFill>
                          <a:effectLst/>
                          <a:latin typeface="+mn-lt"/>
                          <a:ea typeface="+mn-ea"/>
                          <a:cs typeface="+mn-cs"/>
                        </a:rPr>
                        <a:t>.</a:t>
                      </a:r>
                      <a:endParaRPr kumimoji="0" lang="en-US" sz="1800" kern="1200" dirty="0" smtClean="0">
                        <a:solidFill>
                          <a:schemeClr val="tx1"/>
                        </a:solidFill>
                        <a:effectLst/>
                        <a:latin typeface="+mn-lt"/>
                        <a:ea typeface="+mn-ea"/>
                        <a:cs typeface="+mn-cs"/>
                      </a:endParaRPr>
                    </a:p>
                  </a:txBody>
                  <a:tcPr/>
                </a:tc>
              </a:tr>
            </a:tbl>
          </a:graphicData>
        </a:graphic>
      </p:graphicFrame>
    </p:spTree>
    <p:extLst>
      <p:ext uri="{BB962C8B-B14F-4D97-AF65-F5344CB8AC3E}">
        <p14:creationId xmlns:p14="http://schemas.microsoft.com/office/powerpoint/2010/main" val="8638843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US" dirty="0"/>
              <a:t>SB 382: Juveniles: Jurisdiction: Sentencing</a:t>
            </a:r>
          </a:p>
        </p:txBody>
      </p:sp>
      <p:graphicFrame>
        <p:nvGraphicFramePr>
          <p:cNvPr id="5" name="Content Placeholder 3"/>
          <p:cNvGraphicFramePr>
            <a:graphicFrameLocks/>
          </p:cNvGraphicFramePr>
          <p:nvPr>
            <p:extLst>
              <p:ext uri="{D42A27DB-BD31-4B8C-83A1-F6EECF244321}">
                <p14:modId xmlns:p14="http://schemas.microsoft.com/office/powerpoint/2010/main" val="2462871710"/>
              </p:ext>
            </p:extLst>
          </p:nvPr>
        </p:nvGraphicFramePr>
        <p:xfrm>
          <a:off x="457200" y="1752600"/>
          <a:ext cx="8229600" cy="3571240"/>
        </p:xfrm>
        <a:graphic>
          <a:graphicData uri="http://schemas.openxmlformats.org/drawingml/2006/table">
            <a:tbl>
              <a:tblPr firstRow="1" bandRow="1">
                <a:tableStyleId>{5C22544A-7EE6-4342-B048-85BDC9FD1C3A}</a:tableStyleId>
              </a:tblPr>
              <a:tblGrid>
                <a:gridCol w="1219200"/>
                <a:gridCol w="7010400"/>
              </a:tblGrid>
              <a:tr h="370840">
                <a:tc>
                  <a:txBody>
                    <a:bodyPr/>
                    <a:lstStyle/>
                    <a:p>
                      <a:r>
                        <a:rPr lang="en-US" dirty="0" smtClean="0"/>
                        <a:t>Author</a:t>
                      </a:r>
                      <a:endParaRPr lang="en-US" b="1" dirty="0"/>
                    </a:p>
                  </a:txBody>
                  <a:tcPr/>
                </a:tc>
                <a:tc>
                  <a:txBody>
                    <a:bodyPr/>
                    <a:lstStyle/>
                    <a:p>
                      <a:r>
                        <a:rPr lang="en-US" b="1" dirty="0" smtClean="0"/>
                        <a:t>Hancock</a:t>
                      </a:r>
                      <a:endParaRPr lang="en-US" b="0" dirty="0"/>
                    </a:p>
                  </a:txBody>
                  <a:tcPr/>
                </a:tc>
              </a:tr>
              <a:tr h="370840">
                <a:tc>
                  <a:txBody>
                    <a:bodyPr/>
                    <a:lstStyle/>
                    <a:p>
                      <a:r>
                        <a:rPr lang="en-US" b="1" dirty="0" smtClean="0"/>
                        <a:t>Issue</a:t>
                      </a:r>
                      <a:endParaRPr lang="en-US" b="1" dirty="0"/>
                    </a:p>
                  </a:txBody>
                  <a:tcPr anchor="ctr"/>
                </a:tc>
                <a:tc>
                  <a:txBody>
                    <a:bodyPr/>
                    <a:lstStyle/>
                    <a:p>
                      <a:r>
                        <a:rPr lang="en-US" dirty="0" smtClean="0"/>
                        <a:t>Prior</a:t>
                      </a:r>
                      <a:r>
                        <a:rPr lang="en-US" baseline="0" dirty="0" smtClean="0"/>
                        <a:t> to this bill: </a:t>
                      </a:r>
                      <a:r>
                        <a:rPr lang="en-US" dirty="0" smtClean="0"/>
                        <a:t>The criteria</a:t>
                      </a:r>
                      <a:r>
                        <a:rPr lang="en-US" baseline="0" dirty="0" smtClean="0"/>
                        <a:t> used when a fitness hearing occurs is outdated and not based on current law or cognitive science. Additionally, it does not make clear that judges may consider important factors.</a:t>
                      </a:r>
                      <a:endParaRPr lang="en-US" dirty="0"/>
                    </a:p>
                  </a:txBody>
                  <a:tcPr/>
                </a:tc>
              </a:tr>
              <a:tr h="370840">
                <a:tc>
                  <a:txBody>
                    <a:bodyPr/>
                    <a:lstStyle/>
                    <a:p>
                      <a:r>
                        <a:rPr lang="en-US" b="1" dirty="0" smtClean="0"/>
                        <a:t>What this</a:t>
                      </a:r>
                      <a:r>
                        <a:rPr lang="en-US" b="1" baseline="0" dirty="0" smtClean="0"/>
                        <a:t> bill does</a:t>
                      </a:r>
                      <a:endParaRPr lang="en-US" b="1" dirty="0"/>
                    </a:p>
                  </a:txBody>
                  <a:tcPr anchor="ctr"/>
                </a:tc>
                <a:tc>
                  <a:txBody>
                    <a:bodyPr/>
                    <a:lstStyle/>
                    <a:p>
                      <a:pPr lvl="0"/>
                      <a:r>
                        <a:rPr kumimoji="0" lang="en-US" sz="1800" kern="1200" dirty="0" smtClean="0">
                          <a:effectLst/>
                        </a:rPr>
                        <a:t>This bill updates the existing five statutory criteria used by judges when determining whether a young</a:t>
                      </a:r>
                      <a:r>
                        <a:rPr kumimoji="0" lang="en-US" sz="1800" kern="1200" baseline="0" dirty="0" smtClean="0">
                          <a:effectLst/>
                        </a:rPr>
                        <a:t> person should be sent to the adult criminal justice system. It is intended to ensure that judges consider factors required by the US &amp; CA Supreme Courts, such as the actual behavior of the individual, and his or her ability to grow, mature, and be rehabilitated. </a:t>
                      </a:r>
                      <a:endParaRPr kumimoji="0" lang="en-US" sz="1800" kern="1200" dirty="0" smtClean="0">
                        <a:solidFill>
                          <a:schemeClr val="tx1"/>
                        </a:solidFill>
                        <a:effectLst/>
                        <a:latin typeface="+mn-lt"/>
                        <a:ea typeface="+mn-ea"/>
                        <a:cs typeface="+mn-cs"/>
                      </a:endParaRPr>
                    </a:p>
                  </a:txBody>
                  <a:tcPr/>
                </a:tc>
              </a:tr>
            </a:tbl>
          </a:graphicData>
        </a:graphic>
      </p:graphicFrame>
    </p:spTree>
    <p:extLst>
      <p:ext uri="{BB962C8B-B14F-4D97-AF65-F5344CB8AC3E}">
        <p14:creationId xmlns:p14="http://schemas.microsoft.com/office/powerpoint/2010/main" val="4259110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a:r>
              <a:rPr lang="en-US" dirty="0">
                <a:effectLst/>
              </a:rPr>
              <a:t>SB </a:t>
            </a:r>
            <a:r>
              <a:rPr lang="en-US" dirty="0" smtClean="0">
                <a:effectLst/>
              </a:rPr>
              <a:t>504: </a:t>
            </a:r>
            <a:r>
              <a:rPr lang="en-US" dirty="0">
                <a:effectLst/>
              </a:rPr>
              <a:t>SEALING COURT RECORDS</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96176527"/>
              </p:ext>
            </p:extLst>
          </p:nvPr>
        </p:nvGraphicFramePr>
        <p:xfrm>
          <a:off x="457200" y="1905000"/>
          <a:ext cx="8229600" cy="3296920"/>
        </p:xfrm>
        <a:graphic>
          <a:graphicData uri="http://schemas.openxmlformats.org/drawingml/2006/table">
            <a:tbl>
              <a:tblPr firstRow="1" bandRow="1">
                <a:tableStyleId>{5C22544A-7EE6-4342-B048-85BDC9FD1C3A}</a:tableStyleId>
              </a:tblPr>
              <a:tblGrid>
                <a:gridCol w="1600200"/>
                <a:gridCol w="6629400"/>
              </a:tblGrid>
              <a:tr h="370840">
                <a:tc>
                  <a:txBody>
                    <a:bodyPr/>
                    <a:lstStyle/>
                    <a:p>
                      <a:r>
                        <a:rPr lang="en-US" dirty="0" smtClean="0"/>
                        <a:t>Author</a:t>
                      </a:r>
                    </a:p>
                  </a:txBody>
                  <a:tcPr/>
                </a:tc>
                <a:tc>
                  <a:txBody>
                    <a:bodyPr/>
                    <a:lstStyle/>
                    <a:p>
                      <a:r>
                        <a:rPr lang="en-US" dirty="0" smtClean="0"/>
                        <a:t>Lara</a:t>
                      </a:r>
                      <a:endParaRPr lang="en-US" b="0" dirty="0"/>
                    </a:p>
                  </a:txBody>
                  <a:tcPr/>
                </a:tc>
              </a:tr>
              <a:tr h="370840">
                <a:tc>
                  <a:txBody>
                    <a:bodyPr/>
                    <a:lstStyle/>
                    <a:p>
                      <a:r>
                        <a:rPr lang="en-US" dirty="0" smtClean="0"/>
                        <a:t>Issue</a:t>
                      </a:r>
                      <a:endParaRPr lang="en-US" b="1" dirty="0"/>
                    </a:p>
                  </a:txBody>
                  <a:tcPr/>
                </a:tc>
                <a:tc>
                  <a:txBody>
                    <a:bodyPr/>
                    <a:lstStyle/>
                    <a:p>
                      <a:r>
                        <a:rPr kumimoji="0" lang="en-US" sz="1800" kern="1200" dirty="0" smtClean="0">
                          <a:effectLst/>
                        </a:rPr>
                        <a:t>Prior to this law, in order to get juvenile court records sealed, courts were allowed to charge up to $150, a prohibitively expensive cost for California’s poor youth. Further, a youth was required to pay all fines, fees, and restitution owed to a victim in order to seal his or her juvenile record.</a:t>
                      </a:r>
                      <a:endParaRPr lang="en-US" dirty="0"/>
                    </a:p>
                  </a:txBody>
                  <a:tcPr/>
                </a:tc>
              </a:tr>
              <a:tr h="370840">
                <a:tc>
                  <a:txBody>
                    <a:bodyPr/>
                    <a:lstStyle/>
                    <a:p>
                      <a:r>
                        <a:rPr lang="en-US" dirty="0" smtClean="0"/>
                        <a:t>What this</a:t>
                      </a:r>
                      <a:r>
                        <a:rPr lang="en-US" baseline="0" dirty="0" smtClean="0"/>
                        <a:t> bill does</a:t>
                      </a:r>
                      <a:endParaRPr lang="en-US" b="1" dirty="0"/>
                    </a:p>
                  </a:txBody>
                  <a:tcPr/>
                </a:tc>
                <a:tc>
                  <a:txBody>
                    <a:bodyPr/>
                    <a:lstStyle/>
                    <a:p>
                      <a:pPr lvl="0"/>
                      <a:r>
                        <a:rPr kumimoji="0" lang="en-US" sz="1800" kern="1200" dirty="0" smtClean="0">
                          <a:effectLst/>
                        </a:rPr>
                        <a:t>This law provides that persons under 26 may no longer be required to pay fees for sealing juvenile records.</a:t>
                      </a:r>
                    </a:p>
                    <a:p>
                      <a:r>
                        <a:rPr kumimoji="0" lang="en-US" sz="1800" kern="1200" baseline="0" dirty="0" smtClean="0">
                          <a:effectLst/>
                        </a:rPr>
                        <a:t> </a:t>
                      </a:r>
                      <a:r>
                        <a:rPr kumimoji="0" lang="en-US" sz="1800" kern="1200" dirty="0" smtClean="0">
                          <a:effectLst/>
                        </a:rPr>
                        <a:t>Additionally, it prohibits an unfulfilled order of restitution from barring the sealing of a record</a:t>
                      </a:r>
                      <a:endParaRPr kumimoji="0" lang="en-US" sz="1800" kern="1200" dirty="0" smtClean="0">
                        <a:solidFill>
                          <a:schemeClr val="tx1"/>
                        </a:solidFill>
                        <a:effectLst/>
                        <a:latin typeface="+mn-lt"/>
                        <a:ea typeface="+mn-ea"/>
                        <a:cs typeface="+mn-cs"/>
                      </a:endParaRPr>
                    </a:p>
                  </a:txBody>
                  <a:tcPr/>
                </a:tc>
              </a:tr>
            </a:tbl>
          </a:graphicData>
        </a:graphic>
      </p:graphicFrame>
    </p:spTree>
    <p:extLst>
      <p:ext uri="{BB962C8B-B14F-4D97-AF65-F5344CB8AC3E}">
        <p14:creationId xmlns:p14="http://schemas.microsoft.com/office/powerpoint/2010/main" val="3398196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dirty="0" smtClean="0"/>
              <a:t>Questions?</a:t>
            </a:r>
            <a:endParaRPr lang="en-US" dirty="0"/>
          </a:p>
        </p:txBody>
      </p:sp>
      <p:pic>
        <p:nvPicPr>
          <p:cNvPr id="1027" name="Picture 3" descr="C:\Users\Mdelgado\AppData\Local\Microsoft\Windows\Temporary Internet Files\Content.IE5\4EC56B4M\Ask-question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00" y="1600200"/>
            <a:ext cx="320040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68928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endParaRPr lang="en-US" dirty="0" smtClean="0"/>
          </a:p>
          <a:p>
            <a:pPr marL="109728" indent="0">
              <a:buNone/>
            </a:pPr>
            <a:endParaRPr lang="en-US" dirty="0"/>
          </a:p>
        </p:txBody>
      </p:sp>
      <p:sp>
        <p:nvSpPr>
          <p:cNvPr id="3" name="Title 2"/>
          <p:cNvSpPr>
            <a:spLocks noGrp="1"/>
          </p:cNvSpPr>
          <p:nvPr>
            <p:ph type="title"/>
          </p:nvPr>
        </p:nvSpPr>
        <p:spPr/>
        <p:txBody>
          <a:bodyPr/>
          <a:lstStyle/>
          <a:p>
            <a:pPr algn="ctr"/>
            <a:r>
              <a:rPr lang="en-US" dirty="0" smtClean="0"/>
              <a:t>Contact Information</a:t>
            </a:r>
            <a:endParaRPr lang="en-US" dirty="0"/>
          </a:p>
        </p:txBody>
      </p:sp>
      <p:sp>
        <p:nvSpPr>
          <p:cNvPr id="4" name="Content Placeholder 1"/>
          <p:cNvSpPr txBox="1">
            <a:spLocks/>
          </p:cNvSpPr>
          <p:nvPr/>
        </p:nvSpPr>
        <p:spPr>
          <a:xfrm>
            <a:off x="457200" y="1295400"/>
            <a:ext cx="8229600" cy="5410200"/>
          </a:xfrm>
          <a:prstGeom prst="rect">
            <a:avLst/>
          </a:prstGeom>
        </p:spPr>
        <p:txBody>
          <a:bodyPr vert="horz">
            <a:normAutofit fontScale="92500" lnSpcReduction="1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Font typeface="Wingdings 3"/>
              <a:buNone/>
            </a:pPr>
            <a:endParaRPr lang="en-US" dirty="0" smtClean="0"/>
          </a:p>
          <a:p>
            <a:pPr marL="109728" indent="0">
              <a:buFont typeface="Wingdings 3"/>
              <a:buNone/>
            </a:pPr>
            <a:r>
              <a:rPr lang="en-US" dirty="0" smtClean="0"/>
              <a:t>Melanie Delgado</a:t>
            </a:r>
          </a:p>
          <a:p>
            <a:pPr marL="109728" indent="0">
              <a:buFont typeface="Wingdings 3"/>
              <a:buNone/>
            </a:pPr>
            <a:r>
              <a:rPr lang="en-US" dirty="0" smtClean="0"/>
              <a:t>Staff Attorney</a:t>
            </a:r>
            <a:br>
              <a:rPr lang="en-US" dirty="0" smtClean="0"/>
            </a:br>
            <a:r>
              <a:rPr lang="en-US" dirty="0" smtClean="0"/>
              <a:t>Director of Transition Age Youth Projects</a:t>
            </a:r>
          </a:p>
          <a:p>
            <a:pPr marL="109728" indent="0">
              <a:buFont typeface="Wingdings 3"/>
              <a:buNone/>
            </a:pPr>
            <a:r>
              <a:rPr lang="en-US" dirty="0" smtClean="0">
                <a:hlinkClick r:id="rId2"/>
              </a:rPr>
              <a:t>Mdelgado@sandiego.edu</a:t>
            </a:r>
            <a:r>
              <a:rPr lang="en-US" dirty="0" smtClean="0"/>
              <a:t> </a:t>
            </a:r>
          </a:p>
          <a:p>
            <a:pPr marL="109728" indent="0">
              <a:buFont typeface="Wingdings 3"/>
              <a:buNone/>
            </a:pPr>
            <a:endParaRPr lang="en-US" dirty="0" smtClean="0"/>
          </a:p>
          <a:p>
            <a:pPr marL="109728" indent="0">
              <a:buFont typeface="Wingdings 3"/>
              <a:buNone/>
            </a:pPr>
            <a:r>
              <a:rPr lang="en-US" dirty="0" smtClean="0"/>
              <a:t>Christina </a:t>
            </a:r>
            <a:r>
              <a:rPr lang="en-US" dirty="0" err="1" smtClean="0"/>
              <a:t>Riehl</a:t>
            </a:r>
            <a:endParaRPr lang="en-US" dirty="0" smtClean="0"/>
          </a:p>
          <a:p>
            <a:pPr marL="109728" indent="0">
              <a:buFont typeface="Wingdings 3"/>
              <a:buNone/>
            </a:pPr>
            <a:r>
              <a:rPr lang="en-US" dirty="0" smtClean="0"/>
              <a:t>Senior Staff Attorney</a:t>
            </a:r>
          </a:p>
          <a:p>
            <a:pPr marL="109728" indent="0">
              <a:buFont typeface="Wingdings 3"/>
              <a:buNone/>
            </a:pPr>
            <a:r>
              <a:rPr lang="en-US" dirty="0" smtClean="0">
                <a:hlinkClick r:id="rId3"/>
              </a:rPr>
              <a:t>Criehl@sandiego.edu</a:t>
            </a:r>
            <a:r>
              <a:rPr lang="en-US" dirty="0" smtClean="0"/>
              <a:t>  </a:t>
            </a:r>
          </a:p>
          <a:p>
            <a:pPr marL="109728" indent="0">
              <a:buFont typeface="Wingdings 3"/>
              <a:buNone/>
            </a:pPr>
            <a:r>
              <a:rPr lang="en-US" dirty="0" smtClean="0"/>
              <a:t> </a:t>
            </a:r>
          </a:p>
          <a:p>
            <a:pPr marL="109728" indent="0">
              <a:buFont typeface="Wingdings 3"/>
              <a:buNone/>
            </a:pPr>
            <a:endParaRPr lang="en-US" dirty="0" smtClean="0"/>
          </a:p>
          <a:p>
            <a:pPr marL="109728" indent="0">
              <a:buFont typeface="Wingdings 3"/>
              <a:buNone/>
            </a:pPr>
            <a:endParaRPr lang="en-US" dirty="0" smtClean="0"/>
          </a:p>
          <a:p>
            <a:pPr marL="109728" indent="0">
              <a:buFont typeface="Wingdings 3"/>
              <a:buNone/>
            </a:pPr>
            <a:r>
              <a:rPr lang="en-US" dirty="0" smtClean="0"/>
              <a:t>	</a:t>
            </a:r>
          </a:p>
        </p:txBody>
      </p:sp>
    </p:spTree>
    <p:extLst>
      <p:ext uri="{BB962C8B-B14F-4D97-AF65-F5344CB8AC3E}">
        <p14:creationId xmlns:p14="http://schemas.microsoft.com/office/powerpoint/2010/main" val="154677466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642</TotalTime>
  <Words>3048</Words>
  <Application>Microsoft Office PowerPoint</Application>
  <PresentationFormat>On-screen Show (4:3)</PresentationFormat>
  <Paragraphs>296</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Lucida Sans Unicode</vt:lpstr>
      <vt:lpstr>Verdana</vt:lpstr>
      <vt:lpstr>Wingdings 2</vt:lpstr>
      <vt:lpstr>Wingdings 3</vt:lpstr>
      <vt:lpstr>Concourse</vt:lpstr>
      <vt:lpstr>Welcome 2016!</vt:lpstr>
      <vt:lpstr>Child Welfare </vt:lpstr>
      <vt:lpstr>AB 1166:  Pupils in Foster Care: Exemption from Local Grad. Req.</vt:lpstr>
      <vt:lpstr>AB 403:  Continuum of Care Reform</vt:lpstr>
      <vt:lpstr>SB 731:  Transgender Youth in Foster Care</vt:lpstr>
      <vt:lpstr>AB 592:  Foster Youth Verification</vt:lpstr>
      <vt:lpstr>AB 260:  Breaking the Cycle of Foster Care for Parenting Youth</vt:lpstr>
      <vt:lpstr>SB 68:  Minor /NMD Parents: Reunification Services</vt:lpstr>
      <vt:lpstr>AB 899:  Confidentiality of Juvenile Records</vt:lpstr>
      <vt:lpstr>AB 900:  Special Immigrant Juvenile Status</vt:lpstr>
      <vt:lpstr>SB 238:  Foster Care:  Psychotropic Medications</vt:lpstr>
      <vt:lpstr>SB 319:  Foster Care:  Psychotropic Medications</vt:lpstr>
      <vt:lpstr>SB 484:  Foster Care:  Psychotropic Medications</vt:lpstr>
      <vt:lpstr> 217:  Juvenile Law Hearings</vt:lpstr>
      <vt:lpstr>AB 879: Court Proceedings:  Notice</vt:lpstr>
      <vt:lpstr>SB 794:  Child Welfare Services</vt:lpstr>
      <vt:lpstr> Looking Forward:  2016</vt:lpstr>
      <vt:lpstr>Early Education </vt:lpstr>
      <vt:lpstr>SB 792: Day Care Facilities:  Immunizations: Exemptions</vt:lpstr>
      <vt:lpstr>AB 982: Child Care and Development: Eligibility: Homeless</vt:lpstr>
      <vt:lpstr>AB 1207: Mandated Child Abuse Reporting: Day Care Personnel</vt:lpstr>
      <vt:lpstr>Education   </vt:lpstr>
      <vt:lpstr>AB 224: Notice of Education Rights</vt:lpstr>
      <vt:lpstr>AB 379: Enforcing Foster Youth   Education Rights</vt:lpstr>
      <vt:lpstr>AB 854: Ensuring Coordinated Educational Services &amp; Supports for Foster Youth </vt:lpstr>
      <vt:lpstr>AB 1012: Pupil Instruction: Course Periods without Educational Content</vt:lpstr>
      <vt:lpstr>SB 172: Pupil testing: high school exit examination: suspension</vt:lpstr>
      <vt:lpstr>SB 277: Public Health: Vaccinations</vt:lpstr>
      <vt:lpstr>SB 445: School of Origin</vt:lpstr>
      <vt:lpstr>Poverty / Homelessness </vt:lpstr>
      <vt:lpstr>AB 1228: Priority for Homeless Students in UC, CSU, and CCC Campus Housing</vt:lpstr>
      <vt:lpstr>SB 252:  Free GED &amp; Proficiency Exam</vt:lpstr>
      <vt:lpstr>Juvenile Justice</vt:lpstr>
      <vt:lpstr>AB 424: Court Appointed Child Advocates: Wards</vt:lpstr>
      <vt:lpstr>AB 703: Juvenile Defender Standards</vt:lpstr>
      <vt:lpstr>SB 261: YOUTH OFFENDER PAROLE HEARINGS</vt:lpstr>
      <vt:lpstr>SB 382: Juveniles: Jurisdiction: Sentencing</vt:lpstr>
      <vt:lpstr>SB 504: SEALING COURT RECORDS</vt:lpstr>
      <vt:lpstr>Questions?</vt:lpstr>
      <vt:lpstr>Contact Information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Riehl</dc:creator>
  <cp:lastModifiedBy>Elisa Weichel</cp:lastModifiedBy>
  <cp:revision>60</cp:revision>
  <dcterms:created xsi:type="dcterms:W3CDTF">2016-01-06T00:58:52Z</dcterms:created>
  <dcterms:modified xsi:type="dcterms:W3CDTF">2016-03-16T00:09:41Z</dcterms:modified>
</cp:coreProperties>
</file>