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9" r:id="rId2"/>
    <p:sldId id="296" r:id="rId3"/>
    <p:sldId id="256" r:id="rId4"/>
    <p:sldId id="362" r:id="rId5"/>
    <p:sldId id="388" r:id="rId6"/>
    <p:sldId id="371" r:id="rId7"/>
    <p:sldId id="372" r:id="rId8"/>
    <p:sldId id="363" r:id="rId9"/>
    <p:sldId id="364" r:id="rId10"/>
    <p:sldId id="366" r:id="rId11"/>
    <p:sldId id="365" r:id="rId12"/>
    <p:sldId id="367" r:id="rId13"/>
    <p:sldId id="368" r:id="rId14"/>
    <p:sldId id="369" r:id="rId15"/>
    <p:sldId id="370" r:id="rId16"/>
    <p:sldId id="329" r:id="rId17"/>
    <p:sldId id="352" r:id="rId18"/>
    <p:sldId id="359" r:id="rId19"/>
    <p:sldId id="392" r:id="rId20"/>
    <p:sldId id="393" r:id="rId21"/>
    <p:sldId id="394" r:id="rId22"/>
    <p:sldId id="395" r:id="rId23"/>
    <p:sldId id="396" r:id="rId24"/>
    <p:sldId id="397" r:id="rId25"/>
    <p:sldId id="399" r:id="rId26"/>
    <p:sldId id="398" r:id="rId27"/>
    <p:sldId id="400" r:id="rId28"/>
    <p:sldId id="401" r:id="rId29"/>
    <p:sldId id="402" r:id="rId30"/>
    <p:sldId id="373" r:id="rId31"/>
    <p:sldId id="374" r:id="rId32"/>
    <p:sldId id="376" r:id="rId33"/>
    <p:sldId id="377" r:id="rId34"/>
    <p:sldId id="378" r:id="rId35"/>
    <p:sldId id="379" r:id="rId36"/>
    <p:sldId id="380" r:id="rId37"/>
    <p:sldId id="382" r:id="rId38"/>
    <p:sldId id="383" r:id="rId39"/>
    <p:sldId id="384" r:id="rId40"/>
    <p:sldId id="385" r:id="rId41"/>
    <p:sldId id="386" r:id="rId42"/>
    <p:sldId id="355" r:id="rId43"/>
    <p:sldId id="333" r:id="rId44"/>
    <p:sldId id="334" r:id="rId45"/>
    <p:sldId id="335" r:id="rId46"/>
    <p:sldId id="345" r:id="rId47"/>
    <p:sldId id="340" r:id="rId48"/>
    <p:sldId id="360" r:id="rId49"/>
    <p:sldId id="356" r:id="rId50"/>
    <p:sldId id="361" r:id="rId51"/>
    <p:sldId id="387" r:id="rId52"/>
    <p:sldId id="357" r:id="rId53"/>
    <p:sldId id="331" r:id="rId54"/>
    <p:sldId id="389" r:id="rId55"/>
    <p:sldId id="390" r:id="rId56"/>
    <p:sldId id="344" r:id="rId57"/>
    <p:sldId id="391" r:id="rId58"/>
    <p:sldId id="358" r:id="rId5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p:cViewPr>
        <p:scale>
          <a:sx n="50" d="100"/>
          <a:sy n="50" d="100"/>
        </p:scale>
        <p:origin x="-1962"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27628-6A19-4948-AC96-D9BAC860A02E}" type="doc">
      <dgm:prSet loTypeId="urn:microsoft.com/office/officeart/2009/3/layout/DescendingProcess" loCatId="process" qsTypeId="urn:microsoft.com/office/officeart/2005/8/quickstyle/simple1" qsCatId="simple" csTypeId="urn:microsoft.com/office/officeart/2005/8/colors/accent4_3" csCatId="accent4" phldr="1"/>
      <dgm:spPr/>
      <dgm:t>
        <a:bodyPr/>
        <a:lstStyle/>
        <a:p>
          <a:endParaRPr lang="en-US"/>
        </a:p>
      </dgm:t>
    </dgm:pt>
    <dgm:pt modelId="{F475AE70-9F4B-4F6B-94C8-01D9A45D2ECC}">
      <dgm:prSet phldrT="[Text]" custT="1"/>
      <dgm:spPr/>
      <dgm:t>
        <a:bodyPr/>
        <a:lstStyle/>
        <a:p>
          <a:r>
            <a:rPr lang="en-US" sz="2800" dirty="0" smtClean="0"/>
            <a:t>Federal Laws</a:t>
          </a:r>
          <a:endParaRPr lang="en-US" sz="2800" dirty="0"/>
        </a:p>
      </dgm:t>
    </dgm:pt>
    <dgm:pt modelId="{47D9736D-2FCD-4AAA-B9AD-42C6DC9797B2}" type="parTrans" cxnId="{22384030-9C0B-422E-B995-A8E53584FB98}">
      <dgm:prSet/>
      <dgm:spPr/>
      <dgm:t>
        <a:bodyPr/>
        <a:lstStyle/>
        <a:p>
          <a:endParaRPr lang="en-US"/>
        </a:p>
      </dgm:t>
    </dgm:pt>
    <dgm:pt modelId="{6EF63F7B-7C47-4C89-89A7-1593B93D6A6E}" type="sibTrans" cxnId="{22384030-9C0B-422E-B995-A8E53584FB98}">
      <dgm:prSet/>
      <dgm:spPr/>
      <dgm:t>
        <a:bodyPr/>
        <a:lstStyle/>
        <a:p>
          <a:endParaRPr lang="en-US"/>
        </a:p>
      </dgm:t>
    </dgm:pt>
    <dgm:pt modelId="{62EC380D-460B-4931-9585-D8D546D36900}">
      <dgm:prSet phldrT="[Text]" custT="1"/>
      <dgm:spPr/>
      <dgm:t>
        <a:bodyPr/>
        <a:lstStyle/>
        <a:p>
          <a:r>
            <a:rPr lang="en-US" sz="2800" dirty="0" smtClean="0"/>
            <a:t>State</a:t>
          </a:r>
          <a:r>
            <a:rPr lang="en-US" sz="2600" dirty="0" smtClean="0"/>
            <a:t> </a:t>
          </a:r>
          <a:r>
            <a:rPr lang="en-US" sz="2800" dirty="0" smtClean="0"/>
            <a:t>Laws</a:t>
          </a:r>
          <a:endParaRPr lang="en-US" sz="2800" dirty="0"/>
        </a:p>
      </dgm:t>
    </dgm:pt>
    <dgm:pt modelId="{B5DF02C5-4A0E-429D-8D1C-E997D4D40A80}" type="parTrans" cxnId="{8D9FDE91-67E7-49E7-87D9-A38046B96C7C}">
      <dgm:prSet/>
      <dgm:spPr/>
      <dgm:t>
        <a:bodyPr/>
        <a:lstStyle/>
        <a:p>
          <a:endParaRPr lang="en-US"/>
        </a:p>
      </dgm:t>
    </dgm:pt>
    <dgm:pt modelId="{CBA74B6F-9347-4D1D-9B3B-25E796DF5D96}" type="sibTrans" cxnId="{8D9FDE91-67E7-49E7-87D9-A38046B96C7C}">
      <dgm:prSet/>
      <dgm:spPr/>
      <dgm:t>
        <a:bodyPr/>
        <a:lstStyle/>
        <a:p>
          <a:endParaRPr lang="en-US"/>
        </a:p>
      </dgm:t>
    </dgm:pt>
    <dgm:pt modelId="{FAC0789B-ADF4-4405-9D6C-A0608F823435}">
      <dgm:prSet phldrT="[Text]" custT="1"/>
      <dgm:spPr/>
      <dgm:t>
        <a:bodyPr/>
        <a:lstStyle/>
        <a:p>
          <a:r>
            <a:rPr lang="en-US" sz="2800" dirty="0" smtClean="0"/>
            <a:t>County Policies</a:t>
          </a:r>
          <a:endParaRPr lang="en-US" sz="2800" dirty="0"/>
        </a:p>
      </dgm:t>
    </dgm:pt>
    <dgm:pt modelId="{3D350BE4-3A56-4CC1-BBCB-3534FCDB575B}" type="parTrans" cxnId="{FAB4769A-41D3-4593-82A8-0D7FF853F670}">
      <dgm:prSet/>
      <dgm:spPr/>
      <dgm:t>
        <a:bodyPr/>
        <a:lstStyle/>
        <a:p>
          <a:endParaRPr lang="en-US"/>
        </a:p>
      </dgm:t>
    </dgm:pt>
    <dgm:pt modelId="{A0EF4011-0848-4EE0-9516-A7BA4BF66981}" type="sibTrans" cxnId="{FAB4769A-41D3-4593-82A8-0D7FF853F670}">
      <dgm:prSet/>
      <dgm:spPr/>
      <dgm:t>
        <a:bodyPr/>
        <a:lstStyle/>
        <a:p>
          <a:endParaRPr lang="en-US"/>
        </a:p>
      </dgm:t>
    </dgm:pt>
    <dgm:pt modelId="{69D5139F-1E41-41E2-8936-B4BF735D0E95}">
      <dgm:prSet phldrT="[Text]" custT="1"/>
      <dgm:spPr/>
      <dgm:t>
        <a:bodyPr/>
        <a:lstStyle/>
        <a:p>
          <a:r>
            <a:rPr lang="en-US" sz="2800" dirty="0" smtClean="0"/>
            <a:t>No Child Protection Unless There is Enforcement</a:t>
          </a:r>
          <a:endParaRPr lang="en-US" sz="2800" dirty="0"/>
        </a:p>
      </dgm:t>
    </dgm:pt>
    <dgm:pt modelId="{C17FC539-7744-47E9-AEE3-D4C7A380E7AF}" type="parTrans" cxnId="{B4C6D0BB-5717-4C4E-8585-6E50C9862292}">
      <dgm:prSet/>
      <dgm:spPr/>
      <dgm:t>
        <a:bodyPr/>
        <a:lstStyle/>
        <a:p>
          <a:endParaRPr lang="en-US"/>
        </a:p>
      </dgm:t>
    </dgm:pt>
    <dgm:pt modelId="{78E9CF2A-9457-4D5A-A23D-072CCFAAD525}" type="sibTrans" cxnId="{B4C6D0BB-5717-4C4E-8585-6E50C9862292}">
      <dgm:prSet/>
      <dgm:spPr/>
      <dgm:t>
        <a:bodyPr/>
        <a:lstStyle/>
        <a:p>
          <a:endParaRPr lang="en-US"/>
        </a:p>
      </dgm:t>
    </dgm:pt>
    <dgm:pt modelId="{86A5A2C7-CE68-4897-BB93-DF1EAB52B6C4}" type="pres">
      <dgm:prSet presAssocID="{96B27628-6A19-4948-AC96-D9BAC860A02E}" presName="Name0" presStyleCnt="0">
        <dgm:presLayoutVars>
          <dgm:chMax val="7"/>
          <dgm:chPref val="5"/>
        </dgm:presLayoutVars>
      </dgm:prSet>
      <dgm:spPr/>
      <dgm:t>
        <a:bodyPr/>
        <a:lstStyle/>
        <a:p>
          <a:endParaRPr lang="en-US"/>
        </a:p>
      </dgm:t>
    </dgm:pt>
    <dgm:pt modelId="{6D224E3E-EC67-4D72-8D16-562B87CE9F2A}" type="pres">
      <dgm:prSet presAssocID="{96B27628-6A19-4948-AC96-D9BAC860A02E}" presName="arrowNode" presStyleLbl="node1" presStyleIdx="0" presStyleCnt="1" custLinFactNeighborX="1434"/>
      <dgm:spPr/>
    </dgm:pt>
    <dgm:pt modelId="{AF7942C3-DD37-4C15-AC4F-B57AE5F6072C}" type="pres">
      <dgm:prSet presAssocID="{F475AE70-9F4B-4F6B-94C8-01D9A45D2ECC}" presName="txNode1" presStyleLbl="revTx" presStyleIdx="0" presStyleCnt="4" custScaleX="181292" custLinFactNeighborX="6899" custLinFactNeighborY="21045">
        <dgm:presLayoutVars>
          <dgm:bulletEnabled val="1"/>
        </dgm:presLayoutVars>
      </dgm:prSet>
      <dgm:spPr/>
      <dgm:t>
        <a:bodyPr/>
        <a:lstStyle/>
        <a:p>
          <a:endParaRPr lang="en-US"/>
        </a:p>
      </dgm:t>
    </dgm:pt>
    <dgm:pt modelId="{5F85B8F8-175D-40AF-A920-5A7405D2FFDF}" type="pres">
      <dgm:prSet presAssocID="{62EC380D-460B-4931-9585-D8D546D36900}" presName="txNode2" presStyleLbl="revTx" presStyleIdx="1" presStyleCnt="4">
        <dgm:presLayoutVars>
          <dgm:bulletEnabled val="1"/>
        </dgm:presLayoutVars>
      </dgm:prSet>
      <dgm:spPr/>
      <dgm:t>
        <a:bodyPr/>
        <a:lstStyle/>
        <a:p>
          <a:endParaRPr lang="en-US"/>
        </a:p>
      </dgm:t>
    </dgm:pt>
    <dgm:pt modelId="{F944D9F2-1844-4431-A6C0-F672C44FA494}" type="pres">
      <dgm:prSet presAssocID="{CBA74B6F-9347-4D1D-9B3B-25E796DF5D96}" presName="dotNode2" presStyleCnt="0"/>
      <dgm:spPr/>
    </dgm:pt>
    <dgm:pt modelId="{20DEFA9C-E01B-4FE1-840A-78A74CE4222F}" type="pres">
      <dgm:prSet presAssocID="{CBA74B6F-9347-4D1D-9B3B-25E796DF5D96}" presName="dotRepeatNode" presStyleLbl="fgShp" presStyleIdx="0" presStyleCnt="2"/>
      <dgm:spPr/>
      <dgm:t>
        <a:bodyPr/>
        <a:lstStyle/>
        <a:p>
          <a:endParaRPr lang="en-US"/>
        </a:p>
      </dgm:t>
    </dgm:pt>
    <dgm:pt modelId="{581EAC09-8E2E-4375-9FB6-BA6ACDD5281C}" type="pres">
      <dgm:prSet presAssocID="{FAC0789B-ADF4-4405-9D6C-A0608F823435}" presName="txNode3" presStyleLbl="revTx" presStyleIdx="2" presStyleCnt="4" custScaleX="71206" custLinFactNeighborX="13999" custLinFactNeighborY="31884">
        <dgm:presLayoutVars>
          <dgm:bulletEnabled val="1"/>
        </dgm:presLayoutVars>
      </dgm:prSet>
      <dgm:spPr/>
      <dgm:t>
        <a:bodyPr/>
        <a:lstStyle/>
        <a:p>
          <a:endParaRPr lang="en-US"/>
        </a:p>
      </dgm:t>
    </dgm:pt>
    <dgm:pt modelId="{58634FE8-7297-4197-8FC1-D9952FA8A741}" type="pres">
      <dgm:prSet presAssocID="{A0EF4011-0848-4EE0-9516-A7BA4BF66981}" presName="dotNode3" presStyleCnt="0"/>
      <dgm:spPr/>
    </dgm:pt>
    <dgm:pt modelId="{9BB48A3D-2AD6-45BA-BD5C-3B03B0C397DD}" type="pres">
      <dgm:prSet presAssocID="{A0EF4011-0848-4EE0-9516-A7BA4BF66981}" presName="dotRepeatNode" presStyleLbl="fgShp" presStyleIdx="1" presStyleCnt="2"/>
      <dgm:spPr/>
      <dgm:t>
        <a:bodyPr/>
        <a:lstStyle/>
        <a:p>
          <a:endParaRPr lang="en-US"/>
        </a:p>
      </dgm:t>
    </dgm:pt>
    <dgm:pt modelId="{8C8FDC6D-1470-40D7-AE1A-D3CC60213092}" type="pres">
      <dgm:prSet presAssocID="{69D5139F-1E41-41E2-8936-B4BF735D0E95}" presName="txNode4" presStyleLbl="revTx" presStyleIdx="3" presStyleCnt="4" custScaleX="277807" custLinFactNeighborX="-4129" custLinFactNeighborY="-9391">
        <dgm:presLayoutVars>
          <dgm:bulletEnabled val="1"/>
        </dgm:presLayoutVars>
      </dgm:prSet>
      <dgm:spPr/>
      <dgm:t>
        <a:bodyPr/>
        <a:lstStyle/>
        <a:p>
          <a:endParaRPr lang="en-US"/>
        </a:p>
      </dgm:t>
    </dgm:pt>
  </dgm:ptLst>
  <dgm:cxnLst>
    <dgm:cxn modelId="{22384030-9C0B-422E-B995-A8E53584FB98}" srcId="{96B27628-6A19-4948-AC96-D9BAC860A02E}" destId="{F475AE70-9F4B-4F6B-94C8-01D9A45D2ECC}" srcOrd="0" destOrd="0" parTransId="{47D9736D-2FCD-4AAA-B9AD-42C6DC9797B2}" sibTransId="{6EF63F7B-7C47-4C89-89A7-1593B93D6A6E}"/>
    <dgm:cxn modelId="{AD74F4FF-9BB1-4D25-8E98-812CD7164946}" type="presOf" srcId="{F475AE70-9F4B-4F6B-94C8-01D9A45D2ECC}" destId="{AF7942C3-DD37-4C15-AC4F-B57AE5F6072C}" srcOrd="0" destOrd="0" presId="urn:microsoft.com/office/officeart/2009/3/layout/DescendingProcess"/>
    <dgm:cxn modelId="{6F9C5186-1F92-46BD-970E-AE0BCF1F9A15}" type="presOf" srcId="{69D5139F-1E41-41E2-8936-B4BF735D0E95}" destId="{8C8FDC6D-1470-40D7-AE1A-D3CC60213092}" srcOrd="0" destOrd="0" presId="urn:microsoft.com/office/officeart/2009/3/layout/DescendingProcess"/>
    <dgm:cxn modelId="{FAB4769A-41D3-4593-82A8-0D7FF853F670}" srcId="{96B27628-6A19-4948-AC96-D9BAC860A02E}" destId="{FAC0789B-ADF4-4405-9D6C-A0608F823435}" srcOrd="2" destOrd="0" parTransId="{3D350BE4-3A56-4CC1-BBCB-3534FCDB575B}" sibTransId="{A0EF4011-0848-4EE0-9516-A7BA4BF66981}"/>
    <dgm:cxn modelId="{1A3E0D2F-9A1F-46C4-B9E5-4FB8EC56543D}" type="presOf" srcId="{FAC0789B-ADF4-4405-9D6C-A0608F823435}" destId="{581EAC09-8E2E-4375-9FB6-BA6ACDD5281C}" srcOrd="0" destOrd="0" presId="urn:microsoft.com/office/officeart/2009/3/layout/DescendingProcess"/>
    <dgm:cxn modelId="{8D9FDE91-67E7-49E7-87D9-A38046B96C7C}" srcId="{96B27628-6A19-4948-AC96-D9BAC860A02E}" destId="{62EC380D-460B-4931-9585-D8D546D36900}" srcOrd="1" destOrd="0" parTransId="{B5DF02C5-4A0E-429D-8D1C-E997D4D40A80}" sibTransId="{CBA74B6F-9347-4D1D-9B3B-25E796DF5D96}"/>
    <dgm:cxn modelId="{B4C6D0BB-5717-4C4E-8585-6E50C9862292}" srcId="{96B27628-6A19-4948-AC96-D9BAC860A02E}" destId="{69D5139F-1E41-41E2-8936-B4BF735D0E95}" srcOrd="3" destOrd="0" parTransId="{C17FC539-7744-47E9-AEE3-D4C7A380E7AF}" sibTransId="{78E9CF2A-9457-4D5A-A23D-072CCFAAD525}"/>
    <dgm:cxn modelId="{7DA97720-024D-4602-A4B9-444AF8CB4BFC}" type="presOf" srcId="{62EC380D-460B-4931-9585-D8D546D36900}" destId="{5F85B8F8-175D-40AF-A920-5A7405D2FFDF}" srcOrd="0" destOrd="0" presId="urn:microsoft.com/office/officeart/2009/3/layout/DescendingProcess"/>
    <dgm:cxn modelId="{B290439A-064C-4DD3-A47F-D7A931E199F3}" type="presOf" srcId="{A0EF4011-0848-4EE0-9516-A7BA4BF66981}" destId="{9BB48A3D-2AD6-45BA-BD5C-3B03B0C397DD}" srcOrd="0" destOrd="0" presId="urn:microsoft.com/office/officeart/2009/3/layout/DescendingProcess"/>
    <dgm:cxn modelId="{AE11EE72-6D45-4274-A76B-15AE41A3E515}" type="presOf" srcId="{96B27628-6A19-4948-AC96-D9BAC860A02E}" destId="{86A5A2C7-CE68-4897-BB93-DF1EAB52B6C4}" srcOrd="0" destOrd="0" presId="urn:microsoft.com/office/officeart/2009/3/layout/DescendingProcess"/>
    <dgm:cxn modelId="{D1D6D2C5-6692-4C8E-A764-0A73277E55B1}" type="presOf" srcId="{CBA74B6F-9347-4D1D-9B3B-25E796DF5D96}" destId="{20DEFA9C-E01B-4FE1-840A-78A74CE4222F}" srcOrd="0" destOrd="0" presId="urn:microsoft.com/office/officeart/2009/3/layout/DescendingProcess"/>
    <dgm:cxn modelId="{8642A77C-0D27-4389-AB94-8CA37D4DDE4C}" type="presParOf" srcId="{86A5A2C7-CE68-4897-BB93-DF1EAB52B6C4}" destId="{6D224E3E-EC67-4D72-8D16-562B87CE9F2A}" srcOrd="0" destOrd="0" presId="urn:microsoft.com/office/officeart/2009/3/layout/DescendingProcess"/>
    <dgm:cxn modelId="{F152401A-3FE7-4627-8CE7-F38E22B703AA}" type="presParOf" srcId="{86A5A2C7-CE68-4897-BB93-DF1EAB52B6C4}" destId="{AF7942C3-DD37-4C15-AC4F-B57AE5F6072C}" srcOrd="1" destOrd="0" presId="urn:microsoft.com/office/officeart/2009/3/layout/DescendingProcess"/>
    <dgm:cxn modelId="{F58DA46B-636B-43FD-9099-6A8530196D73}" type="presParOf" srcId="{86A5A2C7-CE68-4897-BB93-DF1EAB52B6C4}" destId="{5F85B8F8-175D-40AF-A920-5A7405D2FFDF}" srcOrd="2" destOrd="0" presId="urn:microsoft.com/office/officeart/2009/3/layout/DescendingProcess"/>
    <dgm:cxn modelId="{F30AB836-87EC-4FEA-BBAA-9685350582C1}" type="presParOf" srcId="{86A5A2C7-CE68-4897-BB93-DF1EAB52B6C4}" destId="{F944D9F2-1844-4431-A6C0-F672C44FA494}" srcOrd="3" destOrd="0" presId="urn:microsoft.com/office/officeart/2009/3/layout/DescendingProcess"/>
    <dgm:cxn modelId="{1A48D7F0-81D3-4A1D-B33E-EB0DE7F15B27}" type="presParOf" srcId="{F944D9F2-1844-4431-A6C0-F672C44FA494}" destId="{20DEFA9C-E01B-4FE1-840A-78A74CE4222F}" srcOrd="0" destOrd="0" presId="urn:microsoft.com/office/officeart/2009/3/layout/DescendingProcess"/>
    <dgm:cxn modelId="{C3A0B769-005F-42CD-B1D6-39B5EC037CD6}" type="presParOf" srcId="{86A5A2C7-CE68-4897-BB93-DF1EAB52B6C4}" destId="{581EAC09-8E2E-4375-9FB6-BA6ACDD5281C}" srcOrd="4" destOrd="0" presId="urn:microsoft.com/office/officeart/2009/3/layout/DescendingProcess"/>
    <dgm:cxn modelId="{FAC55E4C-9981-4897-AB4E-6234610C60A8}" type="presParOf" srcId="{86A5A2C7-CE68-4897-BB93-DF1EAB52B6C4}" destId="{58634FE8-7297-4197-8FC1-D9952FA8A741}" srcOrd="5" destOrd="0" presId="urn:microsoft.com/office/officeart/2009/3/layout/DescendingProcess"/>
    <dgm:cxn modelId="{97B45BE1-942C-4244-844A-37C62EC165F5}" type="presParOf" srcId="{58634FE8-7297-4197-8FC1-D9952FA8A741}" destId="{9BB48A3D-2AD6-45BA-BD5C-3B03B0C397DD}" srcOrd="0" destOrd="0" presId="urn:microsoft.com/office/officeart/2009/3/layout/DescendingProcess"/>
    <dgm:cxn modelId="{DBFF535F-6966-48D5-A6E3-DFD3046F44D0}" type="presParOf" srcId="{86A5A2C7-CE68-4897-BB93-DF1EAB52B6C4}" destId="{8C8FDC6D-1470-40D7-AE1A-D3CC60213092}"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24E3E-EC67-4D72-8D16-562B87CE9F2A}">
      <dsp:nvSpPr>
        <dsp:cNvPr id="0" name=""/>
        <dsp:cNvSpPr/>
      </dsp:nvSpPr>
      <dsp:spPr>
        <a:xfrm rot="4396374">
          <a:off x="1208818" y="900631"/>
          <a:ext cx="3907079" cy="2724700"/>
        </a:xfrm>
        <a:prstGeom prst="swooshArrow">
          <a:avLst>
            <a:gd name="adj1" fmla="val 16310"/>
            <a:gd name="adj2" fmla="val 3137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EFA9C-E01B-4FE1-840A-78A74CE4222F}">
      <dsp:nvSpPr>
        <dsp:cNvPr id="0" name=""/>
        <dsp:cNvSpPr/>
      </dsp:nvSpPr>
      <dsp:spPr>
        <a:xfrm>
          <a:off x="2785660" y="1377703"/>
          <a:ext cx="98665" cy="98665"/>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48A3D-2AD6-45BA-BD5C-3B03B0C397DD}">
      <dsp:nvSpPr>
        <dsp:cNvPr id="0" name=""/>
        <dsp:cNvSpPr/>
      </dsp:nvSpPr>
      <dsp:spPr>
        <a:xfrm>
          <a:off x="3644959" y="2215458"/>
          <a:ext cx="98665" cy="98665"/>
        </a:xfrm>
        <a:prstGeom prst="ellipse">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942C3-DD37-4C15-AC4F-B57AE5F6072C}">
      <dsp:nvSpPr>
        <dsp:cNvPr id="0" name=""/>
        <dsp:cNvSpPr/>
      </dsp:nvSpPr>
      <dsp:spPr>
        <a:xfrm>
          <a:off x="271712" y="152398"/>
          <a:ext cx="333951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kern="1200" dirty="0" smtClean="0"/>
            <a:t>Federal Laws</a:t>
          </a:r>
          <a:endParaRPr lang="en-US" sz="2800" kern="1200" dirty="0"/>
        </a:p>
      </dsp:txBody>
      <dsp:txXfrm>
        <a:off x="271712" y="152398"/>
        <a:ext cx="3339519" cy="724154"/>
      </dsp:txXfrm>
    </dsp:sp>
    <dsp:sp modelId="{5F85B8F8-175D-40AF-A920-5A7405D2FFDF}">
      <dsp:nvSpPr>
        <dsp:cNvPr id="0" name=""/>
        <dsp:cNvSpPr/>
      </dsp:nvSpPr>
      <dsp:spPr>
        <a:xfrm>
          <a:off x="3332849" y="1064959"/>
          <a:ext cx="2539065"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en-US" sz="2800" kern="1200" dirty="0" smtClean="0"/>
            <a:t>State</a:t>
          </a:r>
          <a:r>
            <a:rPr lang="en-US" sz="2600" kern="1200" dirty="0" smtClean="0"/>
            <a:t> </a:t>
          </a:r>
          <a:r>
            <a:rPr lang="en-US" sz="2800" kern="1200" dirty="0" smtClean="0"/>
            <a:t>Laws</a:t>
          </a:r>
          <a:endParaRPr lang="en-US" sz="2800" kern="1200" dirty="0"/>
        </a:p>
      </dsp:txBody>
      <dsp:txXfrm>
        <a:off x="3332849" y="1064959"/>
        <a:ext cx="2539065" cy="724154"/>
      </dsp:txXfrm>
    </dsp:sp>
    <dsp:sp modelId="{581EAC09-8E2E-4375-9FB6-BA6ACDD5281C}">
      <dsp:nvSpPr>
        <dsp:cNvPr id="0" name=""/>
        <dsp:cNvSpPr/>
      </dsp:nvSpPr>
      <dsp:spPr>
        <a:xfrm>
          <a:off x="1600211" y="2133604"/>
          <a:ext cx="177251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r" defTabSz="1244600">
            <a:lnSpc>
              <a:spcPct val="90000"/>
            </a:lnSpc>
            <a:spcBef>
              <a:spcPct val="0"/>
            </a:spcBef>
            <a:spcAft>
              <a:spcPct val="35000"/>
            </a:spcAft>
          </a:pPr>
          <a:r>
            <a:rPr lang="en-US" sz="2800" kern="1200" dirty="0" smtClean="0"/>
            <a:t>County Policies</a:t>
          </a:r>
          <a:endParaRPr lang="en-US" sz="2800" kern="1200" dirty="0"/>
        </a:p>
      </dsp:txBody>
      <dsp:txXfrm>
        <a:off x="1600211" y="2133604"/>
        <a:ext cx="1772516" cy="724154"/>
      </dsp:txXfrm>
    </dsp:sp>
    <dsp:sp modelId="{8C8FDC6D-1470-40D7-AE1A-D3CC60213092}">
      <dsp:nvSpPr>
        <dsp:cNvPr id="0" name=""/>
        <dsp:cNvSpPr/>
      </dsp:nvSpPr>
      <dsp:spPr>
        <a:xfrm>
          <a:off x="1066795" y="3733803"/>
          <a:ext cx="6915393"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n-US" sz="2800" kern="1200" dirty="0" smtClean="0"/>
            <a:t>No Child Protection Unless There is Enforcement</a:t>
          </a:r>
          <a:endParaRPr lang="en-US" sz="2800" kern="1200" dirty="0"/>
        </a:p>
      </dsp:txBody>
      <dsp:txXfrm>
        <a:off x="1066795" y="3733803"/>
        <a:ext cx="6915393" cy="72415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924" cy="465743"/>
          </a:xfrm>
          <a:prstGeom prst="rect">
            <a:avLst/>
          </a:prstGeom>
        </p:spPr>
        <p:txBody>
          <a:bodyPr vert="horz" lIns="91323" tIns="45661" rIns="91323" bIns="45661" rtlCol="0"/>
          <a:lstStyle>
            <a:lvl1pPr algn="l">
              <a:defRPr sz="1100"/>
            </a:lvl1pPr>
          </a:lstStyle>
          <a:p>
            <a:pPr>
              <a:defRPr/>
            </a:pPr>
            <a:endParaRPr lang="en-US" dirty="0"/>
          </a:p>
        </p:txBody>
      </p:sp>
      <p:sp>
        <p:nvSpPr>
          <p:cNvPr id="3" name="Date Placeholder 2"/>
          <p:cNvSpPr>
            <a:spLocks noGrp="1"/>
          </p:cNvSpPr>
          <p:nvPr>
            <p:ph type="dt" sz="quarter" idx="1"/>
          </p:nvPr>
        </p:nvSpPr>
        <p:spPr>
          <a:xfrm>
            <a:off x="3899396" y="0"/>
            <a:ext cx="2980924" cy="465743"/>
          </a:xfrm>
          <a:prstGeom prst="rect">
            <a:avLst/>
          </a:prstGeom>
        </p:spPr>
        <p:txBody>
          <a:bodyPr vert="horz" lIns="91323" tIns="45661" rIns="91323" bIns="45661" rtlCol="0"/>
          <a:lstStyle>
            <a:lvl1pPr algn="r">
              <a:defRPr sz="1100"/>
            </a:lvl1pPr>
          </a:lstStyle>
          <a:p>
            <a:pPr>
              <a:defRPr/>
            </a:pPr>
            <a:fld id="{8E9103AF-8381-40CB-8572-5C1B56F1D261}" type="datetimeFigureOut">
              <a:rPr lang="en-US"/>
              <a:pPr>
                <a:defRPr/>
              </a:pPr>
              <a:t>8/20/2012</a:t>
            </a:fld>
            <a:endParaRPr lang="en-US" dirty="0"/>
          </a:p>
        </p:txBody>
      </p:sp>
      <p:sp>
        <p:nvSpPr>
          <p:cNvPr id="4" name="Footer Placeholder 3"/>
          <p:cNvSpPr>
            <a:spLocks noGrp="1"/>
          </p:cNvSpPr>
          <p:nvPr>
            <p:ph type="ftr" sz="quarter" idx="2"/>
          </p:nvPr>
        </p:nvSpPr>
        <p:spPr>
          <a:xfrm>
            <a:off x="0" y="8829121"/>
            <a:ext cx="2980924" cy="465743"/>
          </a:xfrm>
          <a:prstGeom prst="rect">
            <a:avLst/>
          </a:prstGeom>
        </p:spPr>
        <p:txBody>
          <a:bodyPr vert="horz" lIns="91323" tIns="45661" rIns="91323" bIns="45661" rtlCol="0" anchor="b"/>
          <a:lstStyle>
            <a:lvl1pPr algn="l">
              <a:defRPr sz="1100"/>
            </a:lvl1pPr>
          </a:lstStyle>
          <a:p>
            <a:pPr>
              <a:defRPr/>
            </a:pPr>
            <a:endParaRPr lang="en-US" dirty="0"/>
          </a:p>
        </p:txBody>
      </p:sp>
      <p:sp>
        <p:nvSpPr>
          <p:cNvPr id="5" name="Slide Number Placeholder 4"/>
          <p:cNvSpPr>
            <a:spLocks noGrp="1"/>
          </p:cNvSpPr>
          <p:nvPr>
            <p:ph type="sldNum" sz="quarter" idx="3"/>
          </p:nvPr>
        </p:nvSpPr>
        <p:spPr>
          <a:xfrm>
            <a:off x="3899396" y="8829121"/>
            <a:ext cx="2980924" cy="465743"/>
          </a:xfrm>
          <a:prstGeom prst="rect">
            <a:avLst/>
          </a:prstGeom>
        </p:spPr>
        <p:txBody>
          <a:bodyPr vert="horz" lIns="91323" tIns="45661" rIns="91323" bIns="45661" rtlCol="0" anchor="b"/>
          <a:lstStyle>
            <a:lvl1pPr algn="r">
              <a:defRPr sz="1100"/>
            </a:lvl1pPr>
          </a:lstStyle>
          <a:p>
            <a:pPr>
              <a:defRPr/>
            </a:pPr>
            <a:fld id="{BFEDBFA0-8DE9-4287-BCD3-635C6C66B0AA}" type="slidenum">
              <a:rPr lang="en-US"/>
              <a:pPr>
                <a:defRPr/>
              </a:pPr>
              <a:t>‹#›</a:t>
            </a:fld>
            <a:endParaRPr lang="en-US" dirty="0"/>
          </a:p>
        </p:txBody>
      </p:sp>
    </p:spTree>
    <p:extLst>
      <p:ext uri="{BB962C8B-B14F-4D97-AF65-F5344CB8AC3E}">
        <p14:creationId xmlns:p14="http://schemas.microsoft.com/office/powerpoint/2010/main" val="38756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18" cy="465743"/>
          </a:xfrm>
          <a:prstGeom prst="rect">
            <a:avLst/>
          </a:prstGeom>
        </p:spPr>
        <p:txBody>
          <a:bodyPr vert="horz" lIns="90706" tIns="45353" rIns="90706" bIns="45353" rtlCol="0"/>
          <a:lstStyle>
            <a:lvl1pPr algn="l">
              <a:defRPr sz="1100" smtClean="0"/>
            </a:lvl1pPr>
          </a:lstStyle>
          <a:p>
            <a:pPr>
              <a:defRPr/>
            </a:pPr>
            <a:endParaRPr lang="en-US" dirty="0"/>
          </a:p>
        </p:txBody>
      </p:sp>
      <p:sp>
        <p:nvSpPr>
          <p:cNvPr id="3" name="Date Placeholder 2"/>
          <p:cNvSpPr>
            <a:spLocks noGrp="1"/>
          </p:cNvSpPr>
          <p:nvPr>
            <p:ph type="dt" idx="1"/>
          </p:nvPr>
        </p:nvSpPr>
        <p:spPr>
          <a:xfrm>
            <a:off x="3897902" y="0"/>
            <a:ext cx="2982418" cy="465743"/>
          </a:xfrm>
          <a:prstGeom prst="rect">
            <a:avLst/>
          </a:prstGeom>
        </p:spPr>
        <p:txBody>
          <a:bodyPr vert="horz" lIns="90706" tIns="45353" rIns="90706" bIns="45353" rtlCol="0"/>
          <a:lstStyle>
            <a:lvl1pPr algn="r">
              <a:defRPr sz="1100" smtClean="0"/>
            </a:lvl1pPr>
          </a:lstStyle>
          <a:p>
            <a:pPr>
              <a:defRPr/>
            </a:pPr>
            <a:fld id="{07EF36BF-AF96-466A-B555-7226D496900D}" type="datetimeFigureOut">
              <a:rPr lang="en-US"/>
              <a:pPr>
                <a:defRPr/>
              </a:pPr>
              <a:t>8/20/2012</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0706" tIns="45353" rIns="90706" bIns="45353" rtlCol="0" anchor="ctr"/>
          <a:lstStyle/>
          <a:p>
            <a:pPr lvl="0"/>
            <a:endParaRPr lang="en-US" noProof="0" dirty="0" smtClean="0"/>
          </a:p>
        </p:txBody>
      </p:sp>
      <p:sp>
        <p:nvSpPr>
          <p:cNvPr id="5" name="Notes Placeholder 4"/>
          <p:cNvSpPr>
            <a:spLocks noGrp="1"/>
          </p:cNvSpPr>
          <p:nvPr>
            <p:ph type="body" sz="quarter" idx="3"/>
          </p:nvPr>
        </p:nvSpPr>
        <p:spPr>
          <a:xfrm>
            <a:off x="688481" y="4416098"/>
            <a:ext cx="5504853" cy="4183995"/>
          </a:xfrm>
          <a:prstGeom prst="rect">
            <a:avLst/>
          </a:prstGeom>
        </p:spPr>
        <p:txBody>
          <a:bodyPr vert="horz" lIns="90706" tIns="45353" rIns="90706" bIns="4535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121"/>
            <a:ext cx="2982418" cy="465743"/>
          </a:xfrm>
          <a:prstGeom prst="rect">
            <a:avLst/>
          </a:prstGeom>
        </p:spPr>
        <p:txBody>
          <a:bodyPr vert="horz" lIns="90706" tIns="45353" rIns="90706" bIns="45353" rtlCol="0" anchor="b"/>
          <a:lstStyle>
            <a:lvl1pPr algn="l">
              <a:defRPr sz="1100" smtClean="0"/>
            </a:lvl1pPr>
          </a:lstStyle>
          <a:p>
            <a:pPr>
              <a:defRPr/>
            </a:pPr>
            <a:endParaRPr lang="en-US" dirty="0"/>
          </a:p>
        </p:txBody>
      </p:sp>
      <p:sp>
        <p:nvSpPr>
          <p:cNvPr id="7" name="Slide Number Placeholder 6"/>
          <p:cNvSpPr>
            <a:spLocks noGrp="1"/>
          </p:cNvSpPr>
          <p:nvPr>
            <p:ph type="sldNum" sz="quarter" idx="5"/>
          </p:nvPr>
        </p:nvSpPr>
        <p:spPr>
          <a:xfrm>
            <a:off x="3897902" y="8829121"/>
            <a:ext cx="2982418" cy="465743"/>
          </a:xfrm>
          <a:prstGeom prst="rect">
            <a:avLst/>
          </a:prstGeom>
        </p:spPr>
        <p:txBody>
          <a:bodyPr vert="horz" lIns="90706" tIns="45353" rIns="90706" bIns="45353" rtlCol="0" anchor="b"/>
          <a:lstStyle>
            <a:lvl1pPr algn="r">
              <a:defRPr sz="1100" smtClean="0"/>
            </a:lvl1pPr>
          </a:lstStyle>
          <a:p>
            <a:pPr>
              <a:defRPr/>
            </a:pPr>
            <a:fld id="{B66EB31B-753C-4422-8A68-4D3D057E2BB9}" type="slidenum">
              <a:rPr lang="en-US"/>
              <a:pPr>
                <a:defRPr/>
              </a:pPr>
              <a:t>‹#›</a:t>
            </a:fld>
            <a:endParaRPr lang="en-US" dirty="0"/>
          </a:p>
        </p:txBody>
      </p:sp>
    </p:spTree>
    <p:extLst>
      <p:ext uri="{BB962C8B-B14F-4D97-AF65-F5344CB8AC3E}">
        <p14:creationId xmlns:p14="http://schemas.microsoft.com/office/powerpoint/2010/main" val="1797795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B1FD77-018A-4D72-8A8D-039E620A1903}" type="slidenum">
              <a:rPr lang="en-US"/>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a:t>
            </a:fld>
            <a:endParaRPr lang="en-US" dirty="0"/>
          </a:p>
        </p:txBody>
      </p:sp>
    </p:spTree>
    <p:extLst>
      <p:ext uri="{BB962C8B-B14F-4D97-AF65-F5344CB8AC3E}">
        <p14:creationId xmlns:p14="http://schemas.microsoft.com/office/powerpoint/2010/main" val="178462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a:t>
            </a:fld>
            <a:endParaRPr lang="en-US" kern="0" dirty="0" smtClean="0">
              <a:solidFill>
                <a:sysClr val="windowText" lastClr="000000">
                  <a:tint val="75000"/>
                </a:sys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pic>
        <p:nvPicPr>
          <p:cNvPr id="1030" name="Picture 7" descr="CAI_logo_2007"/>
          <p:cNvPicPr>
            <a:picLocks noChangeAspect="1" noChangeArrowheads="1"/>
          </p:cNvPicPr>
          <p:nvPr/>
        </p:nvPicPr>
        <p:blipFill>
          <a:blip r:embed="rId13" cstate="screen"/>
          <a:srcRect/>
          <a:stretch>
            <a:fillRect/>
          </a:stretch>
        </p:blipFill>
        <p:spPr bwMode="auto">
          <a:xfrm>
            <a:off x="7772400" y="5791200"/>
            <a:ext cx="1216025" cy="912813"/>
          </a:xfrm>
          <a:prstGeom prst="rect">
            <a:avLst/>
          </a:prstGeom>
          <a:noFill/>
          <a:ln w="57150">
            <a:solidFill>
              <a:srgbClr val="3366FF"/>
            </a:solidFill>
            <a:miter lim="800000"/>
            <a:headEnd/>
            <a:tailEnd/>
          </a:ln>
        </p:spPr>
      </p:pic>
      <p:sp>
        <p:nvSpPr>
          <p:cNvPr id="7" name="Slide Number Placeholder 5"/>
          <p:cNvSpPr>
            <a:spLocks noGrp="1"/>
          </p:cNvSpPr>
          <p:nvPr>
            <p:ph type="sldNum" sz="quarter" idx="4"/>
          </p:nvPr>
        </p:nvSpPr>
        <p:spPr>
          <a:xfrm>
            <a:off x="699516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library.childwelfare.gov/cwig/ws/cwmd/docs/cb_web/SearchFor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library.childwelfare.gov/cwig/ws/cwmd/docs/cb_web/SearchFor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acf.hhs.gov/foia/foia_request.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457200" y="609600"/>
            <a:ext cx="8229600" cy="5516563"/>
          </a:xfrm>
        </p:spPr>
        <p:txBody>
          <a:bodyPr/>
          <a:lstStyle/>
          <a:p>
            <a:pPr algn="ctr" eaLnBrk="1" hangingPunct="1">
              <a:spcBef>
                <a:spcPct val="0"/>
              </a:spcBef>
              <a:buFontTx/>
              <a:buNone/>
            </a:pPr>
            <a:r>
              <a:rPr lang="en-US" b="1" dirty="0" smtClean="0">
                <a:latin typeface="Garamond" pitchFamily="18" charset="0"/>
              </a:rPr>
              <a:t>US Dept. of Health &amp; Human Services</a:t>
            </a:r>
            <a:br>
              <a:rPr lang="en-US" b="1" dirty="0" smtClean="0">
                <a:latin typeface="Garamond" pitchFamily="18" charset="0"/>
              </a:rPr>
            </a:br>
            <a:r>
              <a:rPr lang="en-US" b="1" dirty="0" smtClean="0">
                <a:latin typeface="Garamond" pitchFamily="18" charset="0"/>
              </a:rPr>
              <a:t>Enforcement of Child Welfare Standards:</a:t>
            </a:r>
            <a:br>
              <a:rPr lang="en-US" b="1" dirty="0" smtClean="0">
                <a:latin typeface="Garamond" pitchFamily="18" charset="0"/>
              </a:rPr>
            </a:br>
            <a:r>
              <a:rPr lang="en-US" b="1" dirty="0" smtClean="0">
                <a:latin typeface="Garamond" pitchFamily="18" charset="0"/>
              </a:rPr>
              <a:t>A Better Option Than Reform Litigation</a:t>
            </a:r>
          </a:p>
        </p:txBody>
      </p:sp>
      <p:pic>
        <p:nvPicPr>
          <p:cNvPr id="10" name="Picture 7" descr="NEW_USD_LAW_LOGO_281"/>
          <p:cNvPicPr>
            <a:picLocks noChangeAspect="1" noChangeArrowheads="1"/>
          </p:cNvPicPr>
          <p:nvPr/>
        </p:nvPicPr>
        <p:blipFill>
          <a:blip r:embed="rId3" cstate="screen"/>
          <a:srcRect l="5714" t="5714" r="5714" b="5714"/>
          <a:stretch>
            <a:fillRect/>
          </a:stretch>
        </p:blipFill>
        <p:spPr bwMode="auto">
          <a:xfrm>
            <a:off x="304800" y="5562600"/>
            <a:ext cx="1143000" cy="1143000"/>
          </a:xfrm>
          <a:prstGeom prst="rect">
            <a:avLst/>
          </a:prstGeom>
          <a:noFill/>
          <a:ln w="38100">
            <a:solidFill>
              <a:schemeClr val="tx1"/>
            </a:solidFill>
            <a:miter lim="800000"/>
            <a:headEnd/>
            <a:tailEnd/>
          </a:ln>
        </p:spPr>
      </p:pic>
      <p:pic>
        <p:nvPicPr>
          <p:cNvPr id="15" name="Picture 14" descr="Actually.JPG"/>
          <p:cNvPicPr>
            <a:picLocks noChangeAspect="1"/>
          </p:cNvPicPr>
          <p:nvPr/>
        </p:nvPicPr>
        <p:blipFill>
          <a:blip r:embed="rId4" cstate="screen"/>
          <a:srcRect/>
          <a:stretch>
            <a:fillRect/>
          </a:stretch>
        </p:blipFill>
        <p:spPr>
          <a:xfrm>
            <a:off x="2011680" y="2446020"/>
            <a:ext cx="5205862" cy="3657600"/>
          </a:xfrm>
          <a:prstGeom prst="rect">
            <a:avLst/>
          </a:prstGeom>
          <a:ln w="12700">
            <a:solidFill>
              <a:schemeClr val="tx1"/>
            </a:solidFill>
          </a:ln>
        </p:spPr>
      </p:pic>
      <p:sp>
        <p:nvSpPr>
          <p:cNvPr id="2" name="Slide Number Placeholder 1"/>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 of Major Federal</a:t>
            </a:r>
            <a:br>
              <a:rPr lang="en-US" sz="3600" dirty="0" smtClean="0"/>
            </a:br>
            <a:r>
              <a:rPr lang="en-US" sz="3600" dirty="0" smtClean="0"/>
              <a:t> Child Welfare Laws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987123"/>
              </p:ext>
            </p:extLst>
          </p:nvPr>
        </p:nvGraphicFramePr>
        <p:xfrm>
          <a:off x="457200" y="1600200"/>
          <a:ext cx="8229600" cy="4450080"/>
        </p:xfrm>
        <a:graphic>
          <a:graphicData uri="http://schemas.openxmlformats.org/drawingml/2006/table">
            <a:tbl>
              <a:tblPr firstRow="1" bandRow="1">
                <a:tableStyleId>{5940675A-B579-460E-94D1-54222C63F5DA}</a:tableStyleId>
              </a:tblPr>
              <a:tblGrid>
                <a:gridCol w="2743200"/>
                <a:gridCol w="1143000"/>
                <a:gridCol w="4343400"/>
              </a:tblGrid>
              <a:tr h="370840">
                <a:tc>
                  <a:txBody>
                    <a:bodyPr/>
                    <a:lstStyle/>
                    <a:p>
                      <a:pPr algn="ctr"/>
                      <a:r>
                        <a:rPr lang="en-US" sz="2000" dirty="0" smtClean="0"/>
                        <a:t>Program</a:t>
                      </a:r>
                      <a:endParaRPr lang="en-US" sz="2000" dirty="0"/>
                    </a:p>
                  </a:txBody>
                  <a:tcPr/>
                </a:tc>
                <a:tc>
                  <a:txBody>
                    <a:bodyPr/>
                    <a:lstStyle/>
                    <a:p>
                      <a:pPr algn="ctr"/>
                      <a:r>
                        <a:rPr lang="en-US" sz="2000" dirty="0" smtClean="0"/>
                        <a:t>2012  $</a:t>
                      </a:r>
                      <a:endParaRPr lang="en-US" sz="2000" dirty="0"/>
                    </a:p>
                  </a:txBody>
                  <a:tcPr/>
                </a:tc>
                <a:tc>
                  <a:txBody>
                    <a:bodyPr/>
                    <a:lstStyle/>
                    <a:p>
                      <a:pPr algn="ctr"/>
                      <a:r>
                        <a:rPr lang="en-US" sz="2000" dirty="0" smtClean="0"/>
                        <a:t>Examples of Min.</a:t>
                      </a:r>
                      <a:r>
                        <a:rPr lang="en-US" sz="2000" baseline="0" dirty="0" smtClean="0"/>
                        <a:t> Req.</a:t>
                      </a:r>
                      <a:endParaRPr lang="en-US" sz="2000" dirty="0"/>
                    </a:p>
                  </a:txBody>
                  <a:tcPr/>
                </a:tc>
              </a:tr>
              <a:tr h="370840">
                <a:tc>
                  <a:txBody>
                    <a:bodyPr/>
                    <a:lstStyle/>
                    <a:p>
                      <a:r>
                        <a:rPr lang="en-US" sz="2000" kern="1200" dirty="0" smtClean="0">
                          <a:effectLst/>
                        </a:rPr>
                        <a:t>CAPTA Child Protective Services</a:t>
                      </a:r>
                      <a:br>
                        <a:rPr lang="en-US" sz="2000" kern="1200" dirty="0" smtClean="0">
                          <a:effectLst/>
                        </a:rPr>
                      </a:br>
                      <a:r>
                        <a:rPr lang="en-US" sz="2000" kern="1200" dirty="0" smtClean="0">
                          <a:effectLst/>
                        </a:rPr>
                        <a:t>State Grant Program</a:t>
                      </a:r>
                    </a:p>
                    <a:p>
                      <a:r>
                        <a:rPr lang="en-US" sz="2000" kern="1200" dirty="0" smtClean="0">
                          <a:effectLst/>
                        </a:rPr>
                        <a:t> </a:t>
                      </a:r>
                    </a:p>
                    <a:p>
                      <a:r>
                        <a:rPr lang="en-US" sz="2000" kern="1200" dirty="0" smtClean="0">
                          <a:effectLst/>
                        </a:rPr>
                        <a:t>Used to operate programs to improve the investigation &amp; Prosecution of suspected CAN cases</a:t>
                      </a:r>
                      <a:r>
                        <a:rPr lang="en-US" sz="2000" kern="1200" baseline="0" dirty="0" smtClean="0">
                          <a:effectLst/>
                        </a:rPr>
                        <a:t> </a:t>
                      </a:r>
                      <a:r>
                        <a:rPr lang="en-US" sz="2000" kern="1200" dirty="0" smtClean="0">
                          <a:effectLst/>
                        </a:rPr>
                        <a:t>in a manner that limits additional trauma to the child and the child's family.</a:t>
                      </a:r>
                      <a:endParaRPr lang="en-US" sz="2000" dirty="0"/>
                    </a:p>
                  </a:txBody>
                  <a:tcPr/>
                </a:tc>
                <a:tc>
                  <a:txBody>
                    <a:bodyPr/>
                    <a:lstStyle/>
                    <a:p>
                      <a:r>
                        <a:rPr lang="en-US" sz="2000" kern="1200" dirty="0" smtClean="0">
                          <a:effectLst/>
                        </a:rPr>
                        <a:t>$26</a:t>
                      </a:r>
                      <a:br>
                        <a:rPr lang="en-US" sz="2000" kern="1200" dirty="0" smtClean="0">
                          <a:effectLst/>
                        </a:rPr>
                      </a:br>
                      <a:r>
                        <a:rPr lang="en-US" sz="2000" kern="1200" dirty="0" smtClean="0">
                          <a:effectLst/>
                        </a:rPr>
                        <a:t>million</a:t>
                      </a:r>
                      <a:endParaRPr lang="en-US" sz="2000" dirty="0"/>
                    </a:p>
                  </a:txBody>
                  <a:tcPr/>
                </a:tc>
                <a:tc>
                  <a:txBody>
                    <a:bodyPr/>
                    <a:lstStyle/>
                    <a:p>
                      <a:pPr marL="171450" lvl="0" indent="-171450">
                        <a:buFont typeface="Arial" pitchFamily="34" charset="0"/>
                        <a:buChar char="•"/>
                      </a:pPr>
                      <a:r>
                        <a:rPr lang="en-US" sz="2000" kern="1200" dirty="0" smtClean="0">
                          <a:effectLst/>
                        </a:rPr>
                        <a:t>immediate steps taken to protect the safety of a victim of CAN</a:t>
                      </a:r>
                    </a:p>
                    <a:p>
                      <a:pPr marL="171450" lvl="0" indent="-171450">
                        <a:buFont typeface="Arial" pitchFamily="34" charset="0"/>
                        <a:buChar char="•"/>
                      </a:pPr>
                      <a:r>
                        <a:rPr lang="en-US" sz="2000" kern="1200" dirty="0" smtClean="0">
                          <a:effectLst/>
                        </a:rPr>
                        <a:t>confidentiality of records</a:t>
                      </a:r>
                    </a:p>
                    <a:p>
                      <a:pPr marL="171450" lvl="0" indent="-171450">
                        <a:buFont typeface="Arial" pitchFamily="34" charset="0"/>
                        <a:buChar char="•"/>
                      </a:pPr>
                      <a:r>
                        <a:rPr lang="en-US" sz="2000" kern="1200" dirty="0" smtClean="0">
                          <a:effectLst/>
                        </a:rPr>
                        <a:t>public disclosure of the findings or information about the case of CAN which has resulted in a child fatality or near fatality</a:t>
                      </a:r>
                    </a:p>
                    <a:p>
                      <a:pPr marL="171450" lvl="0" indent="-171450">
                        <a:buFont typeface="Arial" pitchFamily="34" charset="0"/>
                        <a:buChar char="•"/>
                      </a:pPr>
                      <a:r>
                        <a:rPr lang="en-US" sz="2000" kern="1200" dirty="0" smtClean="0">
                          <a:effectLst/>
                        </a:rPr>
                        <a:t>Appointment</a:t>
                      </a:r>
                      <a:r>
                        <a:rPr lang="en-US" sz="2000" kern="1200" baseline="0" dirty="0" smtClean="0">
                          <a:effectLst/>
                        </a:rPr>
                        <a:t> of an appropriately trained GAL for every child involved in a judicial proceeding as a victim of CAN</a:t>
                      </a:r>
                    </a:p>
                    <a:p>
                      <a:pPr marL="0" lvl="0" indent="0">
                        <a:buFont typeface="Arial" pitchFamily="34" charset="0"/>
                        <a:buNone/>
                      </a:pPr>
                      <a:endParaRPr lang="en-US" sz="2000" kern="1200" baseline="0" dirty="0" smtClean="0">
                        <a:effectLst/>
                      </a:endParaRPr>
                    </a:p>
                    <a:p>
                      <a:pPr marL="0" lvl="0" indent="0">
                        <a:buFont typeface="Arial" pitchFamily="34" charset="0"/>
                        <a:buNone/>
                      </a:pPr>
                      <a:r>
                        <a:rPr lang="en-US" sz="2000" kern="1200" baseline="0" dirty="0" smtClean="0">
                          <a:effectLst/>
                        </a:rPr>
                        <a:t>42 U.S.C. §5106a(b)</a:t>
                      </a:r>
                      <a:endParaRPr lang="en-US" sz="2000" kern="1200" dirty="0" smtClean="0">
                        <a:effectLst/>
                      </a:endParaRPr>
                    </a:p>
                  </a:txBody>
                  <a:tcPr/>
                </a:tc>
              </a:tr>
            </a:tbl>
          </a:graphicData>
        </a:graphic>
      </p:graphicFrame>
      <p:sp>
        <p:nvSpPr>
          <p:cNvPr id="6" name="TextBox 5"/>
          <p:cNvSpPr txBox="1"/>
          <p:nvPr/>
        </p:nvSpPr>
        <p:spPr>
          <a:xfrm>
            <a:off x="457200" y="6096000"/>
            <a:ext cx="7086600" cy="646331"/>
          </a:xfrm>
          <a:prstGeom prst="rect">
            <a:avLst/>
          </a:prstGeom>
          <a:noFill/>
        </p:spPr>
        <p:txBody>
          <a:bodyPr wrap="square" rtlCol="0">
            <a:spAutoFit/>
          </a:bodyPr>
          <a:lstStyle/>
          <a:p>
            <a:r>
              <a:rPr lang="en-US" dirty="0" smtClean="0"/>
              <a:t>See handout</a:t>
            </a:r>
            <a:r>
              <a:rPr lang="en-US" dirty="0"/>
              <a:t>:</a:t>
            </a:r>
            <a:r>
              <a:rPr lang="en-US" dirty="0" smtClean="0"/>
              <a:t> “Overview of Major Federal Child Welfare Laws,” which will also be posted on NACC conference website</a:t>
            </a: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10</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113953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 of Major Federal</a:t>
            </a:r>
            <a:br>
              <a:rPr lang="en-US" sz="3600" dirty="0" smtClean="0"/>
            </a:br>
            <a:r>
              <a:rPr lang="en-US" sz="3600" dirty="0" smtClean="0"/>
              <a:t> Child Welfare Laws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2301823"/>
              </p:ext>
            </p:extLst>
          </p:nvPr>
        </p:nvGraphicFramePr>
        <p:xfrm>
          <a:off x="457200" y="1600200"/>
          <a:ext cx="8229600" cy="4450080"/>
        </p:xfrm>
        <a:graphic>
          <a:graphicData uri="http://schemas.openxmlformats.org/drawingml/2006/table">
            <a:tbl>
              <a:tblPr firstRow="1" bandRow="1">
                <a:tableStyleId>{5940675A-B579-460E-94D1-54222C63F5DA}</a:tableStyleId>
              </a:tblPr>
              <a:tblGrid>
                <a:gridCol w="2743200"/>
                <a:gridCol w="1143000"/>
                <a:gridCol w="4343400"/>
              </a:tblGrid>
              <a:tr h="370840">
                <a:tc>
                  <a:txBody>
                    <a:bodyPr/>
                    <a:lstStyle/>
                    <a:p>
                      <a:pPr algn="ctr"/>
                      <a:r>
                        <a:rPr lang="en-US" sz="2000" dirty="0" smtClean="0"/>
                        <a:t>Program</a:t>
                      </a:r>
                      <a:endParaRPr lang="en-US" sz="2000" dirty="0"/>
                    </a:p>
                  </a:txBody>
                  <a:tcPr/>
                </a:tc>
                <a:tc>
                  <a:txBody>
                    <a:bodyPr/>
                    <a:lstStyle/>
                    <a:p>
                      <a:pPr algn="ctr"/>
                      <a:r>
                        <a:rPr lang="en-US" sz="2000" dirty="0" smtClean="0"/>
                        <a:t>2012 $</a:t>
                      </a:r>
                      <a:endParaRPr lang="en-US" sz="2000" dirty="0"/>
                    </a:p>
                  </a:txBody>
                  <a:tcPr/>
                </a:tc>
                <a:tc>
                  <a:txBody>
                    <a:bodyPr/>
                    <a:lstStyle/>
                    <a:p>
                      <a:pPr algn="ctr"/>
                      <a:r>
                        <a:rPr lang="en-US" sz="2000" dirty="0" smtClean="0"/>
                        <a:t>Examples of Min.</a:t>
                      </a:r>
                      <a:r>
                        <a:rPr lang="en-US" sz="2000" baseline="0" dirty="0" smtClean="0"/>
                        <a:t> Req.</a:t>
                      </a:r>
                      <a:endParaRPr lang="en-US" sz="2000" dirty="0"/>
                    </a:p>
                  </a:txBody>
                  <a:tcPr/>
                </a:tc>
              </a:tr>
              <a:tr h="370840">
                <a:tc>
                  <a:txBody>
                    <a:bodyPr/>
                    <a:lstStyle/>
                    <a:p>
                      <a:r>
                        <a:rPr lang="en-US" sz="2000" kern="1200" dirty="0" smtClean="0">
                          <a:effectLst/>
                        </a:rPr>
                        <a:t>Child Welfare Services Program</a:t>
                      </a:r>
                    </a:p>
                    <a:p>
                      <a:r>
                        <a:rPr lang="en-US" sz="2000" kern="1200" dirty="0" smtClean="0">
                          <a:effectLst/>
                        </a:rPr>
                        <a:t>(Title IV-B, Subpart</a:t>
                      </a:r>
                      <a:br>
                        <a:rPr lang="en-US" sz="2000" kern="1200" dirty="0" smtClean="0">
                          <a:effectLst/>
                        </a:rPr>
                      </a:br>
                      <a:r>
                        <a:rPr lang="en-US" sz="2000" kern="1200" dirty="0" smtClean="0">
                          <a:effectLst/>
                        </a:rPr>
                        <a:t>1-CWS)</a:t>
                      </a:r>
                    </a:p>
                    <a:p>
                      <a:r>
                        <a:rPr lang="en-US" sz="2000" kern="1200" dirty="0" smtClean="0">
                          <a:effectLst/>
                        </a:rPr>
                        <a:t> </a:t>
                      </a:r>
                    </a:p>
                    <a:p>
                      <a:r>
                        <a:rPr lang="en-US" sz="2000" kern="1200" dirty="0" smtClean="0">
                          <a:effectLst/>
                        </a:rPr>
                        <a:t>Used to promote state flexibility in services that utilizes ensure all children are raised in safe, loving families.</a:t>
                      </a:r>
                      <a:endParaRPr lang="en-US" sz="2000" dirty="0"/>
                    </a:p>
                  </a:txBody>
                  <a:tcPr/>
                </a:tc>
                <a:tc>
                  <a:txBody>
                    <a:bodyPr/>
                    <a:lstStyle/>
                    <a:p>
                      <a:r>
                        <a:rPr lang="en-US" sz="2000" kern="1200" dirty="0" smtClean="0">
                          <a:effectLst/>
                        </a:rPr>
                        <a:t>$281</a:t>
                      </a:r>
                      <a:br>
                        <a:rPr lang="en-US" sz="2000" kern="1200" dirty="0" smtClean="0">
                          <a:effectLst/>
                        </a:rPr>
                      </a:br>
                      <a:r>
                        <a:rPr lang="en-US" sz="2000" kern="1200" dirty="0" smtClean="0">
                          <a:effectLst/>
                        </a:rPr>
                        <a:t>million</a:t>
                      </a:r>
                      <a:endParaRPr lang="en-US" sz="2000" dirty="0"/>
                    </a:p>
                  </a:txBody>
                  <a:tcPr/>
                </a:tc>
                <a:tc>
                  <a:txBody>
                    <a:bodyPr/>
                    <a:lstStyle/>
                    <a:p>
                      <a:pPr marL="285750" lvl="0" indent="-285750">
                        <a:buFont typeface="Arial" pitchFamily="34" charset="0"/>
                        <a:buChar char="•"/>
                      </a:pPr>
                      <a:r>
                        <a:rPr lang="en-US" sz="2000" kern="1200" dirty="0" smtClean="0">
                          <a:effectLst/>
                        </a:rPr>
                        <a:t>diligent recruitment of potential foster &amp; adoptive families </a:t>
                      </a:r>
                    </a:p>
                    <a:p>
                      <a:pPr marL="285750" lvl="0" indent="-285750">
                        <a:buFont typeface="Arial" pitchFamily="34" charset="0"/>
                        <a:buChar char="•"/>
                      </a:pPr>
                      <a:r>
                        <a:rPr lang="en-US" sz="2000" kern="1200" dirty="0" smtClean="0">
                          <a:effectLst/>
                        </a:rPr>
                        <a:t>services to help children at risk of foster care placement remain safely with their families</a:t>
                      </a:r>
                      <a:r>
                        <a:rPr lang="en-US" sz="2000" kern="1200" baseline="0" dirty="0" smtClean="0">
                          <a:effectLst/>
                        </a:rPr>
                        <a:t> or help those removed achieve permanency</a:t>
                      </a:r>
                      <a:endParaRPr lang="en-US" sz="2000" kern="1200" dirty="0" smtClean="0">
                        <a:effectLst/>
                      </a:endParaRPr>
                    </a:p>
                    <a:p>
                      <a:pPr marL="285750" indent="-285750">
                        <a:buFont typeface="Arial" pitchFamily="34" charset="0"/>
                        <a:buChar char="•"/>
                      </a:pPr>
                      <a:r>
                        <a:rPr lang="en-US" sz="2000" kern="1200" dirty="0" smtClean="0">
                          <a:effectLst/>
                        </a:rPr>
                        <a:t>ensure that children are visited on a monthly basis by a caseworker that is focused on issues pertinent to case planning &amp; services</a:t>
                      </a:r>
                    </a:p>
                    <a:p>
                      <a:pPr marL="0" indent="0">
                        <a:buFont typeface="Arial" pitchFamily="34" charset="0"/>
                        <a:buNone/>
                      </a:pPr>
                      <a:endParaRPr lang="en-US" sz="2000" kern="1200" dirty="0" smtClean="0">
                        <a:effectLst/>
                      </a:endParaRPr>
                    </a:p>
                    <a:p>
                      <a:pPr marL="0" indent="0">
                        <a:buFont typeface="Arial" pitchFamily="34" charset="0"/>
                        <a:buNone/>
                      </a:pPr>
                      <a:r>
                        <a:rPr lang="en-US" sz="2000" kern="1200" dirty="0" smtClean="0">
                          <a:effectLst/>
                        </a:rPr>
                        <a:t>42 U.S.C. §622(a) &amp; (b)</a:t>
                      </a:r>
                      <a:endParaRPr lang="en-US" sz="2000" dirty="0"/>
                    </a:p>
                  </a:txBody>
                  <a:tcPr/>
                </a:tc>
              </a:tr>
            </a:tbl>
          </a:graphicData>
        </a:graphic>
      </p:graphicFrame>
      <p:sp>
        <p:nvSpPr>
          <p:cNvPr id="6" name="TextBox 5"/>
          <p:cNvSpPr txBox="1"/>
          <p:nvPr/>
        </p:nvSpPr>
        <p:spPr>
          <a:xfrm>
            <a:off x="457200" y="6096000"/>
            <a:ext cx="7086600" cy="646331"/>
          </a:xfrm>
          <a:prstGeom prst="rect">
            <a:avLst/>
          </a:prstGeom>
          <a:noFill/>
        </p:spPr>
        <p:txBody>
          <a:bodyPr wrap="square" rtlCol="0">
            <a:spAutoFit/>
          </a:bodyPr>
          <a:lstStyle/>
          <a:p>
            <a:r>
              <a:rPr lang="en-US" dirty="0" smtClean="0"/>
              <a:t>See handout</a:t>
            </a:r>
            <a:r>
              <a:rPr lang="en-US" dirty="0"/>
              <a:t>:</a:t>
            </a:r>
            <a:r>
              <a:rPr lang="en-US" dirty="0" smtClean="0"/>
              <a:t> “Overview of Major Federal Child Welfare Laws,” which will also be posted on NACC conference website</a:t>
            </a: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11</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165614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Federal courts have found and states have admitted violations of these statutes</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sz="2800" dirty="0"/>
              <a:t>Caseload and case management violations</a:t>
            </a:r>
          </a:p>
          <a:p>
            <a:pPr lvl="1"/>
            <a:r>
              <a:rPr lang="en-US" sz="2400" dirty="0"/>
              <a:t>High social worker caseloads</a:t>
            </a:r>
          </a:p>
          <a:p>
            <a:pPr lvl="1"/>
            <a:r>
              <a:rPr lang="en-US" sz="2400" dirty="0"/>
              <a:t>High social worker turnover rates</a:t>
            </a:r>
          </a:p>
          <a:p>
            <a:pPr lvl="1"/>
            <a:r>
              <a:rPr lang="en-US" sz="2400" dirty="0"/>
              <a:t>Insufficient training of social workers</a:t>
            </a:r>
          </a:p>
          <a:p>
            <a:pPr lvl="1"/>
            <a:r>
              <a:rPr lang="en-US" sz="2400" dirty="0"/>
              <a:t>Inadequate social worker staffing and management </a:t>
            </a:r>
            <a:r>
              <a:rPr lang="en-US" sz="2400" dirty="0" smtClean="0"/>
              <a:t>practices</a:t>
            </a:r>
          </a:p>
          <a:p>
            <a:r>
              <a:rPr lang="en-US" sz="2400" u="sng" dirty="0" smtClean="0"/>
              <a:t>Juan F. v. Malloy</a:t>
            </a:r>
            <a:r>
              <a:rPr lang="en-US" sz="2400" dirty="0" smtClean="0"/>
              <a:t> (CT)</a:t>
            </a:r>
          </a:p>
          <a:p>
            <a:r>
              <a:rPr lang="en-US" sz="2400" u="sng" dirty="0" smtClean="0"/>
              <a:t>Dwayne B. v. Snyder</a:t>
            </a:r>
            <a:r>
              <a:rPr lang="en-US" sz="2400" dirty="0" smtClean="0"/>
              <a:t> (MI)</a:t>
            </a:r>
          </a:p>
          <a:p>
            <a:r>
              <a:rPr lang="en-US" sz="2400" u="sng" dirty="0" smtClean="0"/>
              <a:t>Olivia Y. v. Barbour</a:t>
            </a:r>
            <a:r>
              <a:rPr lang="en-US" sz="2400" dirty="0" smtClean="0"/>
              <a:t> (MS)</a:t>
            </a:r>
          </a:p>
          <a:p>
            <a:r>
              <a:rPr lang="en-US" sz="2400" u="sng" dirty="0" smtClean="0"/>
              <a:t>D.G. v. Henry</a:t>
            </a:r>
            <a:r>
              <a:rPr lang="en-US" sz="2400" dirty="0" smtClean="0"/>
              <a:t> (OK)</a:t>
            </a:r>
          </a:p>
          <a:p>
            <a:r>
              <a:rPr lang="en-US" sz="2400" dirty="0" smtClean="0"/>
              <a:t>Many more in other states</a:t>
            </a:r>
            <a:endParaRPr lang="en-US" sz="2400" dirty="0"/>
          </a:p>
          <a:p>
            <a:pPr marL="457200" lvl="1" indent="0">
              <a:buNone/>
            </a:pPr>
            <a:endParaRPr lang="en-US" sz="2800" dirty="0" smtClean="0"/>
          </a:p>
          <a:p>
            <a:pPr marL="0" indent="0">
              <a:buNone/>
            </a:pPr>
            <a:endParaRPr lang="en-US" sz="2800" dirty="0" smtClean="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12</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35588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violations federal courts </a:t>
            </a:r>
            <a:br>
              <a:rPr lang="en-US" sz="3400" dirty="0" smtClean="0"/>
            </a:br>
            <a:r>
              <a:rPr lang="en-US" sz="3400" dirty="0" smtClean="0"/>
              <a:t>have addressed</a:t>
            </a:r>
            <a:endParaRPr lang="en-US" sz="3400" dirty="0"/>
          </a:p>
        </p:txBody>
      </p:sp>
      <p:sp>
        <p:nvSpPr>
          <p:cNvPr id="3" name="Content Placeholder 2"/>
          <p:cNvSpPr>
            <a:spLocks noGrp="1"/>
          </p:cNvSpPr>
          <p:nvPr>
            <p:ph idx="1"/>
          </p:nvPr>
        </p:nvSpPr>
        <p:spPr/>
        <p:txBody>
          <a:bodyPr/>
          <a:lstStyle/>
          <a:p>
            <a:endParaRPr lang="en-US" sz="2800" dirty="0" smtClean="0"/>
          </a:p>
          <a:p>
            <a:r>
              <a:rPr lang="en-US" sz="2800" dirty="0" smtClean="0"/>
              <a:t>Foster care compensation shortfall and supply diminution</a:t>
            </a:r>
          </a:p>
          <a:p>
            <a:pPr lvl="1"/>
            <a:r>
              <a:rPr lang="en-US" sz="2400" i="1" dirty="0" smtClean="0"/>
              <a:t>MARC Study</a:t>
            </a:r>
          </a:p>
          <a:p>
            <a:pPr lvl="1"/>
            <a:r>
              <a:rPr lang="en-US" sz="2400" i="1" dirty="0" smtClean="0"/>
              <a:t>Privately Enforceable Right</a:t>
            </a:r>
          </a:p>
          <a:p>
            <a:pPr lvl="2"/>
            <a:r>
              <a:rPr lang="en-US" sz="2000" i="1" dirty="0" smtClean="0"/>
              <a:t>CA State Foster Parent Assoc. v. Wagner</a:t>
            </a:r>
          </a:p>
          <a:p>
            <a:pPr lvl="1"/>
            <a:r>
              <a:rPr lang="en-US" sz="2400" i="1" dirty="0" smtClean="0"/>
              <a:t>Straightforward Discovery</a:t>
            </a:r>
            <a:endParaRPr lang="en-US" sz="2400" dirty="0"/>
          </a:p>
          <a:p>
            <a:pPr lvl="1"/>
            <a:endParaRPr lang="en-US" sz="2400" i="1" dirty="0" smtClean="0"/>
          </a:p>
          <a:p>
            <a:pPr marL="457200" lvl="1" indent="0">
              <a:buNone/>
            </a:pPr>
            <a:endParaRPr lang="en-US" sz="2400" dirty="0" smtClean="0"/>
          </a:p>
          <a:p>
            <a:pPr marL="0" indent="0">
              <a:buNone/>
            </a:pPr>
            <a:endParaRPr lang="en-US" sz="2800" dirty="0" smtClean="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13</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21750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violations federal courts </a:t>
            </a:r>
            <a:br>
              <a:rPr lang="en-US" sz="3400" dirty="0" smtClean="0"/>
            </a:br>
            <a:r>
              <a:rPr lang="en-US" sz="3400" dirty="0" smtClean="0"/>
              <a:t>have addressed (for which DHHS might now be the only enforcer)</a:t>
            </a:r>
            <a:endParaRPr lang="en-US" sz="3400" dirty="0"/>
          </a:p>
        </p:txBody>
      </p:sp>
      <p:sp>
        <p:nvSpPr>
          <p:cNvPr id="3" name="Content Placeholder 2"/>
          <p:cNvSpPr>
            <a:spLocks noGrp="1"/>
          </p:cNvSpPr>
          <p:nvPr>
            <p:ph idx="1"/>
          </p:nvPr>
        </p:nvSpPr>
        <p:spPr/>
        <p:txBody>
          <a:bodyPr/>
          <a:lstStyle/>
          <a:p>
            <a:endParaRPr lang="en-US" sz="2800" dirty="0" smtClean="0"/>
          </a:p>
          <a:p>
            <a:r>
              <a:rPr lang="en-US" sz="2800" dirty="0" smtClean="0"/>
              <a:t>Outrageous GAL caseloads, or failure to provide any GAL at all</a:t>
            </a:r>
          </a:p>
          <a:p>
            <a:pPr lvl="1"/>
            <a:r>
              <a:rPr lang="en-US" sz="2400" i="1" dirty="0"/>
              <a:t>Kenny A. v. </a:t>
            </a:r>
            <a:r>
              <a:rPr lang="en-US" sz="2400" i="1" dirty="0" smtClean="0"/>
              <a:t>Perdue </a:t>
            </a:r>
            <a:r>
              <a:rPr lang="en-US" sz="2400" dirty="0" smtClean="0"/>
              <a:t>(N.D. Ga. 2002-??)</a:t>
            </a:r>
          </a:p>
          <a:p>
            <a:pPr lvl="1"/>
            <a:r>
              <a:rPr lang="en-US" sz="2400" i="1" dirty="0"/>
              <a:t>E.T. v. </a:t>
            </a:r>
            <a:r>
              <a:rPr lang="en-US" sz="2400" i="1" dirty="0" smtClean="0"/>
              <a:t>Cantil-Sakauye</a:t>
            </a:r>
            <a:r>
              <a:rPr lang="en-US" sz="2400" dirty="0" smtClean="0"/>
              <a:t> (E.D. </a:t>
            </a:r>
            <a:r>
              <a:rPr lang="en-US" sz="2400" dirty="0"/>
              <a:t>Cal. </a:t>
            </a:r>
            <a:r>
              <a:rPr lang="en-US" sz="2400" dirty="0" smtClean="0"/>
              <a:t>2009-??)</a:t>
            </a:r>
          </a:p>
          <a:p>
            <a:pPr lvl="1"/>
            <a:r>
              <a:rPr lang="en-US" sz="2400" i="1" dirty="0"/>
              <a:t>Henry A. v. Willden</a:t>
            </a:r>
            <a:r>
              <a:rPr lang="en-US" sz="2400" dirty="0" smtClean="0"/>
              <a:t> (D. Nev. 2010-??)</a:t>
            </a:r>
          </a:p>
          <a:p>
            <a:r>
              <a:rPr lang="en-US" sz="2800" dirty="0" smtClean="0"/>
              <a:t>Problem with enforceability through courts</a:t>
            </a:r>
            <a:endParaRPr lang="en-US" sz="2800" dirty="0"/>
          </a:p>
          <a:p>
            <a:pPr lvl="1"/>
            <a:endParaRPr lang="en-US" sz="2400" i="1" dirty="0" smtClean="0"/>
          </a:p>
          <a:p>
            <a:pPr lvl="1"/>
            <a:endParaRPr lang="en-US" sz="2400" dirty="0" smtClean="0"/>
          </a:p>
          <a:p>
            <a:pPr marL="0" indent="0">
              <a:buNone/>
            </a:pPr>
            <a:endParaRPr lang="en-US" sz="2800" dirty="0" smtClean="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14</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5260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violations raised in courts,</a:t>
            </a:r>
            <a:br>
              <a:rPr lang="en-US" sz="3600" dirty="0" smtClean="0"/>
            </a:br>
            <a:r>
              <a:rPr lang="en-US" sz="3600" dirty="0" smtClean="0"/>
              <a:t>which have largely been resolved </a:t>
            </a:r>
            <a:br>
              <a:rPr lang="en-US" sz="3600" dirty="0" smtClean="0"/>
            </a:br>
            <a:r>
              <a:rPr lang="en-US" sz="3600" dirty="0" smtClean="0"/>
              <a:t>by consent decrees</a:t>
            </a:r>
            <a:endParaRPr lang="en-US" sz="3600" dirty="0"/>
          </a:p>
        </p:txBody>
      </p:sp>
      <p:sp>
        <p:nvSpPr>
          <p:cNvPr id="3" name="Content Placeholder 2"/>
          <p:cNvSpPr>
            <a:spLocks noGrp="1"/>
          </p:cNvSpPr>
          <p:nvPr>
            <p:ph idx="1"/>
          </p:nvPr>
        </p:nvSpPr>
        <p:spPr/>
        <p:txBody>
          <a:bodyPr/>
          <a:lstStyle/>
          <a:p>
            <a:endParaRPr lang="en-US" sz="2800" dirty="0" smtClean="0"/>
          </a:p>
          <a:p>
            <a:r>
              <a:rPr lang="en-US" sz="2800" dirty="0" smtClean="0"/>
              <a:t>See handout “Details regarding Selected Private Lawsuits Challenging State Compliance with Federal Child Welfare Laws”</a:t>
            </a:r>
          </a:p>
          <a:p>
            <a:r>
              <a:rPr lang="en-US" sz="2800" dirty="0" smtClean="0"/>
              <a:t>Representative sample of 26 of more than 111 lawsuits filed in the last few decades alleging failures by state and county child welfare agencies to provide services to abused and neglected children that are required by federal (and sometimes state) law</a:t>
            </a:r>
            <a:endParaRPr lang="en-US" sz="2400" i="1" dirty="0" smtClean="0"/>
          </a:p>
          <a:p>
            <a:pPr lvl="1"/>
            <a:endParaRPr lang="en-US" sz="2400" dirty="0" smtClean="0"/>
          </a:p>
          <a:p>
            <a:pPr marL="0" indent="0">
              <a:buNone/>
            </a:pPr>
            <a:endParaRPr lang="en-US" sz="2800" dirty="0" smtClean="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4353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unexpected proposal for a bunch of lawyers to make:</a:t>
            </a:r>
            <a:endParaRPr lang="en-US" dirty="0"/>
          </a:p>
        </p:txBody>
      </p:sp>
      <p:sp>
        <p:nvSpPr>
          <p:cNvPr id="3" name="Content Placeholder 2"/>
          <p:cNvSpPr>
            <a:spLocks noGrp="1"/>
          </p:cNvSpPr>
          <p:nvPr>
            <p:ph idx="1"/>
          </p:nvPr>
        </p:nvSpPr>
        <p:spPr>
          <a:xfrm>
            <a:off x="457200" y="1676400"/>
            <a:ext cx="8229600" cy="4906963"/>
          </a:xfrm>
        </p:spPr>
        <p:txBody>
          <a:bodyPr/>
          <a:lstStyle/>
          <a:p>
            <a:r>
              <a:rPr lang="en-US" sz="2800" dirty="0" smtClean="0"/>
              <a:t>Federal agency enforcement of child welfare service standards would be better than litigation!</a:t>
            </a:r>
          </a:p>
          <a:p>
            <a:pPr lvl="1"/>
            <a:r>
              <a:rPr lang="en-US" dirty="0"/>
              <a:t>Abused and neglected children and children living in foster care would be better served and have improved life outcomes if DHHS would enforce federal child welfare service standards through withholding federal money from states who are not in compliance</a:t>
            </a:r>
          </a:p>
          <a:p>
            <a:pPr lvl="2"/>
            <a:r>
              <a:rPr lang="en-US" sz="2600" dirty="0" smtClean="0"/>
              <a:t>The states will reform their practices and </a:t>
            </a:r>
            <a:br>
              <a:rPr lang="en-US" sz="2600" dirty="0" smtClean="0"/>
            </a:br>
            <a:r>
              <a:rPr lang="en-US" sz="2600" dirty="0" smtClean="0"/>
              <a:t>deliver the required services, FAST!</a:t>
            </a:r>
            <a:endParaRPr lang="en-US" sz="2600"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2625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Limitations of Pursuing Child Welfare Reform through Litigation</a:t>
            </a:r>
            <a:endParaRPr lang="en-US" sz="3600" dirty="0"/>
          </a:p>
        </p:txBody>
      </p:sp>
      <p:sp>
        <p:nvSpPr>
          <p:cNvPr id="3" name="Content Placeholder 2"/>
          <p:cNvSpPr>
            <a:spLocks noGrp="1"/>
          </p:cNvSpPr>
          <p:nvPr>
            <p:ph idx="1"/>
          </p:nvPr>
        </p:nvSpPr>
        <p:spPr/>
        <p:txBody>
          <a:bodyPr/>
          <a:lstStyle/>
          <a:p>
            <a:endParaRPr lang="en-US" sz="2800" dirty="0" smtClean="0"/>
          </a:p>
          <a:p>
            <a:r>
              <a:rPr lang="en-US" sz="2800" dirty="0" smtClean="0"/>
              <a:t>Federal </a:t>
            </a:r>
            <a:r>
              <a:rPr lang="en-US" sz="2800" dirty="0"/>
              <a:t>judicial check is of limited efficacy </a:t>
            </a:r>
          </a:p>
          <a:p>
            <a:pPr lvl="1"/>
            <a:r>
              <a:rPr lang="en-US" sz="2400" dirty="0"/>
              <a:t>Lack of child access to judicial branch</a:t>
            </a:r>
          </a:p>
          <a:p>
            <a:pPr lvl="1"/>
            <a:r>
              <a:rPr lang="en-US" sz="2400" dirty="0"/>
              <a:t>Remedy and standing issues</a:t>
            </a:r>
          </a:p>
          <a:p>
            <a:pPr lvl="1"/>
            <a:r>
              <a:rPr lang="en-US" sz="2400" dirty="0"/>
              <a:t>Willing plaintiffs </a:t>
            </a:r>
          </a:p>
          <a:p>
            <a:pPr lvl="1"/>
            <a:r>
              <a:rPr lang="en-US" sz="2400" dirty="0"/>
              <a:t>Inconsistent results</a:t>
            </a:r>
          </a:p>
          <a:p>
            <a:pPr lvl="1"/>
            <a:r>
              <a:rPr lang="en-US" sz="2400" dirty="0"/>
              <a:t>Cost</a:t>
            </a:r>
          </a:p>
          <a:p>
            <a:pPr lvl="1"/>
            <a:r>
              <a:rPr lang="en-US" sz="2400" dirty="0"/>
              <a:t>Delay</a:t>
            </a:r>
          </a:p>
          <a:p>
            <a:pPr lvl="1"/>
            <a:r>
              <a:rPr lang="en-US" sz="2400" dirty="0"/>
              <a:t>Limited coverage</a:t>
            </a:r>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099920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752600"/>
            <a:ext cx="8229600" cy="4373563"/>
          </a:xfrm>
        </p:spPr>
        <p:txBody>
          <a:bodyPr/>
          <a:lstStyle/>
          <a:p>
            <a:pPr marL="342900" lvl="1" indent="-342900">
              <a:buFontTx/>
              <a:buChar char="•"/>
            </a:pPr>
            <a:r>
              <a:rPr lang="en-US" dirty="0"/>
              <a:t>Lack of child access to judicial branch</a:t>
            </a:r>
          </a:p>
          <a:p>
            <a:pPr lvl="1"/>
            <a:r>
              <a:rPr lang="en-US" sz="2400" dirty="0" smtClean="0"/>
              <a:t>Children need some adult to bring a claim on their behalf</a:t>
            </a:r>
          </a:p>
          <a:p>
            <a:pPr lvl="1"/>
            <a:r>
              <a:rPr lang="en-US" sz="2400" dirty="0" smtClean="0"/>
              <a:t>Children need a lawyer to pursue the claim</a:t>
            </a:r>
          </a:p>
          <a:p>
            <a:pPr lvl="1"/>
            <a:r>
              <a:rPr lang="en-US" sz="2400" dirty="0" smtClean="0"/>
              <a:t>Federal courts are denying access</a:t>
            </a:r>
          </a:p>
          <a:p>
            <a:pPr lvl="2"/>
            <a:r>
              <a:rPr lang="en-US" sz="2000" dirty="0" smtClean="0"/>
              <a:t>“abstention” - </a:t>
            </a:r>
            <a:r>
              <a:rPr lang="en-US" sz="2000" i="1" dirty="0"/>
              <a:t>E.T. v. </a:t>
            </a:r>
            <a:r>
              <a:rPr lang="en-US" sz="2000" i="1" dirty="0" smtClean="0"/>
              <a:t>Cantil-Sakauye</a:t>
            </a:r>
            <a:r>
              <a:rPr lang="en-US" sz="2000" dirty="0"/>
              <a:t> </a:t>
            </a:r>
            <a:r>
              <a:rPr lang="en-US" sz="2000" dirty="0" smtClean="0"/>
              <a:t>(9</a:t>
            </a:r>
            <a:r>
              <a:rPr lang="en-US" sz="2000" baseline="30000" dirty="0" smtClean="0"/>
              <a:t>th</a:t>
            </a:r>
            <a:r>
              <a:rPr lang="en-US" sz="2000" dirty="0" smtClean="0"/>
              <a:t> Cir. 2012)</a:t>
            </a:r>
          </a:p>
          <a:p>
            <a:pPr lvl="2"/>
            <a:r>
              <a:rPr lang="en-US" sz="2000" dirty="0"/>
              <a:t>d</a:t>
            </a:r>
            <a:r>
              <a:rPr lang="en-US" sz="2000" dirty="0" smtClean="0"/>
              <a:t>enial </a:t>
            </a:r>
            <a:r>
              <a:rPr lang="en-US" sz="2000" dirty="0"/>
              <a:t>of standing (</a:t>
            </a:r>
            <a:r>
              <a:rPr lang="en-US" sz="2000" i="1" dirty="0"/>
              <a:t>Blessing)</a:t>
            </a:r>
            <a:r>
              <a:rPr lang="en-US" sz="2000" dirty="0" smtClean="0"/>
              <a:t> – </a:t>
            </a:r>
            <a:r>
              <a:rPr lang="en-US" sz="2000" i="1" dirty="0" smtClean="0"/>
              <a:t>Henry A. v. Willden</a:t>
            </a:r>
            <a:r>
              <a:rPr lang="en-US" sz="2000" dirty="0"/>
              <a:t> </a:t>
            </a:r>
            <a:r>
              <a:rPr lang="en-US" sz="2000" dirty="0" smtClean="0"/>
              <a:t>(9</a:t>
            </a:r>
            <a:r>
              <a:rPr lang="en-US" sz="2000" baseline="30000" dirty="0" smtClean="0"/>
              <a:t>th</a:t>
            </a:r>
            <a:r>
              <a:rPr lang="en-US" sz="2000" dirty="0" smtClean="0"/>
              <a:t> Cir. 2012)</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58162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752600"/>
            <a:ext cx="8229600" cy="4373563"/>
          </a:xfrm>
        </p:spPr>
        <p:txBody>
          <a:bodyPr/>
          <a:lstStyle/>
          <a:p>
            <a:r>
              <a:rPr lang="en-US" sz="2800" dirty="0" smtClean="0"/>
              <a:t>Remedy and standing issues</a:t>
            </a:r>
          </a:p>
          <a:p>
            <a:pPr lvl="1"/>
            <a:r>
              <a:rPr lang="en-US" sz="2400" dirty="0" smtClean="0"/>
              <a:t>No private standing to enforce Adoption Assistance and Child Welfare Act of 1980 (CWA)</a:t>
            </a:r>
          </a:p>
          <a:p>
            <a:pPr lvl="2"/>
            <a:r>
              <a:rPr lang="en-US" sz="2000" i="1" dirty="0" smtClean="0"/>
              <a:t>Suter v. Artist M</a:t>
            </a:r>
            <a:r>
              <a:rPr lang="en-US" sz="2000" dirty="0" smtClean="0"/>
              <a:t>. (U.S. 1992)</a:t>
            </a:r>
          </a:p>
          <a:p>
            <a:pPr lvl="2"/>
            <a:r>
              <a:rPr lang="en-US" sz="2000" dirty="0" smtClean="0"/>
              <a:t>The “</a:t>
            </a:r>
            <a:r>
              <a:rPr lang="en-US" sz="2000" i="1" dirty="0" smtClean="0"/>
              <a:t>Suter</a:t>
            </a:r>
            <a:r>
              <a:rPr lang="en-US" sz="2000" dirty="0" smtClean="0"/>
              <a:t> fix” – seems to only extend to certain parts of the CWA</a:t>
            </a:r>
          </a:p>
          <a:p>
            <a:pPr lvl="1"/>
            <a:r>
              <a:rPr lang="en-US" sz="2400" dirty="0" smtClean="0"/>
              <a:t>If no private plaintiff can get a court to look at the state’s failures, no remedy will be available/ordered</a:t>
            </a:r>
          </a:p>
          <a:p>
            <a:pPr lvl="1"/>
            <a:r>
              <a:rPr lang="en-US" sz="2400" dirty="0" smtClean="0"/>
              <a:t>Children who are initially plaintiffs “age out” or are adopted and lose standing they had, necessitating dismissal (</a:t>
            </a:r>
            <a:r>
              <a:rPr lang="en-US" sz="2400" i="1" dirty="0" smtClean="0"/>
              <a:t>Clark K. v. Willden)</a:t>
            </a:r>
            <a:r>
              <a:rPr lang="en-US" sz="2400" dirty="0" smtClean="0"/>
              <a:t> or substituting</a:t>
            </a:r>
            <a:br>
              <a:rPr lang="en-US" sz="2400" dirty="0" smtClean="0"/>
            </a:br>
            <a:r>
              <a:rPr lang="en-US" sz="2400" dirty="0" smtClean="0"/>
              <a:t>plaintiffs via an amended complaint</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070725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t>Children’s Advocacy Institute</a:t>
            </a:r>
            <a:endParaRPr lang="en-US" sz="3600" b="1" dirty="0"/>
          </a:p>
        </p:txBody>
      </p:sp>
      <p:sp>
        <p:nvSpPr>
          <p:cNvPr id="3" name="Content Placeholder 2"/>
          <p:cNvSpPr>
            <a:spLocks noGrp="1"/>
          </p:cNvSpPr>
          <p:nvPr>
            <p:ph idx="1"/>
          </p:nvPr>
        </p:nvSpPr>
        <p:spPr>
          <a:xfrm>
            <a:off x="381000" y="1447800"/>
            <a:ext cx="8229600" cy="4800600"/>
          </a:xfrm>
        </p:spPr>
        <p:txBody>
          <a:bodyPr/>
          <a:lstStyle/>
          <a:p>
            <a:pPr>
              <a:buFont typeface="Wingdings" pitchFamily="2" charset="2"/>
              <a:buChar char="§"/>
            </a:pPr>
            <a:r>
              <a:rPr lang="en-US" sz="1600" dirty="0" smtClean="0"/>
              <a:t>Founded at the USD School of Law in 1989</a:t>
            </a:r>
          </a:p>
          <a:p>
            <a:pPr>
              <a:buFont typeface="Wingdings" pitchFamily="2" charset="2"/>
              <a:buChar char="§"/>
            </a:pPr>
            <a:endParaRPr lang="en-US" sz="1600" dirty="0" smtClean="0"/>
          </a:p>
          <a:p>
            <a:pPr>
              <a:buFont typeface="Wingdings" pitchFamily="2" charset="2"/>
              <a:buChar char="§"/>
            </a:pPr>
            <a:r>
              <a:rPr lang="en-US" sz="1600" dirty="0" smtClean="0"/>
              <a:t>California’s premiere academic, research, and advocacy organization seeking to improve the lives of children and youth</a:t>
            </a:r>
          </a:p>
          <a:p>
            <a:pPr>
              <a:buFont typeface="Wingdings" pitchFamily="2" charset="2"/>
              <a:buChar char="§"/>
            </a:pPr>
            <a:endParaRPr lang="en-US" sz="1600" dirty="0" smtClean="0"/>
          </a:p>
          <a:p>
            <a:pPr>
              <a:buFont typeface="Wingdings" pitchFamily="2" charset="2"/>
              <a:buChar char="§"/>
            </a:pPr>
            <a:r>
              <a:rPr lang="en-US" sz="1600" dirty="0" smtClean="0"/>
              <a:t>Special emphasis on improving the child protection and foster care systems and enhancing resources that are available to youth aging out of foster care and homeless youth. </a:t>
            </a:r>
          </a:p>
          <a:p>
            <a:pPr>
              <a:buFont typeface="Wingdings" pitchFamily="2" charset="2"/>
              <a:buChar char="§"/>
            </a:pPr>
            <a:endParaRPr lang="en-US" sz="1600" dirty="0" smtClean="0"/>
          </a:p>
          <a:p>
            <a:pPr>
              <a:buFont typeface="Wingdings" pitchFamily="2" charset="2"/>
              <a:buChar char="§"/>
            </a:pPr>
            <a:r>
              <a:rPr lang="en-US" sz="1600" dirty="0" smtClean="0"/>
              <a:t>Offices in San Diego and Sacramento, California, and in Washington, D.C.</a:t>
            </a:r>
          </a:p>
          <a:p>
            <a:pPr>
              <a:buFont typeface="Wingdings" pitchFamily="2" charset="2"/>
              <a:buChar char="§"/>
            </a:pPr>
            <a:endParaRPr lang="en-US" sz="1600" dirty="0" smtClean="0"/>
          </a:p>
          <a:p>
            <a:pPr>
              <a:buFont typeface="Wingdings" pitchFamily="2" charset="2"/>
              <a:buChar char="§"/>
            </a:pPr>
            <a:r>
              <a:rPr lang="en-US" sz="1600" dirty="0" smtClean="0"/>
              <a:t>Seeks to leverage change for children and youth through impact litigation, regulatory and legislative advocacy, and public education.  </a:t>
            </a:r>
          </a:p>
          <a:p>
            <a:pPr>
              <a:buFont typeface="Wingdings" pitchFamily="2" charset="2"/>
              <a:buChar char="§"/>
            </a:pPr>
            <a:endParaRPr lang="en-US" sz="1600" dirty="0" smtClean="0"/>
          </a:p>
          <a:p>
            <a:pPr>
              <a:buFont typeface="Wingdings" pitchFamily="2" charset="2"/>
              <a:buChar char="§"/>
            </a:pPr>
            <a:r>
              <a:rPr lang="en-US" sz="1600" dirty="0" smtClean="0"/>
              <a:t>Active at the local, state, and federal levels, CAI’s efforts are multi-faceted — comprehensively and successfully embracing all tools of public interest </a:t>
            </a:r>
            <a:br>
              <a:rPr lang="en-US" sz="1600" dirty="0" smtClean="0"/>
            </a:br>
            <a:r>
              <a:rPr lang="en-US" sz="1600" dirty="0" smtClean="0"/>
              <a:t>advocacy to improve the lives of children and youth.</a:t>
            </a:r>
          </a:p>
          <a:p>
            <a:endParaRPr lang="en-US" sz="1600" dirty="0" smtClean="0"/>
          </a:p>
          <a:p>
            <a:endParaRPr lang="en-US" sz="1600"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752600"/>
            <a:ext cx="8229600" cy="4373563"/>
          </a:xfrm>
        </p:spPr>
        <p:txBody>
          <a:bodyPr/>
          <a:lstStyle/>
          <a:p>
            <a:endParaRPr lang="en-US" sz="2800" dirty="0" smtClean="0"/>
          </a:p>
          <a:p>
            <a:r>
              <a:rPr lang="en-US" sz="2800" dirty="0" smtClean="0"/>
              <a:t>Willing plaintiffs</a:t>
            </a:r>
            <a:endParaRPr lang="en-US" sz="2400" dirty="0" smtClean="0"/>
          </a:p>
          <a:p>
            <a:pPr lvl="1"/>
            <a:r>
              <a:rPr lang="en-US" sz="2400" dirty="0" smtClean="0"/>
              <a:t>Children and their foster parents – it’s a burden</a:t>
            </a:r>
          </a:p>
          <a:p>
            <a:pPr lvl="1"/>
            <a:r>
              <a:rPr lang="en-US" sz="2400" dirty="0" smtClean="0"/>
              <a:t>Creates overt conflict with those on whom children depend for the few services they are getting . . . AWKWARD!!!</a:t>
            </a:r>
          </a:p>
          <a:p>
            <a:pPr lvl="1"/>
            <a:r>
              <a:rPr lang="en-US" sz="2400" dirty="0" smtClean="0"/>
              <a:t>Sometimes requires professionals to admit their own deficiencies . . . CAREER SUICIDE???</a:t>
            </a:r>
          </a:p>
          <a:p>
            <a:pPr lvl="1"/>
            <a:endParaRPr lang="en-US" sz="2400"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490919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752600"/>
            <a:ext cx="8229600" cy="4373563"/>
          </a:xfrm>
        </p:spPr>
        <p:txBody>
          <a:bodyPr/>
          <a:lstStyle/>
          <a:p>
            <a:r>
              <a:rPr lang="en-US" sz="2800" dirty="0" smtClean="0"/>
              <a:t>Inconsistent results</a:t>
            </a:r>
          </a:p>
          <a:p>
            <a:pPr lvl="1"/>
            <a:r>
              <a:rPr lang="en-US" sz="2400" dirty="0" smtClean="0"/>
              <a:t>Most cases resolve by consent decree, leaving no imprint on case law and therefore offering no legal authority to bolster similar suits in other locations</a:t>
            </a:r>
          </a:p>
          <a:p>
            <a:pPr lvl="1"/>
            <a:r>
              <a:rPr lang="en-US" sz="2400" dirty="0" smtClean="0"/>
              <a:t>State-by-state (or even county-by-county) orders/consent decrees mean different standards in every place</a:t>
            </a:r>
          </a:p>
          <a:p>
            <a:pPr lvl="1"/>
            <a:r>
              <a:rPr lang="en-US" sz="2400" dirty="0" smtClean="0"/>
              <a:t>State or Circuit variations, even on the preliminary issue of standing (contrast </a:t>
            </a:r>
            <a:r>
              <a:rPr lang="en-US" sz="2400" i="1" dirty="0" smtClean="0"/>
              <a:t>Kenny A.</a:t>
            </a:r>
            <a:r>
              <a:rPr lang="en-US" sz="2400" dirty="0" smtClean="0"/>
              <a:t> with </a:t>
            </a:r>
            <a:r>
              <a:rPr lang="en-US" sz="2400" i="1" dirty="0" smtClean="0"/>
              <a:t>Henry A.</a:t>
            </a:r>
            <a:r>
              <a:rPr lang="en-US" sz="2400" dirty="0" smtClean="0"/>
              <a:t>)</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563047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800" dirty="0" smtClean="0"/>
              <a:t>Cost </a:t>
            </a:r>
            <a:endParaRPr lang="en-US" sz="2400" dirty="0" smtClean="0"/>
          </a:p>
          <a:p>
            <a:pPr lvl="1"/>
            <a:r>
              <a:rPr lang="en-US" sz="2000" i="1" dirty="0" smtClean="0"/>
              <a:t>Missouri Child Care v. Martin </a:t>
            </a:r>
            <a:r>
              <a:rPr lang="en-US" sz="2000" dirty="0" smtClean="0"/>
              <a:t>– resolved at summary judgment; $250,000 in attorneys’ fees for plaintiffs</a:t>
            </a:r>
            <a:endParaRPr lang="en-US" sz="2000" i="1" dirty="0" smtClean="0"/>
          </a:p>
          <a:p>
            <a:pPr lvl="1"/>
            <a:r>
              <a:rPr lang="en-US" sz="2000" i="1" dirty="0" smtClean="0"/>
              <a:t>California Alliance of Child and Family Services v. Allenby/Wagner  </a:t>
            </a:r>
            <a:r>
              <a:rPr lang="en-US" sz="2000" dirty="0" smtClean="0"/>
              <a:t>- $1 million in attorneys’ fees for plaintiffs</a:t>
            </a:r>
          </a:p>
          <a:p>
            <a:pPr lvl="1"/>
            <a:r>
              <a:rPr lang="en-US" sz="2000" i="1" dirty="0" smtClean="0"/>
              <a:t>Kenny A. v. Perdue</a:t>
            </a:r>
            <a:r>
              <a:rPr lang="en-US" sz="2000" dirty="0" smtClean="0"/>
              <a:t> - $6 million in attorneys’ fees for plaintiffs</a:t>
            </a:r>
          </a:p>
          <a:p>
            <a:pPr lvl="1"/>
            <a:r>
              <a:rPr lang="en-US" sz="2000" dirty="0" smtClean="0"/>
              <a:t>Sometimes state is ordered to pay plaintiffs’ fees, but always incurs its own defense costs (valued at $6 million in </a:t>
            </a:r>
            <a:r>
              <a:rPr lang="en-US" sz="2000" i="1" dirty="0" smtClean="0"/>
              <a:t>Kenny A.</a:t>
            </a:r>
            <a:r>
              <a:rPr lang="en-US" sz="2000" dirty="0" smtClean="0"/>
              <a:t>)</a:t>
            </a:r>
          </a:p>
          <a:p>
            <a:pPr lvl="1"/>
            <a:r>
              <a:rPr lang="en-US" sz="2000" dirty="0" smtClean="0"/>
              <a:t>Court costs for judges, bailiffs, clerks</a:t>
            </a:r>
          </a:p>
          <a:p>
            <a:pPr lvl="1"/>
            <a:r>
              <a:rPr lang="en-US" sz="2000" dirty="0" smtClean="0"/>
              <a:t>Other costs: social worker time, monitors after settlement agreement/consent decree</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2553824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752600"/>
            <a:ext cx="8229600" cy="4373563"/>
          </a:xfrm>
        </p:spPr>
        <p:txBody>
          <a:bodyPr/>
          <a:lstStyle/>
          <a:p>
            <a:r>
              <a:rPr lang="en-US" sz="2800" dirty="0" smtClean="0"/>
              <a:t>Delay </a:t>
            </a:r>
            <a:endParaRPr lang="en-US" sz="2400" dirty="0" smtClean="0"/>
          </a:p>
          <a:p>
            <a:pPr lvl="1"/>
            <a:r>
              <a:rPr lang="en-US" sz="2400" dirty="0" smtClean="0"/>
              <a:t>The speed of reform can often be described as “glacial”</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43200"/>
            <a:ext cx="4701540" cy="3375660"/>
          </a:xfrm>
          <a:prstGeom prst="rect">
            <a:avLst/>
          </a:prstGeom>
        </p:spPr>
      </p:pic>
      <p:sp>
        <p:nvSpPr>
          <p:cNvPr id="6" name="TextBox 5"/>
          <p:cNvSpPr txBox="1"/>
          <p:nvPr/>
        </p:nvSpPr>
        <p:spPr>
          <a:xfrm>
            <a:off x="2045970" y="6118860"/>
            <a:ext cx="5943600" cy="369332"/>
          </a:xfrm>
          <a:prstGeom prst="rect">
            <a:avLst/>
          </a:prstGeom>
          <a:noFill/>
        </p:spPr>
        <p:txBody>
          <a:bodyPr wrap="square" rtlCol="0">
            <a:spAutoFit/>
          </a:bodyPr>
          <a:lstStyle/>
          <a:p>
            <a:r>
              <a:rPr lang="en-US" dirty="0" err="1"/>
              <a:t>Jakobshavn</a:t>
            </a:r>
            <a:r>
              <a:rPr lang="en-US" dirty="0"/>
              <a:t> </a:t>
            </a:r>
            <a:r>
              <a:rPr lang="en-US" dirty="0" err="1" smtClean="0"/>
              <a:t>Isbrae</a:t>
            </a:r>
            <a:r>
              <a:rPr lang="en-US" dirty="0" smtClean="0"/>
              <a:t>, Greenland’s </a:t>
            </a:r>
            <a:r>
              <a:rPr lang="en-US" dirty="0"/>
              <a:t>largest outlet glacier</a:t>
            </a:r>
          </a:p>
        </p:txBody>
      </p:sp>
    </p:spTree>
    <p:extLst>
      <p:ext uri="{BB962C8B-B14F-4D97-AF65-F5344CB8AC3E}">
        <p14:creationId xmlns:p14="http://schemas.microsoft.com/office/powerpoint/2010/main" val="2027517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sz="3200" dirty="0"/>
          </a:p>
        </p:txBody>
      </p:sp>
      <p:sp>
        <p:nvSpPr>
          <p:cNvPr id="3" name="Content Placeholder 2"/>
          <p:cNvSpPr>
            <a:spLocks noGrp="1"/>
          </p:cNvSpPr>
          <p:nvPr>
            <p:ph idx="1"/>
          </p:nvPr>
        </p:nvSpPr>
        <p:spPr>
          <a:xfrm>
            <a:off x="457200" y="1752600"/>
            <a:ext cx="8229600" cy="4373563"/>
          </a:xfrm>
        </p:spPr>
        <p:txBody>
          <a:bodyPr/>
          <a:lstStyle/>
          <a:p>
            <a:endParaRPr lang="en-US" sz="2800" dirty="0" smtClean="0"/>
          </a:p>
          <a:p>
            <a:pPr lvl="1"/>
            <a:endParaRPr lang="en-US" sz="2400"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501948" cy="581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151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800" dirty="0" smtClean="0"/>
              <a:t>Limited Coverage – type of problem</a:t>
            </a:r>
          </a:p>
          <a:p>
            <a:pPr lvl="1"/>
            <a:r>
              <a:rPr lang="en-US" sz="2400" i="1" dirty="0" smtClean="0"/>
              <a:t>California Alliance of Child &amp; Family Services v. Allenby </a:t>
            </a:r>
            <a:r>
              <a:rPr lang="en-US" sz="2400" dirty="0"/>
              <a:t>(filed </a:t>
            </a:r>
            <a:r>
              <a:rPr lang="en-US" sz="2400" dirty="0" smtClean="0"/>
              <a:t>2006) </a:t>
            </a:r>
            <a:r>
              <a:rPr lang="en-US" sz="2400" i="1" dirty="0" smtClean="0"/>
              <a:t>– </a:t>
            </a:r>
            <a:r>
              <a:rPr lang="en-US" sz="2400" dirty="0" smtClean="0"/>
              <a:t>inadequate foster care maintenance payments to group home providers</a:t>
            </a:r>
          </a:p>
          <a:p>
            <a:pPr lvl="1"/>
            <a:r>
              <a:rPr lang="en-US" sz="2400" i="1" dirty="0" smtClean="0"/>
              <a:t>California State Foster Parent Association v. Wagner [</a:t>
            </a:r>
            <a:r>
              <a:rPr lang="en-US" sz="2400" i="1" dirty="0" err="1" smtClean="0"/>
              <a:t>Lightbourne</a:t>
            </a:r>
            <a:r>
              <a:rPr lang="en-US" sz="2400" i="1" dirty="0" smtClean="0"/>
              <a:t>] </a:t>
            </a:r>
            <a:r>
              <a:rPr lang="en-US" sz="2400" dirty="0" smtClean="0"/>
              <a:t>(filed 2007) – inadequate foster care maintenance payments to foster family home providers</a:t>
            </a:r>
            <a:endParaRPr lang="en-US" sz="2400" dirty="0"/>
          </a:p>
          <a:p>
            <a:pPr lvl="1"/>
            <a:r>
              <a:rPr lang="en-US" sz="2400" i="1" dirty="0"/>
              <a:t>California Alliance of Child &amp; Family Services v. </a:t>
            </a:r>
            <a:r>
              <a:rPr lang="en-US" sz="2400" i="1" dirty="0" err="1" smtClean="0"/>
              <a:t>Lightbourne</a:t>
            </a:r>
            <a:r>
              <a:rPr lang="en-US" sz="2400" i="1" dirty="0" smtClean="0"/>
              <a:t> </a:t>
            </a:r>
            <a:r>
              <a:rPr lang="en-US" sz="2400" dirty="0"/>
              <a:t>(filed </a:t>
            </a:r>
            <a:r>
              <a:rPr lang="en-US" sz="2400" dirty="0" smtClean="0"/>
              <a:t>2012) </a:t>
            </a:r>
            <a:r>
              <a:rPr lang="en-US" sz="2400" dirty="0"/>
              <a:t>– inadequate foster care maintenance </a:t>
            </a:r>
            <a:r>
              <a:rPr lang="en-US" sz="2400" dirty="0" smtClean="0"/>
              <a:t>payments to foster </a:t>
            </a:r>
            <a:r>
              <a:rPr lang="en-US" sz="2400" smtClean="0"/>
              <a:t>family agency</a:t>
            </a:r>
            <a:br>
              <a:rPr lang="en-US" sz="2400" smtClean="0"/>
            </a:br>
            <a:r>
              <a:rPr lang="en-US" sz="2400" smtClean="0"/>
              <a:t>foster </a:t>
            </a:r>
            <a:r>
              <a:rPr lang="en-US" sz="2400" dirty="0" smtClean="0"/>
              <a:t>care providers</a:t>
            </a:r>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2055201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800" dirty="0" smtClean="0"/>
              <a:t>Limited Coverage - geography</a:t>
            </a:r>
          </a:p>
          <a:p>
            <a:pPr lvl="1"/>
            <a:r>
              <a:rPr lang="en-US" sz="2400" i="1" dirty="0"/>
              <a:t>G.L. v. Sherman </a:t>
            </a:r>
            <a:r>
              <a:rPr lang="en-US" sz="2400" dirty="0"/>
              <a:t>(filed 1980)</a:t>
            </a:r>
            <a:r>
              <a:rPr lang="en-US" sz="2400" i="1" dirty="0"/>
              <a:t>– </a:t>
            </a:r>
            <a:r>
              <a:rPr lang="en-US" sz="2400" dirty="0"/>
              <a:t>1 of 118 counties in Missouri</a:t>
            </a:r>
          </a:p>
          <a:p>
            <a:pPr lvl="1"/>
            <a:r>
              <a:rPr lang="en-US" sz="2400" i="1" dirty="0"/>
              <a:t>Jeanine B. v. Walker</a:t>
            </a:r>
            <a:r>
              <a:rPr lang="en-US" sz="2400" dirty="0"/>
              <a:t> (filed 1993) – 1 of 72 counties in Wisconsin </a:t>
            </a:r>
            <a:endParaRPr lang="en-US" sz="2400" i="1" dirty="0"/>
          </a:p>
          <a:p>
            <a:pPr lvl="1"/>
            <a:r>
              <a:rPr lang="en-US" sz="2400" i="1" dirty="0" smtClean="0"/>
              <a:t>Kenny A. v. Perdue</a:t>
            </a:r>
            <a:r>
              <a:rPr lang="en-US" sz="2400" dirty="0" smtClean="0"/>
              <a:t>  (filed 2002) – 2 of 159 counties in Georgia</a:t>
            </a:r>
          </a:p>
          <a:p>
            <a:pPr lvl="1"/>
            <a:r>
              <a:rPr lang="en-US" sz="2400" i="1" dirty="0"/>
              <a:t>Clark K./Henry A. v. Willden </a:t>
            </a:r>
            <a:r>
              <a:rPr lang="en-US" sz="2400" dirty="0"/>
              <a:t> (filed 2006 &amp; 2010) </a:t>
            </a:r>
            <a:r>
              <a:rPr lang="en-US" sz="2400" i="1" dirty="0"/>
              <a:t>– </a:t>
            </a:r>
            <a:r>
              <a:rPr lang="en-US" sz="2400" dirty="0"/>
              <a:t>1 of 17 counties in Nevada</a:t>
            </a:r>
          </a:p>
          <a:p>
            <a:pPr lvl="1"/>
            <a:r>
              <a:rPr lang="en-US" sz="2400" i="1" dirty="0" smtClean="0"/>
              <a:t>E.T. v. Cantil-Sakauye</a:t>
            </a:r>
            <a:r>
              <a:rPr lang="en-US" sz="2400" dirty="0" smtClean="0"/>
              <a:t> (filed 2009) – 1 of 58 counties in California</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766126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400" dirty="0"/>
              <a:t>Limited Coverage – type of </a:t>
            </a:r>
            <a:r>
              <a:rPr lang="en-US" sz="2400" dirty="0" smtClean="0"/>
              <a:t>problem and geography combined</a:t>
            </a:r>
          </a:p>
          <a:p>
            <a:pPr marL="457200" lvl="1" indent="0">
              <a:buNone/>
            </a:pPr>
            <a:r>
              <a:rPr lang="en-US" sz="2000" dirty="0" smtClean="0"/>
              <a:t>Frequent allegations in child welfare reform litigation:</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Abuse or neglect of children in foster care</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Placement instability</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Children reunified with families soon re-enter foster care</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Lack of foster family homes, leading to group/institutional placements</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Failure to provide medical, mental health and/or dental services and/or educational services</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High caseloads, high turnover, poorly trained caseworkers and/or failure to visit children in care</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Children placed in unlicensed foster homes</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Failure to provide family maintenance and/or reunification services</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High caseloads of attorneys for children, or failure to provide GAL in dependency court proceedings</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Failure to investigate allegations of abuse or neglect</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Lack of permanency planning and/or adoptive home development</a:t>
            </a:r>
          </a:p>
          <a:p>
            <a:pPr marL="1036638" lvl="0" indent="-290513">
              <a:spcBef>
                <a:spcPts val="0"/>
              </a:spcBef>
              <a:spcAft>
                <a:spcPts val="0"/>
              </a:spcAft>
              <a:buFont typeface="+mj-lt"/>
              <a:buAutoNum type="arabicPeriod"/>
            </a:pPr>
            <a:r>
              <a:rPr lang="en-US" sz="1600" dirty="0" smtClean="0">
                <a:ea typeface="Calibri"/>
                <a:cs typeface="Simplified Arabic" pitchFamily="18" charset="-78"/>
              </a:rPr>
              <a:t>Inadequate foster care provider compensation</a:t>
            </a:r>
          </a:p>
          <a:p>
            <a:pPr marL="1036638" lvl="0" indent="-290513">
              <a:spcBef>
                <a:spcPts val="0"/>
              </a:spcBef>
              <a:spcAft>
                <a:spcPts val="1000"/>
              </a:spcAft>
              <a:buFont typeface="+mj-lt"/>
              <a:buAutoNum type="arabicPeriod"/>
            </a:pPr>
            <a:r>
              <a:rPr lang="en-US" sz="1600" dirty="0" smtClean="0">
                <a:ea typeface="Calibri"/>
                <a:cs typeface="Simplified Arabic" pitchFamily="18" charset="-78"/>
              </a:rPr>
              <a:t>Other</a:t>
            </a:r>
          </a:p>
          <a:p>
            <a:pPr lvl="1"/>
            <a:endParaRPr lang="en-US" sz="2000" dirty="0" smtClean="0"/>
          </a:p>
          <a:p>
            <a:endParaRPr lang="en-US" sz="2400" dirty="0"/>
          </a:p>
          <a:p>
            <a:endParaRPr lang="en-US" sz="2400" dirty="0"/>
          </a:p>
          <a:p>
            <a:endParaRPr lang="en-US" sz="2400" dirty="0" smtClean="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612761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1"/>
            <a:ext cx="8525089" cy="628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219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Pursuing reform through</a:t>
            </a:r>
            <a:br>
              <a:rPr lang="en-US" sz="3200" dirty="0" smtClean="0"/>
            </a:br>
            <a:r>
              <a:rPr lang="en-US" sz="3200" dirty="0" smtClean="0"/>
              <a:t> litigation has problems</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800" dirty="0" smtClean="0"/>
              <a:t>Limited Coverage - time</a:t>
            </a:r>
          </a:p>
          <a:p>
            <a:pPr lvl="1"/>
            <a:r>
              <a:rPr lang="en-US" sz="2400" dirty="0" smtClean="0"/>
              <a:t>Consent decrees sometimes have specific date expirations (courts have been unwilling to extend the agreed-upon date)</a:t>
            </a:r>
          </a:p>
          <a:p>
            <a:pPr lvl="1"/>
            <a:r>
              <a:rPr lang="en-US" sz="2400" dirty="0" smtClean="0"/>
              <a:t>Consent decrees sometimes have “results” expirations (court oversight ends when monitor reports certain results achieved; future deficiencies –even of the original type </a:t>
            </a:r>
            <a:r>
              <a:rPr lang="en-US" sz="2400" dirty="0"/>
              <a:t>–</a:t>
            </a:r>
            <a:r>
              <a:rPr lang="en-US" sz="2400" dirty="0" smtClean="0"/>
              <a:t>  require filing a new suit)</a:t>
            </a:r>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635595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457200"/>
            <a:ext cx="8077200" cy="762000"/>
          </a:xfrm>
          <a:ln>
            <a:solidFill>
              <a:schemeClr val="tx1"/>
            </a:solidFill>
          </a:ln>
        </p:spPr>
        <p:txBody>
          <a:bodyPr/>
          <a:lstStyle/>
          <a:p>
            <a:pPr eaLnBrk="1" hangingPunct="1"/>
            <a:r>
              <a:rPr lang="en-US" sz="3600" b="1" dirty="0" smtClean="0"/>
              <a:t>CAI Team</a:t>
            </a:r>
          </a:p>
        </p:txBody>
      </p:sp>
      <p:sp>
        <p:nvSpPr>
          <p:cNvPr id="3075" name="Rectangle 3"/>
          <p:cNvSpPr>
            <a:spLocks noGrp="1" noChangeArrowheads="1"/>
          </p:cNvSpPr>
          <p:nvPr>
            <p:ph type="subTitle" idx="1"/>
          </p:nvPr>
        </p:nvSpPr>
        <p:spPr>
          <a:xfrm>
            <a:off x="457200" y="1524000"/>
            <a:ext cx="8686800" cy="4800600"/>
          </a:xfrm>
        </p:spPr>
        <p:txBody>
          <a:bodyPr/>
          <a:lstStyle/>
          <a:p>
            <a:pPr algn="l" eaLnBrk="1" hangingPunct="1">
              <a:lnSpc>
                <a:spcPct val="90000"/>
              </a:lnSpc>
              <a:buFont typeface="Wingdings" pitchFamily="2" charset="2"/>
              <a:buChar char="§"/>
            </a:pPr>
            <a:r>
              <a:rPr lang="en-US" sz="2000" b="1" dirty="0" smtClean="0"/>
              <a:t>Robert C. Fellmeth </a:t>
            </a:r>
            <a:r>
              <a:rPr lang="en-US" sz="1600" dirty="0" smtClean="0"/>
              <a:t>-- Executive Director  -- cpil@sandiego.edu</a:t>
            </a:r>
          </a:p>
          <a:p>
            <a:pPr algn="l" eaLnBrk="1" hangingPunct="1">
              <a:lnSpc>
                <a:spcPct val="90000"/>
              </a:lnSpc>
              <a:spcBef>
                <a:spcPts val="1200"/>
              </a:spcBef>
              <a:buFont typeface="Wingdings" pitchFamily="2" charset="2"/>
              <a:buChar char="§"/>
            </a:pPr>
            <a:r>
              <a:rPr lang="en-US" sz="2000" b="1" dirty="0" smtClean="0"/>
              <a:t>Elisa Weichel</a:t>
            </a:r>
            <a:r>
              <a:rPr lang="en-US" sz="2000" dirty="0" smtClean="0"/>
              <a:t> </a:t>
            </a:r>
            <a:r>
              <a:rPr lang="en-US" sz="1600" dirty="0"/>
              <a:t>--</a:t>
            </a:r>
            <a:r>
              <a:rPr lang="en-US" sz="2000" dirty="0"/>
              <a:t> </a:t>
            </a:r>
            <a:r>
              <a:rPr lang="en-US" sz="1600" dirty="0" smtClean="0"/>
              <a:t>Administrative Director/Staff Attorney -- eweichel@sandiego.edu</a:t>
            </a:r>
          </a:p>
          <a:p>
            <a:pPr algn="l" eaLnBrk="1" hangingPunct="1">
              <a:lnSpc>
                <a:spcPct val="90000"/>
              </a:lnSpc>
              <a:spcBef>
                <a:spcPts val="1200"/>
              </a:spcBef>
              <a:buFont typeface="Wingdings" pitchFamily="2" charset="2"/>
              <a:buChar char="§"/>
            </a:pPr>
            <a:r>
              <a:rPr lang="en-US" sz="2000" b="1" dirty="0" smtClean="0"/>
              <a:t>Christina Riehl</a:t>
            </a:r>
            <a:r>
              <a:rPr lang="en-US" sz="2000" dirty="0" smtClean="0"/>
              <a:t> </a:t>
            </a:r>
            <a:r>
              <a:rPr lang="en-US" sz="1600" dirty="0" smtClean="0"/>
              <a:t>--</a:t>
            </a:r>
            <a:r>
              <a:rPr lang="en-US" sz="2000" dirty="0" smtClean="0"/>
              <a:t> </a:t>
            </a:r>
            <a:r>
              <a:rPr lang="en-US" sz="1600" dirty="0" smtClean="0"/>
              <a:t>Senior Staff Attorney -- criehl@sandiego.edu</a:t>
            </a:r>
          </a:p>
          <a:p>
            <a:pPr algn="l" eaLnBrk="1" hangingPunct="1">
              <a:lnSpc>
                <a:spcPct val="90000"/>
              </a:lnSpc>
              <a:spcBef>
                <a:spcPts val="1200"/>
              </a:spcBef>
              <a:buFont typeface="Wingdings" pitchFamily="2" charset="2"/>
              <a:buChar char="§"/>
            </a:pPr>
            <a:r>
              <a:rPr lang="en-US" sz="2000" b="1" dirty="0" smtClean="0"/>
              <a:t>Melanie Delgado</a:t>
            </a:r>
            <a:r>
              <a:rPr lang="en-US" sz="2000" dirty="0" smtClean="0"/>
              <a:t> </a:t>
            </a:r>
            <a:r>
              <a:rPr lang="en-US" sz="1600" dirty="0" smtClean="0"/>
              <a:t>--</a:t>
            </a:r>
            <a:r>
              <a:rPr lang="en-US" sz="2000" dirty="0" smtClean="0"/>
              <a:t> </a:t>
            </a:r>
            <a:r>
              <a:rPr lang="en-US" sz="1600" dirty="0" smtClean="0"/>
              <a:t>Staff Attorney -- mdelgado@sandiego.edu</a:t>
            </a:r>
          </a:p>
          <a:p>
            <a:pPr algn="l" eaLnBrk="1" hangingPunct="1">
              <a:lnSpc>
                <a:spcPct val="90000"/>
              </a:lnSpc>
              <a:spcBef>
                <a:spcPts val="1200"/>
              </a:spcBef>
              <a:buFont typeface="Wingdings" pitchFamily="2" charset="2"/>
              <a:buChar char="§"/>
            </a:pPr>
            <a:r>
              <a:rPr lang="en-US" sz="2000" b="1" dirty="0" smtClean="0"/>
              <a:t>Ed Howard (Sacramento) </a:t>
            </a:r>
            <a:r>
              <a:rPr lang="en-US" sz="1600" dirty="0"/>
              <a:t>--</a:t>
            </a:r>
            <a:r>
              <a:rPr lang="en-US" sz="2000" dirty="0"/>
              <a:t> </a:t>
            </a:r>
            <a:r>
              <a:rPr lang="en-US" sz="1600" dirty="0" smtClean="0"/>
              <a:t>Senior Policy Advocate/Senior Counsel -- 					            eh4@sbcglobal.net</a:t>
            </a:r>
            <a:endParaRPr lang="en-US" sz="1600" dirty="0"/>
          </a:p>
          <a:p>
            <a:pPr algn="l" eaLnBrk="1" hangingPunct="1">
              <a:lnSpc>
                <a:spcPct val="90000"/>
              </a:lnSpc>
              <a:spcBef>
                <a:spcPts val="1200"/>
              </a:spcBef>
              <a:buFont typeface="Wingdings" pitchFamily="2" charset="2"/>
              <a:buChar char="§"/>
            </a:pPr>
            <a:r>
              <a:rPr lang="en-US" sz="2000" b="1" dirty="0" smtClean="0"/>
              <a:t>Amy Harfeld  (Washington, D.C.) </a:t>
            </a:r>
            <a:r>
              <a:rPr lang="en-US" sz="1600" dirty="0" smtClean="0"/>
              <a:t>--</a:t>
            </a:r>
            <a:r>
              <a:rPr lang="en-US" sz="2000" dirty="0" smtClean="0"/>
              <a:t> </a:t>
            </a:r>
            <a:r>
              <a:rPr lang="en-US" sz="1600" dirty="0" smtClean="0"/>
              <a:t>National </a:t>
            </a:r>
            <a:r>
              <a:rPr lang="en-US" sz="1600" dirty="0"/>
              <a:t>Policy </a:t>
            </a:r>
            <a:r>
              <a:rPr lang="en-US" sz="1600" dirty="0" smtClean="0"/>
              <a:t>Director/Senior </a:t>
            </a:r>
            <a:r>
              <a:rPr lang="en-US" sz="1600" dirty="0"/>
              <a:t>Staff </a:t>
            </a:r>
            <a:br>
              <a:rPr lang="en-US" sz="1600" dirty="0"/>
            </a:br>
            <a:r>
              <a:rPr lang="en-US" sz="1600" dirty="0" smtClean="0"/>
              <a:t>				           Attorney </a:t>
            </a:r>
            <a:r>
              <a:rPr lang="en-US" sz="1600" dirty="0"/>
              <a:t>-- </a:t>
            </a:r>
            <a:r>
              <a:rPr lang="en-US" sz="1600" dirty="0" smtClean="0"/>
              <a:t>amyharf@hotmail.com</a:t>
            </a:r>
          </a:p>
          <a:p>
            <a:pPr algn="l" eaLnBrk="1" hangingPunct="1">
              <a:lnSpc>
                <a:spcPct val="90000"/>
              </a:lnSpc>
              <a:spcBef>
                <a:spcPts val="1200"/>
              </a:spcBef>
              <a:buFont typeface="Wingdings" pitchFamily="2" charset="2"/>
              <a:buChar char="§"/>
            </a:pPr>
            <a:r>
              <a:rPr lang="en-US" sz="2000" b="1" dirty="0" smtClean="0"/>
              <a:t>Mercedes Lanznaster </a:t>
            </a:r>
            <a:r>
              <a:rPr lang="en-US" sz="1600" dirty="0" smtClean="0"/>
              <a:t>--</a:t>
            </a:r>
            <a:r>
              <a:rPr lang="en-US" sz="2000" dirty="0" smtClean="0"/>
              <a:t> </a:t>
            </a:r>
            <a:r>
              <a:rPr lang="en-US" sz="1600" dirty="0" smtClean="0"/>
              <a:t>Executive Assistant -- mlanznaster@sandiego.edu</a:t>
            </a:r>
          </a:p>
          <a:p>
            <a:pPr algn="l" eaLnBrk="1" hangingPunct="1">
              <a:lnSpc>
                <a:spcPct val="90000"/>
              </a:lnSpc>
              <a:spcBef>
                <a:spcPts val="1200"/>
              </a:spcBef>
              <a:buFont typeface="Wingdings" pitchFamily="2" charset="2"/>
              <a:buChar char="§"/>
            </a:pPr>
            <a:r>
              <a:rPr lang="en-US" sz="2000" b="1" dirty="0" smtClean="0"/>
              <a:t>Christina Falcone </a:t>
            </a:r>
            <a:r>
              <a:rPr lang="en-US" sz="1600" dirty="0" smtClean="0"/>
              <a:t>-- Executive Assistant -- cfalcone@sandiego.edu</a:t>
            </a:r>
          </a:p>
          <a:p>
            <a:pPr algn="l" eaLnBrk="1" hangingPunct="1">
              <a:lnSpc>
                <a:spcPct val="90000"/>
              </a:lnSpc>
              <a:spcBef>
                <a:spcPts val="1200"/>
              </a:spcBef>
            </a:pPr>
            <a:r>
              <a:rPr lang="en-US" sz="1600" dirty="0" smtClean="0"/>
              <a:t>________________________________________________________________________</a:t>
            </a:r>
          </a:p>
          <a:p>
            <a:pPr algn="l" eaLnBrk="1" hangingPunct="1">
              <a:lnSpc>
                <a:spcPct val="90000"/>
              </a:lnSpc>
              <a:spcBef>
                <a:spcPts val="1200"/>
              </a:spcBef>
              <a:buFont typeface="Wingdings" pitchFamily="2" charset="2"/>
              <a:buChar char="§"/>
            </a:pPr>
            <a:r>
              <a:rPr lang="en-US" sz="2000" b="1" dirty="0" smtClean="0"/>
              <a:t>Kara Hatfield </a:t>
            </a:r>
            <a:r>
              <a:rPr lang="en-US" sz="1600" dirty="0" smtClean="0"/>
              <a:t>-- Assistant Professor of Law, Phoenix School of Law  -- 				  khatfield@phoenixlaw.edu </a:t>
            </a:r>
            <a:endParaRPr lang="en-US" sz="1600" b="1" dirty="0" smtClean="0"/>
          </a:p>
          <a:p>
            <a:pPr algn="l" eaLnBrk="1" hangingPunct="1">
              <a:lnSpc>
                <a:spcPct val="90000"/>
              </a:lnSpc>
              <a:spcBef>
                <a:spcPts val="1200"/>
              </a:spcBef>
              <a:buFont typeface="Wingdings" pitchFamily="2" charset="2"/>
              <a:buChar char="§"/>
            </a:pPr>
            <a:endParaRPr lang="en-US" sz="1600" dirty="0" smtClean="0"/>
          </a:p>
          <a:p>
            <a:pPr algn="l" eaLnBrk="1" hangingPunct="1">
              <a:lnSpc>
                <a:spcPct val="90000"/>
              </a:lnSpc>
              <a:spcBef>
                <a:spcPts val="1200"/>
              </a:spcBef>
              <a:buFont typeface="Wingdings" pitchFamily="2" charset="2"/>
              <a:buChar char="§"/>
            </a:pPr>
            <a:endParaRPr lang="en-US" sz="1600" dirty="0" smtClean="0"/>
          </a:p>
          <a:p>
            <a:pPr algn="l" eaLnBrk="1" hangingPunct="1">
              <a:lnSpc>
                <a:spcPct val="90000"/>
              </a:lnSpc>
              <a:spcBef>
                <a:spcPts val="1200"/>
              </a:spcBef>
            </a:pPr>
            <a:endParaRPr lang="en-US" sz="1600" dirty="0" smtClean="0"/>
          </a:p>
          <a:p>
            <a:pPr algn="l" eaLnBrk="1" hangingPunct="1">
              <a:lnSpc>
                <a:spcPct val="90000"/>
              </a:lnSpc>
              <a:spcBef>
                <a:spcPts val="1200"/>
              </a:spcBef>
              <a:buFont typeface="Wingdings" pitchFamily="2" charset="2"/>
              <a:buChar char="§"/>
            </a:pPr>
            <a:endParaRPr lang="en-US" sz="1600" dirty="0" smtClean="0"/>
          </a:p>
        </p:txBody>
      </p:sp>
      <p:sp>
        <p:nvSpPr>
          <p:cNvPr id="2" name="Slide Number Placeholder 1"/>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Current US DHHS Monitoring/</a:t>
            </a:r>
            <a:br>
              <a:rPr lang="en-US" sz="3600" dirty="0"/>
            </a:br>
            <a:r>
              <a:rPr lang="en-US" sz="3600" dirty="0"/>
              <a:t>Enforcement Mechanisms</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a:t>DHHS’ Primary Monitoring and Enforcement Mechanisms Currently Consist of:</a:t>
            </a:r>
          </a:p>
          <a:p>
            <a:pPr lvl="1"/>
            <a:r>
              <a:rPr lang="en-US" dirty="0"/>
              <a:t>State Plans</a:t>
            </a:r>
          </a:p>
          <a:p>
            <a:pPr lvl="1"/>
            <a:r>
              <a:rPr lang="en-US" dirty="0"/>
              <a:t>Child and Family Services Reviews</a:t>
            </a:r>
          </a:p>
          <a:p>
            <a:pPr lvl="1"/>
            <a:r>
              <a:rPr lang="en-US" dirty="0"/>
              <a:t>Title IV-E Foster Care Eligibility Reviews</a:t>
            </a:r>
          </a:p>
          <a:p>
            <a:pPr lvl="1"/>
            <a:r>
              <a:rPr lang="en-US" dirty="0"/>
              <a:t>Partial </a:t>
            </a:r>
            <a:r>
              <a:rPr lang="en-US" dirty="0" smtClean="0"/>
              <a:t>Reviews</a:t>
            </a:r>
          </a:p>
          <a:p>
            <a:pPr lvl="1"/>
            <a:r>
              <a:rPr lang="en-US" dirty="0" smtClean="0"/>
              <a:t>Adoption and Foster Care Analysis and Reporting System</a:t>
            </a:r>
          </a:p>
          <a:p>
            <a:pPr lvl="1"/>
            <a:r>
              <a:rPr lang="en-US" dirty="0" smtClean="0"/>
              <a:t>Statewide Automated Child Welfare Information System Assessment Review</a:t>
            </a:r>
            <a:endParaRPr lang="en-US" dirty="0"/>
          </a:p>
          <a:p>
            <a:pPr marL="457200" lvl="1" indent="0">
              <a:buNone/>
            </a:pPr>
            <a:endParaRPr lang="en-US" sz="2400" i="1"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30</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1238666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3" name="Content Placeholder 2"/>
          <p:cNvSpPr>
            <a:spLocks noGrp="1"/>
          </p:cNvSpPr>
          <p:nvPr>
            <p:ph idx="1"/>
          </p:nvPr>
        </p:nvSpPr>
        <p:spPr/>
        <p:txBody>
          <a:bodyPr/>
          <a:lstStyle/>
          <a:p>
            <a:pPr marL="0" indent="0">
              <a:buNone/>
            </a:pPr>
            <a:r>
              <a:rPr lang="en-US" sz="3000" b="1" u="sng" dirty="0"/>
              <a:t>State </a:t>
            </a:r>
            <a:r>
              <a:rPr lang="en-US" sz="3000" b="1" u="sng" dirty="0" smtClean="0"/>
              <a:t>Plans</a:t>
            </a:r>
            <a:endParaRPr lang="en-US" dirty="0"/>
          </a:p>
          <a:p>
            <a:pPr lvl="1"/>
            <a:r>
              <a:rPr lang="en-US" dirty="0" smtClean="0"/>
              <a:t>Submitted by State to </a:t>
            </a:r>
            <a:r>
              <a:rPr lang="en-US" dirty="0"/>
              <a:t>DHHS </a:t>
            </a:r>
            <a:r>
              <a:rPr lang="en-US" dirty="0" smtClean="0"/>
              <a:t>for eligibility </a:t>
            </a:r>
            <a:r>
              <a:rPr lang="en-US" dirty="0"/>
              <a:t>for funding through certain federal </a:t>
            </a:r>
            <a:r>
              <a:rPr lang="en-US" dirty="0" smtClean="0"/>
              <a:t>programs</a:t>
            </a:r>
          </a:p>
          <a:p>
            <a:pPr marL="457200" lvl="1" indent="0">
              <a:buNone/>
            </a:pPr>
            <a:endParaRPr lang="en-US" i="1" u="sng" dirty="0" smtClean="0"/>
          </a:p>
          <a:p>
            <a:pPr marL="457200" lvl="1" indent="0">
              <a:buNone/>
            </a:pPr>
            <a:r>
              <a:rPr lang="en-US" i="1" u="sng" dirty="0" smtClean="0"/>
              <a:t>Concerns:</a:t>
            </a:r>
          </a:p>
          <a:p>
            <a:pPr lvl="1"/>
            <a:r>
              <a:rPr lang="en-US" dirty="0" smtClean="0"/>
              <a:t>Passive approach toward oversight</a:t>
            </a:r>
            <a:endParaRPr lang="en-US" dirty="0"/>
          </a:p>
          <a:p>
            <a:pPr lvl="1"/>
            <a:endParaRPr lang="en-US" dirty="0" smtClean="0"/>
          </a:p>
          <a:p>
            <a:pPr marL="457200" lvl="1" indent="0">
              <a:buNone/>
            </a:pPr>
            <a:r>
              <a:rPr lang="en-US" dirty="0" smtClean="0"/>
              <a:t>To view your states’ State Plan, visit the website of your states’ primary child</a:t>
            </a:r>
          </a:p>
          <a:p>
            <a:pPr marL="457200" lvl="1" indent="0">
              <a:buNone/>
            </a:pPr>
            <a:r>
              <a:rPr lang="en-US" dirty="0"/>
              <a:t>w</a:t>
            </a:r>
            <a:r>
              <a:rPr lang="en-US" dirty="0" smtClean="0"/>
              <a:t>elfare agency</a:t>
            </a:r>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31</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3775962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3" name="Content Placeholder 2"/>
          <p:cNvSpPr>
            <a:spLocks noGrp="1"/>
          </p:cNvSpPr>
          <p:nvPr>
            <p:ph idx="1"/>
          </p:nvPr>
        </p:nvSpPr>
        <p:spPr/>
        <p:txBody>
          <a:bodyPr/>
          <a:lstStyle/>
          <a:p>
            <a:pPr marL="0" indent="0">
              <a:buNone/>
            </a:pPr>
            <a:r>
              <a:rPr lang="en-US" sz="3000" b="1" u="sng" dirty="0"/>
              <a:t>Child and Family Service Reviews</a:t>
            </a:r>
            <a:endParaRPr lang="en-US" sz="3000" u="sng" dirty="0"/>
          </a:p>
          <a:p>
            <a:pPr lvl="1"/>
            <a:r>
              <a:rPr lang="en-US" dirty="0" smtClean="0"/>
              <a:t>Used </a:t>
            </a:r>
            <a:r>
              <a:rPr lang="en-US" dirty="0"/>
              <a:t>by DHHS to ensure states’ conformity with some IV-B and IV-E requirements </a:t>
            </a:r>
          </a:p>
          <a:p>
            <a:pPr lvl="1"/>
            <a:r>
              <a:rPr lang="en-US" dirty="0"/>
              <a:t>Two part process:</a:t>
            </a:r>
          </a:p>
          <a:p>
            <a:pPr lvl="2"/>
            <a:r>
              <a:rPr lang="en-US" dirty="0"/>
              <a:t>DHHS assesses statistics as reported by state agencies</a:t>
            </a:r>
          </a:p>
          <a:p>
            <a:pPr lvl="2"/>
            <a:r>
              <a:rPr lang="en-US" dirty="0"/>
              <a:t>Teams reviews samples of individual cases  </a:t>
            </a:r>
          </a:p>
          <a:p>
            <a:pPr lvl="1"/>
            <a:r>
              <a:rPr lang="en-US" dirty="0"/>
              <a:t>Assesses states for “substantial conformity” with seven outcomes and seven systemic </a:t>
            </a:r>
            <a:r>
              <a:rPr lang="en-US" dirty="0" smtClean="0"/>
              <a:t>factors </a:t>
            </a:r>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32</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2364618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sz="3000" b="1" u="sng" dirty="0"/>
              <a:t>Child and Family Service Reviews</a:t>
            </a:r>
            <a:r>
              <a:rPr lang="en-US" sz="3000" dirty="0"/>
              <a:t> </a:t>
            </a:r>
            <a:r>
              <a:rPr lang="en-US" sz="2400" dirty="0"/>
              <a:t>(cont’d</a:t>
            </a:r>
            <a:r>
              <a:rPr lang="en-US" sz="2400" dirty="0" smtClean="0"/>
              <a:t>)</a:t>
            </a:r>
            <a:endParaRPr lang="en-US" sz="2400" i="1" dirty="0"/>
          </a:p>
          <a:p>
            <a:pPr marL="0" indent="0">
              <a:buNone/>
            </a:pPr>
            <a:r>
              <a:rPr lang="en-US" sz="2200" b="1" i="1" dirty="0"/>
              <a:t>7 Outcomes </a:t>
            </a:r>
          </a:p>
          <a:p>
            <a:r>
              <a:rPr lang="en-US" sz="2200" i="1" dirty="0"/>
              <a:t>Safety</a:t>
            </a:r>
            <a:endParaRPr lang="en-US" sz="2200" dirty="0"/>
          </a:p>
          <a:p>
            <a:pPr lvl="1"/>
            <a:r>
              <a:rPr lang="en-US" sz="2000" dirty="0" smtClean="0"/>
              <a:t>Children are protected from abuse and neglect.</a:t>
            </a:r>
          </a:p>
          <a:p>
            <a:pPr lvl="1"/>
            <a:r>
              <a:rPr lang="en-US" sz="2000" dirty="0" smtClean="0"/>
              <a:t>Children are safely maintained in their homes whenever possible and appropriate.</a:t>
            </a:r>
          </a:p>
          <a:p>
            <a:r>
              <a:rPr lang="en-US" sz="2200" i="1" dirty="0" smtClean="0"/>
              <a:t>Permanency</a:t>
            </a:r>
            <a:endParaRPr lang="en-US" sz="2200" dirty="0"/>
          </a:p>
          <a:p>
            <a:pPr lvl="1"/>
            <a:r>
              <a:rPr lang="en-US" sz="2000" dirty="0" smtClean="0"/>
              <a:t>permanency and stability in living situations.</a:t>
            </a:r>
          </a:p>
          <a:p>
            <a:pPr lvl="1"/>
            <a:r>
              <a:rPr lang="en-US" sz="2000" dirty="0" smtClean="0"/>
              <a:t>continuity of family relationships is preserved.</a:t>
            </a:r>
          </a:p>
          <a:p>
            <a:r>
              <a:rPr lang="en-US" sz="2200" i="1" dirty="0" smtClean="0"/>
              <a:t>Family </a:t>
            </a:r>
            <a:r>
              <a:rPr lang="en-US" sz="2200" i="1" dirty="0"/>
              <a:t>and Child Well-Being</a:t>
            </a:r>
            <a:endParaRPr lang="en-US" sz="2200" dirty="0"/>
          </a:p>
          <a:p>
            <a:pPr lvl="1"/>
            <a:r>
              <a:rPr lang="en-US" sz="2000" dirty="0" smtClean="0"/>
              <a:t>Families have enhanced capacity to provide for children's needs.</a:t>
            </a:r>
          </a:p>
          <a:p>
            <a:pPr lvl="1"/>
            <a:r>
              <a:rPr lang="en-US" sz="2000" dirty="0" smtClean="0"/>
              <a:t>Children receive appropriate services for education</a:t>
            </a:r>
          </a:p>
          <a:p>
            <a:pPr lvl="1"/>
            <a:r>
              <a:rPr lang="en-US" sz="2000" dirty="0" smtClean="0"/>
              <a:t>Children receive adequate services for physical &amp; mental </a:t>
            </a:r>
          </a:p>
          <a:p>
            <a:pPr marL="457200" lvl="1" indent="0">
              <a:buNone/>
            </a:pPr>
            <a:r>
              <a:rPr lang="en-US" sz="2000" dirty="0" smtClean="0"/>
              <a:t>	health</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33</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3314393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3" name="Content Placeholder 2"/>
          <p:cNvSpPr>
            <a:spLocks noGrp="1"/>
          </p:cNvSpPr>
          <p:nvPr>
            <p:ph idx="1"/>
          </p:nvPr>
        </p:nvSpPr>
        <p:spPr/>
        <p:txBody>
          <a:bodyPr/>
          <a:lstStyle/>
          <a:p>
            <a:pPr marL="0" indent="0">
              <a:buNone/>
            </a:pPr>
            <a:r>
              <a:rPr lang="en-US" sz="3000" b="1" u="sng" dirty="0"/>
              <a:t>Child and Family Service Reviews </a:t>
            </a:r>
            <a:r>
              <a:rPr lang="en-US" sz="2500" dirty="0"/>
              <a:t>(cont’d</a:t>
            </a:r>
            <a:r>
              <a:rPr lang="en-US" sz="2500" dirty="0" smtClean="0"/>
              <a:t>)</a:t>
            </a:r>
            <a:endParaRPr lang="en-US" sz="2500" i="1" dirty="0"/>
          </a:p>
          <a:p>
            <a:pPr marL="0" indent="0">
              <a:buNone/>
            </a:pPr>
            <a:r>
              <a:rPr lang="en-US" sz="2500" b="1" i="1" dirty="0"/>
              <a:t>7 Systemic </a:t>
            </a:r>
            <a:r>
              <a:rPr lang="en-US" sz="2500" b="1" i="1" dirty="0" smtClean="0"/>
              <a:t>Factors</a:t>
            </a:r>
            <a:endParaRPr lang="en-US" sz="2500" i="1" dirty="0"/>
          </a:p>
          <a:p>
            <a:r>
              <a:rPr lang="en-US" sz="2500" i="1" dirty="0"/>
              <a:t>Statewide Information System</a:t>
            </a:r>
          </a:p>
          <a:p>
            <a:r>
              <a:rPr lang="en-US" sz="2500" i="1" dirty="0"/>
              <a:t>Service Array</a:t>
            </a:r>
          </a:p>
          <a:p>
            <a:r>
              <a:rPr lang="en-US" sz="2500" i="1" dirty="0"/>
              <a:t>Case Review System</a:t>
            </a:r>
          </a:p>
          <a:p>
            <a:r>
              <a:rPr lang="en-US" sz="2500" i="1" dirty="0"/>
              <a:t>Staff Training</a:t>
            </a:r>
          </a:p>
          <a:p>
            <a:r>
              <a:rPr lang="en-US" sz="2500" i="1" dirty="0"/>
              <a:t>Quality Assurance System</a:t>
            </a:r>
          </a:p>
          <a:p>
            <a:r>
              <a:rPr lang="en-US" sz="2500" i="1" dirty="0"/>
              <a:t>Agency Responsiveness to the Community</a:t>
            </a:r>
          </a:p>
          <a:p>
            <a:r>
              <a:rPr lang="en-US" sz="2500" i="1" dirty="0"/>
              <a:t>Foster &amp; Adoptive Parent Licensing, Recruitment, &amp; Retention</a:t>
            </a:r>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34</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1649529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3" name="Content Placeholder 2"/>
          <p:cNvSpPr>
            <a:spLocks noGrp="1"/>
          </p:cNvSpPr>
          <p:nvPr>
            <p:ph idx="1"/>
          </p:nvPr>
        </p:nvSpPr>
        <p:spPr>
          <a:xfrm>
            <a:off x="304800" y="1371600"/>
            <a:ext cx="8229600" cy="4525963"/>
          </a:xfrm>
        </p:spPr>
        <p:txBody>
          <a:bodyPr/>
          <a:lstStyle/>
          <a:p>
            <a:pPr marL="0" indent="0">
              <a:buNone/>
            </a:pPr>
            <a:r>
              <a:rPr lang="en-US" sz="3000" b="1" u="sng" dirty="0"/>
              <a:t>Child and Family Service Reviews</a:t>
            </a:r>
            <a:r>
              <a:rPr lang="en-US" sz="2400" dirty="0"/>
              <a:t> (cont’d</a:t>
            </a:r>
            <a:r>
              <a:rPr lang="en-US" sz="2400" dirty="0" smtClean="0"/>
              <a:t>)</a:t>
            </a:r>
            <a:endParaRPr lang="en-US" sz="2400" dirty="0"/>
          </a:p>
          <a:p>
            <a:pPr marL="0" indent="0">
              <a:buNone/>
            </a:pPr>
            <a:r>
              <a:rPr lang="en-US" sz="2200" b="1" i="1" dirty="0"/>
              <a:t>What’s supposed to happen if a state is not in “substantial conformity” with federal standards? </a:t>
            </a:r>
            <a:endParaRPr lang="en-US" sz="2200" dirty="0"/>
          </a:p>
          <a:p>
            <a:pPr lvl="1"/>
            <a:r>
              <a:rPr lang="en-US" sz="2200" dirty="0"/>
              <a:t>State </a:t>
            </a:r>
            <a:r>
              <a:rPr lang="en-US" sz="2200" dirty="0" smtClean="0"/>
              <a:t>submits (PIP</a:t>
            </a:r>
            <a:r>
              <a:rPr lang="en-US" sz="2200" dirty="0"/>
              <a:t>) to ACF for </a:t>
            </a:r>
            <a:r>
              <a:rPr lang="en-US" sz="2200" dirty="0" smtClean="0"/>
              <a:t>appro</a:t>
            </a:r>
            <a:r>
              <a:rPr lang="en-US" sz="2400" dirty="0" smtClean="0"/>
              <a:t>val</a:t>
            </a:r>
            <a:endParaRPr lang="en-US" sz="2400" dirty="0"/>
          </a:p>
          <a:p>
            <a:pPr lvl="1"/>
            <a:r>
              <a:rPr lang="en-US" sz="2200" dirty="0" smtClean="0"/>
              <a:t>DHHS </a:t>
            </a:r>
            <a:r>
              <a:rPr lang="en-US" sz="2200" dirty="0"/>
              <a:t>will withhold federal matching funds if a state’s program fails to substantially conform to federal law </a:t>
            </a:r>
            <a:r>
              <a:rPr lang="en-US" sz="2200" dirty="0" smtClean="0"/>
              <a:t>although DHHS </a:t>
            </a:r>
            <a:r>
              <a:rPr lang="en-US" sz="2200" dirty="0"/>
              <a:t>must first </a:t>
            </a:r>
          </a:p>
          <a:p>
            <a:pPr lvl="2"/>
            <a:r>
              <a:rPr lang="en-US" sz="2000" dirty="0"/>
              <a:t>afford the state an opportunity to </a:t>
            </a:r>
            <a:r>
              <a:rPr lang="en-US" sz="2000" dirty="0" smtClean="0"/>
              <a:t>implement </a:t>
            </a:r>
            <a:r>
              <a:rPr lang="en-US" sz="2000" dirty="0"/>
              <a:t>a corrective action </a:t>
            </a:r>
            <a:r>
              <a:rPr lang="en-US" sz="2000" dirty="0" smtClean="0"/>
              <a:t>plan; </a:t>
            </a:r>
            <a:endParaRPr lang="en-US" sz="2000" dirty="0"/>
          </a:p>
          <a:p>
            <a:pPr lvl="2"/>
            <a:r>
              <a:rPr lang="en-US" sz="2000" dirty="0"/>
              <a:t>make technical assistance available to the state </a:t>
            </a:r>
            <a:endParaRPr lang="en-US" sz="2000" dirty="0" smtClean="0"/>
          </a:p>
          <a:p>
            <a:pPr lvl="2"/>
            <a:r>
              <a:rPr lang="en-US" sz="2000" dirty="0" smtClean="0"/>
              <a:t>suspend </a:t>
            </a:r>
            <a:r>
              <a:rPr lang="en-US" sz="2000" dirty="0"/>
              <a:t>the withholding while such a corrective action plan is in effect; and </a:t>
            </a:r>
          </a:p>
          <a:p>
            <a:pPr lvl="2"/>
            <a:r>
              <a:rPr lang="en-US" sz="2000" dirty="0"/>
              <a:t>rescind </a:t>
            </a:r>
            <a:r>
              <a:rPr lang="en-US" sz="2000" dirty="0" smtClean="0"/>
              <a:t>withholding </a:t>
            </a:r>
            <a:r>
              <a:rPr lang="en-US" sz="2000" dirty="0"/>
              <a:t>if the failure to so </a:t>
            </a:r>
            <a:r>
              <a:rPr lang="en-US" sz="2000" dirty="0" smtClean="0"/>
              <a:t>conform is </a:t>
            </a:r>
            <a:r>
              <a:rPr lang="en-US" sz="2000" dirty="0"/>
              <a:t>ended </a:t>
            </a:r>
            <a:endParaRPr lang="en-US" sz="2000" dirty="0" smtClean="0"/>
          </a:p>
          <a:p>
            <a:pPr marL="914400" lvl="2" indent="0">
              <a:buNone/>
            </a:pPr>
            <a:r>
              <a:rPr lang="en-US" sz="2000" dirty="0"/>
              <a:t> </a:t>
            </a:r>
            <a:r>
              <a:rPr lang="en-US" sz="2000" dirty="0" smtClean="0"/>
              <a:t>  by </a:t>
            </a:r>
            <a:r>
              <a:rPr lang="en-US" sz="2000" dirty="0"/>
              <a:t>successful completion of </a:t>
            </a:r>
            <a:r>
              <a:rPr lang="en-US" sz="2000" dirty="0" smtClean="0"/>
              <a:t>corrective </a:t>
            </a:r>
            <a:r>
              <a:rPr lang="en-US" sz="2000" dirty="0"/>
              <a:t>action </a:t>
            </a:r>
            <a:r>
              <a:rPr lang="en-US" sz="2000" dirty="0" smtClean="0"/>
              <a:t>plan</a:t>
            </a:r>
            <a:r>
              <a:rPr lang="en-US" sz="2000" dirty="0"/>
              <a:t>.  </a:t>
            </a:r>
          </a:p>
          <a:p>
            <a:pPr marL="0" indent="0">
              <a:buNone/>
            </a:pPr>
            <a:endParaRPr lang="en-US" sz="2400"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35</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948384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sz="3000" b="1" u="sng" dirty="0"/>
              <a:t>Child and Family Service Reviews</a:t>
            </a:r>
            <a:r>
              <a:rPr lang="en-US" sz="2400" dirty="0"/>
              <a:t> (cont’d)</a:t>
            </a:r>
          </a:p>
          <a:p>
            <a:pPr marL="0" indent="0">
              <a:buNone/>
            </a:pPr>
            <a:r>
              <a:rPr lang="en-US" sz="2400" b="1" i="1" dirty="0" smtClean="0"/>
              <a:t>Concerns:  </a:t>
            </a:r>
            <a:endParaRPr lang="en-US" sz="2400" dirty="0"/>
          </a:p>
          <a:p>
            <a:pPr lvl="1"/>
            <a:r>
              <a:rPr lang="en-US" sz="2400" dirty="0" smtClean="0"/>
              <a:t>Re PIP completion, </a:t>
            </a:r>
            <a:r>
              <a:rPr lang="en-US" sz="2400" b="1" i="1" dirty="0"/>
              <a:t>DHHS does not hold states to the same thresholds it uses during the CFSR process</a:t>
            </a:r>
            <a:r>
              <a:rPr lang="en-US" sz="2400" dirty="0"/>
              <a:t>. </a:t>
            </a:r>
            <a:endParaRPr lang="en-US" sz="2400" dirty="0" smtClean="0"/>
          </a:p>
          <a:p>
            <a:pPr lvl="1"/>
            <a:r>
              <a:rPr lang="en-US" sz="2400" dirty="0"/>
              <a:t>In Round 1 of CFSR process, </a:t>
            </a:r>
            <a:r>
              <a:rPr lang="en-US" sz="2400" b="1" i="1" dirty="0"/>
              <a:t>DHHS found that no state was in substantial conformity with all seven outcome areas and all seven systemic factors</a:t>
            </a:r>
            <a:r>
              <a:rPr lang="en-US" sz="2400" dirty="0"/>
              <a:t>.  </a:t>
            </a:r>
          </a:p>
          <a:p>
            <a:pPr lvl="1"/>
            <a:r>
              <a:rPr lang="en-US" sz="2400" dirty="0"/>
              <a:t>Round 2 of CFSR process - </a:t>
            </a:r>
            <a:r>
              <a:rPr lang="en-US" sz="2400" b="1" i="1" dirty="0"/>
              <a:t>DHHS again found that no state was in substantial conformity with all seven outcome areas and all seven systemic </a:t>
            </a:r>
            <a:r>
              <a:rPr lang="en-US" sz="2400" b="1" i="1" dirty="0" smtClean="0"/>
              <a:t>factors.</a:t>
            </a:r>
            <a:endParaRPr lang="en-US" sz="2400" dirty="0" smtClean="0"/>
          </a:p>
          <a:p>
            <a:pPr marL="457200" lvl="1" indent="0">
              <a:buNone/>
            </a:pPr>
            <a:r>
              <a:rPr lang="en-US" sz="1800" u="sng" dirty="0" smtClean="0">
                <a:hlinkClick r:id="rId2"/>
              </a:rPr>
              <a:t>http://library.childwelfare.gov/cwig/ws/cwmd/docs/cb_web/</a:t>
            </a:r>
          </a:p>
          <a:p>
            <a:pPr marL="457200" lvl="1" indent="0">
              <a:buNone/>
            </a:pPr>
            <a:r>
              <a:rPr lang="en-US" sz="1800" u="sng" dirty="0" smtClean="0">
                <a:hlinkClick r:id="rId2"/>
              </a:rPr>
              <a:t>SearchForm</a:t>
            </a:r>
            <a:endParaRPr lang="en-US" sz="1800" dirty="0" smtClean="0"/>
          </a:p>
          <a:p>
            <a:pPr lvl="1"/>
            <a:endParaRPr lang="en-US" sz="2400" dirty="0"/>
          </a:p>
        </p:txBody>
      </p:sp>
      <p:sp>
        <p:nvSpPr>
          <p:cNvPr id="4" name="Slide Number Placeholder 3"/>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36</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2419130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7" name="Content Placeholder 2"/>
          <p:cNvSpPr>
            <a:spLocks noGrp="1"/>
          </p:cNvSpPr>
          <p:nvPr>
            <p:ph idx="1"/>
          </p:nvPr>
        </p:nvSpPr>
        <p:spPr/>
        <p:txBody>
          <a:bodyPr>
            <a:normAutofit fontScale="62500" lnSpcReduction="20000"/>
          </a:bodyPr>
          <a:lstStyle/>
          <a:p>
            <a:pPr marL="0" indent="0">
              <a:buNone/>
            </a:pPr>
            <a:r>
              <a:rPr lang="en-US" sz="4300" b="1" u="sng" dirty="0" smtClean="0"/>
              <a:t>Foster Care Eligibility Reviews</a:t>
            </a:r>
          </a:p>
          <a:p>
            <a:endParaRPr lang="en-US" dirty="0" smtClean="0"/>
          </a:p>
          <a:p>
            <a:r>
              <a:rPr lang="en-US" sz="3400" dirty="0" smtClean="0"/>
              <a:t>Focus </a:t>
            </a:r>
            <a:r>
              <a:rPr lang="en-US" sz="3400" dirty="0"/>
              <a:t>on determining whether children in foster care meet the federal eligibility requirements for foster care maintenance </a:t>
            </a:r>
            <a:r>
              <a:rPr lang="en-US" sz="3400" dirty="0" smtClean="0"/>
              <a:t>payments</a:t>
            </a:r>
            <a:r>
              <a:rPr lang="en-US" dirty="0" smtClean="0"/>
              <a:t>  </a:t>
            </a:r>
          </a:p>
          <a:p>
            <a:endParaRPr lang="en-US" dirty="0" smtClean="0"/>
          </a:p>
          <a:p>
            <a:r>
              <a:rPr lang="en-US" sz="3400" dirty="0" smtClean="0"/>
              <a:t>The </a:t>
            </a:r>
            <a:r>
              <a:rPr lang="en-US" sz="3400" dirty="0"/>
              <a:t>review </a:t>
            </a:r>
            <a:r>
              <a:rPr lang="en-US" sz="3400" dirty="0" smtClean="0"/>
              <a:t>team examines </a:t>
            </a:r>
            <a:r>
              <a:rPr lang="en-US" sz="3400" dirty="0"/>
              <a:t>cases for </a:t>
            </a:r>
            <a:r>
              <a:rPr lang="en-US" sz="3400" dirty="0" smtClean="0"/>
              <a:t> specific federal </a:t>
            </a:r>
            <a:r>
              <a:rPr lang="en-US" sz="3400" dirty="0"/>
              <a:t>eligibility requirements</a:t>
            </a:r>
            <a:r>
              <a:rPr lang="en-US" sz="3400" dirty="0" smtClean="0"/>
              <a:t>, such as:</a:t>
            </a:r>
            <a:endParaRPr lang="en-US" sz="3400" dirty="0"/>
          </a:p>
          <a:p>
            <a:pPr lvl="1"/>
            <a:r>
              <a:rPr lang="en-US" dirty="0"/>
              <a:t>A court order </a:t>
            </a:r>
            <a:r>
              <a:rPr lang="en-US" dirty="0" smtClean="0"/>
              <a:t>re need </a:t>
            </a:r>
            <a:r>
              <a:rPr lang="en-US" dirty="0"/>
              <a:t>to remove the child </a:t>
            </a:r>
            <a:endParaRPr lang="en-US" dirty="0" smtClean="0"/>
          </a:p>
          <a:p>
            <a:pPr lvl="1"/>
            <a:r>
              <a:rPr lang="en-US" dirty="0" smtClean="0"/>
              <a:t>A </a:t>
            </a:r>
            <a:r>
              <a:rPr lang="en-US" dirty="0"/>
              <a:t>court order </a:t>
            </a:r>
            <a:r>
              <a:rPr lang="en-US" dirty="0" smtClean="0"/>
              <a:t>re the </a:t>
            </a:r>
            <a:r>
              <a:rPr lang="en-US" dirty="0"/>
              <a:t>state’s reasonable efforts </a:t>
            </a:r>
            <a:endParaRPr lang="en-US" dirty="0" smtClean="0"/>
          </a:p>
          <a:p>
            <a:pPr lvl="1"/>
            <a:r>
              <a:rPr lang="en-US" dirty="0" smtClean="0"/>
              <a:t>Completed </a:t>
            </a:r>
            <a:r>
              <a:rPr lang="en-US" dirty="0"/>
              <a:t>criminal background checks </a:t>
            </a:r>
            <a:endParaRPr lang="en-US" dirty="0" smtClean="0"/>
          </a:p>
          <a:p>
            <a:pPr lvl="1"/>
            <a:r>
              <a:rPr lang="en-US" dirty="0" smtClean="0"/>
              <a:t>Compliance </a:t>
            </a:r>
            <a:r>
              <a:rPr lang="en-US" dirty="0"/>
              <a:t>with safety requirements </a:t>
            </a:r>
            <a:r>
              <a:rPr lang="en-US" dirty="0" smtClean="0"/>
              <a:t>for foster homes </a:t>
            </a:r>
          </a:p>
          <a:p>
            <a:pPr lvl="1"/>
            <a:r>
              <a:rPr lang="en-US" dirty="0" smtClean="0"/>
              <a:t>Licensed </a:t>
            </a:r>
            <a:r>
              <a:rPr lang="en-US" dirty="0"/>
              <a:t>foster care providers</a:t>
            </a:r>
          </a:p>
          <a:p>
            <a:pPr lvl="1"/>
            <a:r>
              <a:rPr lang="en-US" dirty="0"/>
              <a:t>Needs-based test to confirm the child's </a:t>
            </a:r>
            <a:r>
              <a:rPr lang="en-US" dirty="0" smtClean="0"/>
              <a:t>eligibility</a:t>
            </a: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37</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2636984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6" name="Content Placeholder 2"/>
          <p:cNvSpPr>
            <a:spLocks noGrp="1"/>
          </p:cNvSpPr>
          <p:nvPr>
            <p:ph idx="1"/>
          </p:nvPr>
        </p:nvSpPr>
        <p:spPr>
          <a:xfrm>
            <a:off x="0" y="1295400"/>
            <a:ext cx="8229600" cy="5257800"/>
          </a:xfrm>
        </p:spPr>
        <p:txBody>
          <a:bodyPr>
            <a:normAutofit fontScale="85000" lnSpcReduction="10000"/>
          </a:bodyPr>
          <a:lstStyle/>
          <a:p>
            <a:pPr marL="350838" indent="0">
              <a:buNone/>
            </a:pPr>
            <a:r>
              <a:rPr lang="en-US" sz="3900" b="1" u="sng" dirty="0" smtClean="0"/>
              <a:t>Foster Care Eligibility Reviews</a:t>
            </a:r>
            <a:r>
              <a:rPr lang="en-US" sz="3900" dirty="0" smtClean="0"/>
              <a:t> </a:t>
            </a:r>
            <a:r>
              <a:rPr lang="en-US" dirty="0" smtClean="0"/>
              <a:t>(cont’d)</a:t>
            </a:r>
          </a:p>
          <a:p>
            <a:pPr marL="350838" indent="0">
              <a:buNone/>
            </a:pPr>
            <a:r>
              <a:rPr lang="en-US" sz="3100" b="1" i="1" dirty="0" smtClean="0"/>
              <a:t>What’s supposed to happen if a state is not in “substantial conformity” with federal standards? </a:t>
            </a:r>
            <a:endParaRPr lang="en-US" dirty="0"/>
          </a:p>
          <a:p>
            <a:pPr lvl="1"/>
            <a:r>
              <a:rPr lang="en-US" dirty="0"/>
              <a:t>P</a:t>
            </a:r>
            <a:r>
              <a:rPr lang="en-US" dirty="0" smtClean="0"/>
              <a:t>ayment Disallowance </a:t>
            </a:r>
          </a:p>
          <a:p>
            <a:pPr lvl="1"/>
            <a:r>
              <a:rPr lang="en-US" dirty="0" smtClean="0"/>
              <a:t>If state not </a:t>
            </a:r>
            <a:r>
              <a:rPr lang="en-US" dirty="0"/>
              <a:t>in substantial compliance </a:t>
            </a:r>
            <a:r>
              <a:rPr lang="en-US" dirty="0" smtClean="0"/>
              <a:t>they must develop </a:t>
            </a:r>
            <a:r>
              <a:rPr lang="en-US" dirty="0"/>
              <a:t>and implement </a:t>
            </a:r>
            <a:r>
              <a:rPr lang="en-US" dirty="0" smtClean="0"/>
              <a:t>a Program </a:t>
            </a:r>
            <a:r>
              <a:rPr lang="en-US" dirty="0"/>
              <a:t>Improvement </a:t>
            </a:r>
            <a:r>
              <a:rPr lang="en-US" dirty="0" smtClean="0"/>
              <a:t>Plan, </a:t>
            </a:r>
            <a:r>
              <a:rPr lang="en-US" dirty="0"/>
              <a:t>after which a secondary review is conducted. </a:t>
            </a:r>
            <a:endParaRPr lang="en-US" dirty="0" smtClean="0"/>
          </a:p>
          <a:p>
            <a:pPr lvl="1"/>
            <a:r>
              <a:rPr lang="en-US" dirty="0" smtClean="0"/>
              <a:t>After </a:t>
            </a:r>
            <a:r>
              <a:rPr lang="en-US" dirty="0"/>
              <a:t>the secondary review, if the state is still not in substantial </a:t>
            </a:r>
            <a:r>
              <a:rPr lang="en-US" dirty="0" smtClean="0"/>
              <a:t>compliance, larger disallowance assessed.</a:t>
            </a:r>
          </a:p>
          <a:p>
            <a:pPr marL="457200" lvl="1" indent="0">
              <a:buNone/>
            </a:pPr>
            <a:r>
              <a:rPr lang="en-US" u="sng" dirty="0" smtClean="0">
                <a:hlinkClick r:id="rId2"/>
              </a:rPr>
              <a:t>http</a:t>
            </a:r>
            <a:r>
              <a:rPr lang="en-US" u="sng" dirty="0">
                <a:hlinkClick r:id="rId2"/>
              </a:rPr>
              <a:t>://library.childwelfare.gov/cwig/ws/cwmd/docs</a:t>
            </a:r>
            <a:r>
              <a:rPr lang="en-US" u="sng" dirty="0" smtClean="0">
                <a:hlinkClick r:id="rId2"/>
              </a:rPr>
              <a:t>/</a:t>
            </a:r>
          </a:p>
          <a:p>
            <a:pPr marL="457200" lvl="1" indent="0">
              <a:buNone/>
            </a:pPr>
            <a:r>
              <a:rPr lang="en-US" u="sng" dirty="0" smtClean="0">
                <a:hlinkClick r:id="rId2"/>
              </a:rPr>
              <a:t>cb_web/SearchForm</a:t>
            </a: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38</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282104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5" name="Content Placeholder 2"/>
          <p:cNvSpPr>
            <a:spLocks noGrp="1"/>
          </p:cNvSpPr>
          <p:nvPr>
            <p:ph idx="1"/>
          </p:nvPr>
        </p:nvSpPr>
        <p:spPr/>
        <p:txBody>
          <a:bodyPr>
            <a:normAutofit fontScale="92500" lnSpcReduction="20000"/>
          </a:bodyPr>
          <a:lstStyle/>
          <a:p>
            <a:pPr marL="0" indent="0">
              <a:buNone/>
            </a:pPr>
            <a:r>
              <a:rPr lang="en-US" b="1" u="sng" dirty="0" smtClean="0"/>
              <a:t>Partial Reviews</a:t>
            </a:r>
          </a:p>
          <a:p>
            <a:endParaRPr lang="en-US" dirty="0" smtClean="0"/>
          </a:p>
          <a:p>
            <a:pPr lvl="1"/>
            <a:r>
              <a:rPr lang="en-US" sz="3400" dirty="0" smtClean="0"/>
              <a:t>DHHS process for determining conformity </a:t>
            </a:r>
            <a:r>
              <a:rPr lang="en-US" sz="3400" dirty="0"/>
              <a:t>with state plan requirements outside the scope of the </a:t>
            </a:r>
            <a:r>
              <a:rPr lang="en-US" sz="3400" dirty="0" smtClean="0"/>
              <a:t>CFSRs  </a:t>
            </a:r>
          </a:p>
          <a:p>
            <a:pPr lvl="1"/>
            <a:r>
              <a:rPr lang="en-US" sz="3400" dirty="0" smtClean="0"/>
              <a:t>ACF </a:t>
            </a:r>
            <a:r>
              <a:rPr lang="en-US" sz="3400" dirty="0"/>
              <a:t>must have reason to believe that a state is not in compliance with its state plan or applicable federal </a:t>
            </a:r>
            <a:r>
              <a:rPr lang="en-US" sz="3400" dirty="0" smtClean="0"/>
              <a:t>law </a:t>
            </a:r>
          </a:p>
          <a:p>
            <a:pPr lvl="1"/>
            <a:r>
              <a:rPr lang="en-US" sz="3000" dirty="0" smtClean="0"/>
              <a:t>If ACF conducts a partial </a:t>
            </a:r>
            <a:r>
              <a:rPr lang="en-US" sz="3000" dirty="0"/>
              <a:t>review process, </a:t>
            </a:r>
            <a:r>
              <a:rPr lang="en-US" sz="3000" dirty="0" smtClean="0"/>
              <a:t>and finds a state to be out of conformity, ACF may withhold </a:t>
            </a:r>
            <a:r>
              <a:rPr lang="en-US" sz="3000" dirty="0"/>
              <a:t>federal </a:t>
            </a:r>
            <a:r>
              <a:rPr lang="en-US" sz="3000" dirty="0" smtClean="0"/>
              <a:t>funds</a:t>
            </a:r>
            <a:endParaRPr lang="en-US" sz="3000" dirty="0"/>
          </a:p>
          <a:p>
            <a:pPr marL="0" indent="0">
              <a:buNone/>
            </a:pPr>
            <a:endParaRPr lang="en-US" dirty="0" smtClean="0"/>
          </a:p>
          <a:p>
            <a:pPr marL="0" indent="0">
              <a:buNone/>
            </a:pP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39</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201676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How Does Our Policy Work Help Children?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13164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4</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142720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5" name="Content Placeholder 2"/>
          <p:cNvSpPr>
            <a:spLocks noGrp="1"/>
          </p:cNvSpPr>
          <p:nvPr>
            <p:ph idx="1"/>
          </p:nvPr>
        </p:nvSpPr>
        <p:spPr/>
        <p:txBody>
          <a:bodyPr>
            <a:normAutofit/>
          </a:bodyPr>
          <a:lstStyle/>
          <a:p>
            <a:pPr marL="0" indent="0">
              <a:buNone/>
            </a:pPr>
            <a:r>
              <a:rPr lang="en-US" sz="3000" b="1" u="sng" dirty="0" smtClean="0"/>
              <a:t>Partial Reviews</a:t>
            </a:r>
            <a:r>
              <a:rPr lang="en-US" sz="3000" dirty="0" smtClean="0"/>
              <a:t> </a:t>
            </a:r>
            <a:r>
              <a:rPr lang="en-US" sz="2500" dirty="0" smtClean="0"/>
              <a:t>(cont’d)</a:t>
            </a:r>
            <a:endParaRPr lang="en-US" sz="2500" b="1" dirty="0" smtClean="0"/>
          </a:p>
          <a:p>
            <a:pPr marL="0" indent="0">
              <a:buNone/>
            </a:pPr>
            <a:endParaRPr lang="en-US" sz="2400" b="1" i="1" dirty="0" smtClean="0"/>
          </a:p>
          <a:p>
            <a:pPr marL="0" indent="0">
              <a:buNone/>
            </a:pPr>
            <a:r>
              <a:rPr lang="en-US" sz="2400" b="1" i="1" dirty="0" smtClean="0"/>
              <a:t>Child advocates’ concerns regarding partial review process:  </a:t>
            </a:r>
            <a:endParaRPr lang="en-US" dirty="0" smtClean="0"/>
          </a:p>
          <a:p>
            <a:pPr marL="857250" lvl="1" indent="-457200"/>
            <a:r>
              <a:rPr lang="en-US" dirty="0" smtClean="0"/>
              <a:t>Under-utilization by ACF</a:t>
            </a:r>
          </a:p>
          <a:p>
            <a:pPr marL="857250" lvl="1" indent="-457200"/>
            <a:r>
              <a:rPr lang="en-US" dirty="0" smtClean="0"/>
              <a:t>Passive approach adopted by ACF</a:t>
            </a:r>
          </a:p>
          <a:p>
            <a:pPr marL="0" indent="0">
              <a:buNone/>
            </a:pP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40</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57374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US DHHS </a:t>
            </a:r>
            <a:br>
              <a:rPr lang="en-US" sz="3200" dirty="0" smtClean="0"/>
            </a:br>
            <a:r>
              <a:rPr lang="en-US" sz="3200" dirty="0" smtClean="0"/>
              <a:t>Monitoring/Enforcement Practices</a:t>
            </a:r>
            <a:endParaRPr lang="en-US" sz="3200" dirty="0"/>
          </a:p>
        </p:txBody>
      </p:sp>
      <p:sp>
        <p:nvSpPr>
          <p:cNvPr id="5" name="Content Placeholder 2"/>
          <p:cNvSpPr>
            <a:spLocks noGrp="1"/>
          </p:cNvSpPr>
          <p:nvPr>
            <p:ph idx="1"/>
          </p:nvPr>
        </p:nvSpPr>
        <p:spPr/>
        <p:txBody>
          <a:bodyPr>
            <a:normAutofit fontScale="70000" lnSpcReduction="20000"/>
          </a:bodyPr>
          <a:lstStyle/>
          <a:p>
            <a:pPr marL="0" indent="0">
              <a:buNone/>
            </a:pPr>
            <a:r>
              <a:rPr lang="en-US" sz="3400" b="1" i="1" dirty="0" smtClean="0"/>
              <a:t>Comment on DHHS’ Use of Penalties in Response to States’ Noncompliance with Child Welfare Standards</a:t>
            </a:r>
          </a:p>
          <a:p>
            <a:pPr marL="0" indent="0">
              <a:buNone/>
            </a:pPr>
            <a:endParaRPr lang="en-US" dirty="0" smtClean="0"/>
          </a:p>
          <a:p>
            <a:pPr marL="0" indent="0">
              <a:buNone/>
            </a:pPr>
            <a:r>
              <a:rPr lang="en-US" dirty="0" smtClean="0"/>
              <a:t>While some advocates contend that penalties </a:t>
            </a:r>
            <a:r>
              <a:rPr lang="en-US" i="1" dirty="0" smtClean="0"/>
              <a:t>might</a:t>
            </a:r>
            <a:r>
              <a:rPr lang="en-US" dirty="0" smtClean="0"/>
              <a:t> ultimately harm the children meant to be served by child welfare programs,</a:t>
            </a:r>
          </a:p>
          <a:p>
            <a:pPr lvl="1"/>
            <a:r>
              <a:rPr lang="en-US" sz="3100" dirty="0" smtClean="0"/>
              <a:t>a state’s ongoing failure to comply with federal standards </a:t>
            </a:r>
            <a:r>
              <a:rPr lang="en-US" sz="3100" b="1" i="1" dirty="0" smtClean="0"/>
              <a:t>definitely </a:t>
            </a:r>
            <a:r>
              <a:rPr lang="en-US" sz="3100" dirty="0" smtClean="0"/>
              <a:t>harms</a:t>
            </a:r>
            <a:r>
              <a:rPr lang="en-US" sz="3100" b="1" i="1" dirty="0" smtClean="0"/>
              <a:t> </a:t>
            </a:r>
            <a:r>
              <a:rPr lang="en-US" sz="3100" dirty="0" smtClean="0"/>
              <a:t>the children meant to be served; </a:t>
            </a:r>
            <a:endParaRPr lang="en-US" sz="3100" dirty="0"/>
          </a:p>
          <a:p>
            <a:pPr lvl="1"/>
            <a:r>
              <a:rPr lang="en-US" sz="3100" dirty="0" smtClean="0"/>
              <a:t>several state officials contend that </a:t>
            </a:r>
            <a:r>
              <a:rPr lang="en-US" sz="3100" dirty="0"/>
              <a:t>they </a:t>
            </a:r>
            <a:r>
              <a:rPr lang="en-US" sz="3100" dirty="0" smtClean="0"/>
              <a:t>have </a:t>
            </a:r>
            <a:r>
              <a:rPr lang="en-US" sz="3100" dirty="0"/>
              <a:t>a hard time convincing their legislatures of the need for a change without </a:t>
            </a:r>
            <a:r>
              <a:rPr lang="en-US" sz="3100" dirty="0" smtClean="0"/>
              <a:t>federal </a:t>
            </a:r>
            <a:r>
              <a:rPr lang="en-US" sz="3100" dirty="0"/>
              <a:t>dollars being at </a:t>
            </a:r>
            <a:r>
              <a:rPr lang="en-US" sz="3100" dirty="0" smtClean="0"/>
              <a:t>risk</a:t>
            </a:r>
          </a:p>
          <a:p>
            <a:pPr lvl="1"/>
            <a:r>
              <a:rPr lang="en-US" sz="3100" dirty="0"/>
              <a:t>t</a:t>
            </a:r>
            <a:r>
              <a:rPr lang="en-US" sz="3100" dirty="0" smtClean="0"/>
              <a:t>he threatened imposition of penalties can in and of itself bring states into compliance -- if states believe the threat to be real</a:t>
            </a:r>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41</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3287038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Federal Enforcement re Other Issues/Constituencies</a:t>
            </a:r>
            <a:endParaRPr lang="en-US" sz="3600" dirty="0"/>
          </a:p>
        </p:txBody>
      </p:sp>
      <p:sp>
        <p:nvSpPr>
          <p:cNvPr id="3" name="Content Placeholder 2"/>
          <p:cNvSpPr>
            <a:spLocks noGrp="1"/>
          </p:cNvSpPr>
          <p:nvPr>
            <p:ph idx="1"/>
          </p:nvPr>
        </p:nvSpPr>
        <p:spPr/>
        <p:txBody>
          <a:bodyPr/>
          <a:lstStyle/>
          <a:p>
            <a:r>
              <a:rPr lang="en-US" dirty="0" smtClean="0"/>
              <a:t>Survey of newspaper articles from across the nation in the last 25 years</a:t>
            </a:r>
          </a:p>
          <a:p>
            <a:r>
              <a:rPr lang="en-US" dirty="0" smtClean="0"/>
              <a:t>The articles report the federal agency has made the threat, and only very rarely is there a later article reporting that the state failed to meet the federal agency’s demand and ultimately lost the federal funding</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42</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23183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smtClean="0"/>
              <a:t>You’re familiar with federal enforcement on other issues</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sz="2200" dirty="0" smtClean="0"/>
              <a:t>Health Care Financing Administration – threatens to and does cut off Medicare/Medicaid funding to hospitals not in compliance (AR, CA, D.C., IL, IN, KY, MN, NE, NM, TX,  and others)</a:t>
            </a:r>
          </a:p>
          <a:p>
            <a:r>
              <a:rPr lang="en-US" sz="2200" dirty="0" smtClean="0"/>
              <a:t>Environmental Protection Agency – threatens to cut off road project funds when air quality standards are not met (MI, KY, NM)</a:t>
            </a:r>
          </a:p>
          <a:p>
            <a:r>
              <a:rPr lang="en-US" sz="2200" dirty="0" smtClean="0"/>
              <a:t>Justice Department – threatens to cut off funding for failures to comply with ADA structural requirements (TN)</a:t>
            </a:r>
          </a:p>
          <a:p>
            <a:r>
              <a:rPr lang="en-US" sz="2200" dirty="0" smtClean="0"/>
              <a:t>Depts. </a:t>
            </a:r>
            <a:r>
              <a:rPr lang="en-US" sz="2200" dirty="0"/>
              <a:t>o</a:t>
            </a:r>
            <a:r>
              <a:rPr lang="en-US" sz="2200" dirty="0" smtClean="0"/>
              <a:t>f Interior and Justice, EPA and Army Corps of Engineers – threaten to cut habitat restoration funds for failure to reduce pollution into the Everglades (FL) and </a:t>
            </a:r>
            <a:br>
              <a:rPr lang="en-US" sz="2200" dirty="0" smtClean="0"/>
            </a:br>
            <a:r>
              <a:rPr lang="en-US" sz="2200" dirty="0" smtClean="0"/>
              <a:t>Chesapeake Bay (PA)</a:t>
            </a:r>
          </a:p>
          <a:p>
            <a:pPr marL="457200" lvl="1" indent="0">
              <a:buNone/>
            </a:pPr>
            <a:endParaRPr lang="en-US"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43</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346075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smtClean="0"/>
              <a:t>More examples of the feds making states comply in order to receive $$</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sz="2200" dirty="0" smtClean="0"/>
              <a:t>Dept. of Housing &amp; Urban Development – threatens to cut funds for failure to comply with anti-discrimination requirements (NE, PA)</a:t>
            </a:r>
          </a:p>
          <a:p>
            <a:r>
              <a:rPr lang="en-US" sz="2200" dirty="0" smtClean="0"/>
              <a:t>Justice Department – threatens to cut off funding for failures to comply with voting system standards (NY)</a:t>
            </a:r>
          </a:p>
          <a:p>
            <a:r>
              <a:rPr lang="en-US" sz="2200" dirty="0" smtClean="0"/>
              <a:t>Federal Transit Administration – threatens to withhold federal stimulus funds for BART’s failure to study Oakland Airport Connector’s impact on minority communities (CA) and failure to comply with “Buy American” rule in light rail car purchase (TX)</a:t>
            </a:r>
          </a:p>
          <a:p>
            <a:r>
              <a:rPr lang="en-US" sz="2200" dirty="0" smtClean="0"/>
              <a:t>Environmental Protection Agency – threatens to withhold federal stimulus funds for failure to comply with</a:t>
            </a:r>
            <a:br>
              <a:rPr lang="en-US" sz="2200" dirty="0" smtClean="0"/>
            </a:br>
            <a:r>
              <a:rPr lang="en-US" sz="2200" dirty="0" smtClean="0"/>
              <a:t>“Buy American” rules in purchases of construction</a:t>
            </a:r>
            <a:br>
              <a:rPr lang="en-US" sz="2200" dirty="0" smtClean="0"/>
            </a:br>
            <a:r>
              <a:rPr lang="en-US" sz="2200" dirty="0" smtClean="0"/>
              <a:t>materials for wastewater treatment plant (IL) </a:t>
            </a:r>
          </a:p>
          <a:p>
            <a:endParaRPr lang="en-US" sz="2400" dirty="0" smtClean="0"/>
          </a:p>
          <a:p>
            <a:endParaRPr lang="en-US" sz="2400" dirty="0" smtClean="0"/>
          </a:p>
          <a:p>
            <a:pPr marL="457200" lvl="1" indent="0">
              <a:buNone/>
            </a:pPr>
            <a:endParaRPr lang="en-US"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44</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4072834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000" dirty="0" smtClean="0"/>
              <a:t>Some federal agency enforcement/threats </a:t>
            </a:r>
            <a:br>
              <a:rPr lang="en-US" sz="3000" dirty="0" smtClean="0"/>
            </a:br>
            <a:r>
              <a:rPr lang="en-US" sz="3000" dirty="0" smtClean="0"/>
              <a:t>to withhold money related to certain issues </a:t>
            </a:r>
            <a:br>
              <a:rPr lang="en-US" sz="3000" dirty="0" smtClean="0"/>
            </a:br>
            <a:r>
              <a:rPr lang="en-US" sz="3000" dirty="0" smtClean="0"/>
              <a:t>affecting children . . . </a:t>
            </a:r>
            <a:endParaRPr lang="en-US" sz="3000" dirty="0"/>
          </a:p>
        </p:txBody>
      </p:sp>
      <p:sp>
        <p:nvSpPr>
          <p:cNvPr id="3" name="Content Placeholder 2"/>
          <p:cNvSpPr>
            <a:spLocks noGrp="1"/>
          </p:cNvSpPr>
          <p:nvPr>
            <p:ph idx="1"/>
          </p:nvPr>
        </p:nvSpPr>
        <p:spPr>
          <a:xfrm>
            <a:off x="457200" y="2057400"/>
            <a:ext cx="8229600" cy="4068763"/>
          </a:xfrm>
        </p:spPr>
        <p:txBody>
          <a:bodyPr/>
          <a:lstStyle/>
          <a:p>
            <a:r>
              <a:rPr lang="en-US" sz="2200" dirty="0" smtClean="0"/>
              <a:t>Dept. of Education – re special education funding formula (NY), educational progress of the state’s poorest students (FL), No Child Left Behind compliance (UT), grant program requirements (Guam) </a:t>
            </a:r>
            <a:r>
              <a:rPr lang="en-US" sz="2200" dirty="0"/>
              <a:t>and Head Start and Early Head Start programs (CA, NV)</a:t>
            </a:r>
          </a:p>
          <a:p>
            <a:r>
              <a:rPr lang="en-US" sz="2200" dirty="0" smtClean="0"/>
              <a:t>Environmental Protection Agency – re lead paint removal program (MS)</a:t>
            </a:r>
          </a:p>
          <a:p>
            <a:r>
              <a:rPr lang="en-US" sz="2200" dirty="0"/>
              <a:t>US DHHS, Substance Abuse and Mental Health Administration – re tobacco sales to minors (D.C., DE, IA, MN, MO, NE, OR, RI, WI, WV, WY) </a:t>
            </a:r>
          </a:p>
          <a:p>
            <a:endParaRPr lang="en-US" sz="2400" dirty="0" smtClean="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45</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4271044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000" dirty="0" smtClean="0"/>
              <a:t>. . . but DHHS isn’t enforcing</a:t>
            </a:r>
            <a:br>
              <a:rPr lang="en-US" sz="3000" dirty="0" smtClean="0"/>
            </a:br>
            <a:r>
              <a:rPr lang="en-US" sz="3000" dirty="0" smtClean="0"/>
              <a:t>child welfare service standards</a:t>
            </a:r>
            <a:endParaRPr lang="en-US" sz="3000" dirty="0"/>
          </a:p>
        </p:txBody>
      </p:sp>
      <p:sp>
        <p:nvSpPr>
          <p:cNvPr id="3" name="Content Placeholder 2"/>
          <p:cNvSpPr>
            <a:spLocks noGrp="1"/>
          </p:cNvSpPr>
          <p:nvPr>
            <p:ph idx="1"/>
          </p:nvPr>
        </p:nvSpPr>
        <p:spPr>
          <a:xfrm>
            <a:off x="457200" y="1828800"/>
            <a:ext cx="8229600" cy="4068763"/>
          </a:xfrm>
        </p:spPr>
        <p:txBody>
          <a:bodyPr/>
          <a:lstStyle/>
          <a:p>
            <a:r>
              <a:rPr lang="en-US" sz="2600" dirty="0" smtClean="0"/>
              <a:t>We asked them to show us what they’ve done . . . </a:t>
            </a:r>
            <a:r>
              <a:rPr lang="en-US" sz="2800" dirty="0" smtClean="0"/>
              <a:t/>
            </a:r>
            <a:br>
              <a:rPr lang="en-US" sz="2800" dirty="0" smtClean="0"/>
            </a:br>
            <a:endParaRPr lang="en-US" sz="2800" dirty="0" smtClean="0"/>
          </a:p>
          <a:p>
            <a:r>
              <a:rPr lang="en-US" sz="2600" dirty="0"/>
              <a:t>FOIA request submitted, still waiting for </a:t>
            </a:r>
            <a:r>
              <a:rPr lang="en-US" sz="2600" dirty="0" smtClean="0"/>
              <a:t>responsive documents:</a:t>
            </a:r>
            <a:br>
              <a:rPr lang="en-US" sz="2600" dirty="0" smtClean="0"/>
            </a:br>
            <a:r>
              <a:rPr lang="en-US" sz="2000" dirty="0" smtClean="0"/>
              <a:t>Copies </a:t>
            </a:r>
            <a:r>
              <a:rPr lang="en-US" sz="2000" dirty="0"/>
              <a:t>of signed correspondence from ACF to state officials addressing noncompliance or potential noncompliance with title IV-B, IV-E and CAPTA for the time period of January 1, 2010 </a:t>
            </a:r>
            <a:r>
              <a:rPr lang="en-US" sz="2000" dirty="0" smtClean="0"/>
              <a:t>to </a:t>
            </a:r>
            <a:br>
              <a:rPr lang="en-US" sz="2000" dirty="0" smtClean="0"/>
            </a:br>
            <a:r>
              <a:rPr lang="en-US" sz="2000" dirty="0" smtClean="0"/>
              <a:t>May </a:t>
            </a:r>
            <a:r>
              <a:rPr lang="en-US" sz="2000" dirty="0"/>
              <a:t>24, 2012, including but not limited to any signed correspondence from ACF to a state indicating that a state’s receipt of federal funding will or might be in jeopardy if ACF determines the state is not in compliance with the requirements of IV-B, </a:t>
            </a:r>
            <a:r>
              <a:rPr lang="en-US" sz="2000" dirty="0" smtClean="0"/>
              <a:t>IV-E</a:t>
            </a:r>
            <a:br>
              <a:rPr lang="en-US" sz="2000" dirty="0" smtClean="0"/>
            </a:br>
            <a:r>
              <a:rPr lang="en-US" sz="2000" dirty="0" smtClean="0"/>
              <a:t>or </a:t>
            </a:r>
            <a:r>
              <a:rPr lang="en-US" sz="2000" dirty="0"/>
              <a:t>CAPTA.</a:t>
            </a:r>
            <a:endParaRPr lang="en-US" sz="2200" dirty="0" smtClean="0"/>
          </a:p>
          <a:p>
            <a:endParaRPr lang="en-US" sz="2400" dirty="0" smtClean="0"/>
          </a:p>
          <a:p>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46</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4157082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DHHS says caseworker training, turnover and caseloads isn’t its domain:</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sz="2800" dirty="0"/>
              <a:t>FOIA request submitted, with response that ACF has no responsive documents</a:t>
            </a:r>
          </a:p>
          <a:p>
            <a:pPr lvl="1"/>
            <a:r>
              <a:rPr lang="en-US" sz="2000" dirty="0"/>
              <a:t>Inquiries by ACF to state agencies re: inadequate or underfunded foster care caseworkers training, caseworker turnover rates or caseworker caseloads </a:t>
            </a:r>
            <a:endParaRPr lang="en-US" sz="2000" dirty="0" smtClean="0"/>
          </a:p>
          <a:p>
            <a:pPr lvl="1"/>
            <a:r>
              <a:rPr lang="en-US" dirty="0" smtClean="0"/>
              <a:t>“[</a:t>
            </a:r>
            <a:r>
              <a:rPr lang="en-US" dirty="0"/>
              <a:t>T]he topics mentioned are ones over which states have discretion in operating their </a:t>
            </a:r>
            <a:r>
              <a:rPr lang="en-US" dirty="0" smtClean="0"/>
              <a:t/>
            </a:r>
            <a:br>
              <a:rPr lang="en-US" dirty="0" smtClean="0"/>
            </a:br>
            <a:r>
              <a:rPr lang="en-US" dirty="0" smtClean="0"/>
              <a:t>Title </a:t>
            </a:r>
            <a:r>
              <a:rPr lang="en-US" dirty="0"/>
              <a:t>IV-B and IV-E programs.  Therefore, these matters are not ones for which ACF would or could find a State not in conformity </a:t>
            </a:r>
            <a:r>
              <a:rPr lang="en-US" dirty="0" smtClean="0"/>
              <a:t>with . </a:t>
            </a:r>
            <a:r>
              <a:rPr lang="en-US" dirty="0"/>
              <a:t>. . </a:t>
            </a:r>
            <a:r>
              <a:rPr lang="en-US" dirty="0" smtClean="0"/>
              <a:t>the </a:t>
            </a:r>
            <a:r>
              <a:rPr lang="en-US" dirty="0"/>
              <a:t>Social Security Act.”</a:t>
            </a:r>
          </a:p>
          <a:p>
            <a:pPr lvl="1"/>
            <a:endParaRPr lang="en-US" sz="2800" dirty="0" smtClean="0"/>
          </a:p>
          <a:p>
            <a:pPr marL="0" indent="0">
              <a:buNone/>
            </a:pPr>
            <a:endParaRPr lang="en-US" sz="2800" dirty="0" smtClean="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47</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267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Here’s one publicized example of DHHS enforcement in child welfare law, which proves it works: </a:t>
            </a:r>
            <a:endParaRPr lang="en-US" sz="3200" dirty="0"/>
          </a:p>
        </p:txBody>
      </p:sp>
      <p:sp>
        <p:nvSpPr>
          <p:cNvPr id="3" name="Content Placeholder 2"/>
          <p:cNvSpPr>
            <a:spLocks noGrp="1"/>
          </p:cNvSpPr>
          <p:nvPr>
            <p:ph idx="1"/>
          </p:nvPr>
        </p:nvSpPr>
        <p:spPr/>
        <p:txBody>
          <a:bodyPr/>
          <a:lstStyle/>
          <a:p>
            <a:r>
              <a:rPr lang="en-US" sz="2800" dirty="0" smtClean="0"/>
              <a:t>In 1999, New York was the only state that hadn’t implemented state guidelines to correspond to federal law signed in 1997, the Adoption and Safe Families Act</a:t>
            </a:r>
          </a:p>
          <a:p>
            <a:r>
              <a:rPr lang="en-US" sz="2800" dirty="0" smtClean="0"/>
              <a:t>DHHS (repeatedly) threatened New York’s legislature that if it didn’t enact compliant guidelines, FAST, New York would lose $450 million in federal funds</a:t>
            </a:r>
          </a:p>
          <a:p>
            <a:r>
              <a:rPr lang="en-US" sz="2800" dirty="0" smtClean="0"/>
              <a:t>Just before the expiration of a third DHHS extension deadline, the NY legislature</a:t>
            </a:r>
            <a:br>
              <a:rPr lang="en-US" sz="2800" dirty="0" smtClean="0"/>
            </a:br>
            <a:r>
              <a:rPr lang="en-US" sz="2800" dirty="0" smtClean="0"/>
              <a:t>passed a bill and averted the funding cuts  </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48</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880511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Another example proving it works: </a:t>
            </a:r>
            <a:br>
              <a:rPr lang="en-US" sz="3200" dirty="0" smtClean="0"/>
            </a:br>
            <a:r>
              <a:rPr lang="en-US" sz="3200" dirty="0" smtClean="0"/>
              <a:t>US DHHS enforcement re </a:t>
            </a:r>
            <a:br>
              <a:rPr lang="en-US" sz="3200" dirty="0" smtClean="0"/>
            </a:br>
            <a:r>
              <a:rPr lang="en-US" sz="3200" dirty="0" smtClean="0"/>
              <a:t>Title IV-D, Child Support</a:t>
            </a:r>
            <a:endParaRPr lang="en-US" sz="3200" dirty="0"/>
          </a:p>
        </p:txBody>
      </p:sp>
      <p:sp>
        <p:nvSpPr>
          <p:cNvPr id="3" name="Content Placeholder 2"/>
          <p:cNvSpPr>
            <a:spLocks noGrp="1"/>
          </p:cNvSpPr>
          <p:nvPr>
            <p:ph idx="1"/>
          </p:nvPr>
        </p:nvSpPr>
        <p:spPr/>
        <p:txBody>
          <a:bodyPr/>
          <a:lstStyle/>
          <a:p>
            <a:endParaRPr lang="en-US" sz="2000" b="1" dirty="0" smtClean="0"/>
          </a:p>
          <a:p>
            <a:r>
              <a:rPr lang="en-US" sz="2000" dirty="0" smtClean="0"/>
              <a:t>Controlled </a:t>
            </a:r>
            <a:r>
              <a:rPr lang="en-US" sz="2000" dirty="0"/>
              <a:t>by Office of Child Support </a:t>
            </a:r>
            <a:r>
              <a:rPr lang="en-US" sz="2000" dirty="0" smtClean="0"/>
              <a:t>Enforcement</a:t>
            </a:r>
          </a:p>
          <a:p>
            <a:pPr lvl="1"/>
            <a:r>
              <a:rPr lang="en-US" sz="1800" dirty="0" smtClean="0"/>
              <a:t>Also </a:t>
            </a:r>
            <a:r>
              <a:rPr lang="en-US" sz="1800" dirty="0"/>
              <a:t>controlled by Administration for Children and Families of </a:t>
            </a:r>
            <a:r>
              <a:rPr lang="en-US" sz="1800" dirty="0" smtClean="0"/>
              <a:t>DHHS</a:t>
            </a:r>
          </a:p>
          <a:p>
            <a:r>
              <a:rPr lang="en-US" sz="2000" dirty="0"/>
              <a:t>Requirement of statewide Child Support Collection Computer </a:t>
            </a:r>
            <a:r>
              <a:rPr lang="en-US" sz="2000" dirty="0" smtClean="0"/>
              <a:t>Automation</a:t>
            </a:r>
          </a:p>
          <a:p>
            <a:r>
              <a:rPr lang="en-US" sz="2000" dirty="0"/>
              <a:t>Mix of incentives (90% of computer costs if deadlines met) and </a:t>
            </a:r>
            <a:r>
              <a:rPr lang="en-US" sz="2000" dirty="0" smtClean="0"/>
              <a:t>penalties</a:t>
            </a:r>
          </a:p>
          <a:p>
            <a:r>
              <a:rPr lang="en-US" sz="2000" dirty="0"/>
              <a:t>Penalties both threatened and imposed: 48 states </a:t>
            </a:r>
            <a:r>
              <a:rPr lang="en-US" sz="2000" dirty="0" smtClean="0"/>
              <a:t>comply</a:t>
            </a:r>
          </a:p>
          <a:p>
            <a:r>
              <a:rPr lang="en-US" sz="2000" dirty="0"/>
              <a:t>California is major hold-out due to fragmentation of </a:t>
            </a:r>
            <a:r>
              <a:rPr lang="en-US" sz="2000" dirty="0" smtClean="0"/>
              <a:t>County District Attorneys </a:t>
            </a:r>
            <a:r>
              <a:rPr lang="en-US" sz="2000" dirty="0"/>
              <a:t>collecting child </a:t>
            </a:r>
            <a:r>
              <a:rPr lang="en-US" sz="2000" dirty="0" smtClean="0"/>
              <a:t>support</a:t>
            </a:r>
          </a:p>
          <a:p>
            <a:pPr lvl="1"/>
            <a:r>
              <a:rPr lang="en-US" sz="1800" dirty="0" smtClean="0"/>
              <a:t>The </a:t>
            </a:r>
            <a:r>
              <a:rPr lang="en-US" sz="1800" dirty="0"/>
              <a:t>Legislature, facing more penalties, removes all DA jurisdiction, </a:t>
            </a:r>
            <a:r>
              <a:rPr lang="en-US" sz="1800" dirty="0" smtClean="0"/>
              <a:t>creates statewide </a:t>
            </a:r>
            <a:r>
              <a:rPr lang="en-US" sz="1800" dirty="0"/>
              <a:t>collection office and imposes statewide computer </a:t>
            </a:r>
            <a:r>
              <a:rPr lang="en-US" sz="1800" dirty="0" smtClean="0"/>
              <a:t>system</a:t>
            </a:r>
          </a:p>
          <a:p>
            <a:pPr marL="457200" lvl="1" indent="0">
              <a:buNone/>
            </a:pP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49</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2580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a:t>No Child Protection Unless There is </a:t>
            </a:r>
            <a:r>
              <a:rPr lang="en-US" sz="3200" dirty="0" smtClean="0"/>
              <a:t>Enforcement</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What do you mean, “enforcement”?</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55399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smtClean="0"/>
              <a:t>DHHS enforcement would be better</a:t>
            </a:r>
            <a:endParaRPr lang="en-US" sz="3600" dirty="0"/>
          </a:p>
        </p:txBody>
      </p:sp>
      <p:sp>
        <p:nvSpPr>
          <p:cNvPr id="3" name="Content Placeholder 2"/>
          <p:cNvSpPr>
            <a:spLocks noGrp="1"/>
          </p:cNvSpPr>
          <p:nvPr>
            <p:ph idx="1"/>
          </p:nvPr>
        </p:nvSpPr>
        <p:spPr/>
        <p:txBody>
          <a:bodyPr/>
          <a:lstStyle/>
          <a:p>
            <a:r>
              <a:rPr lang="en-US" sz="2800" dirty="0" smtClean="0"/>
              <a:t>When federal agencies have threatened to cut off funds for Medicare/Medicaid, highway construction, housing, schools, substance abuse and mental health treatment, (BASICALLY ANYTHING), states have moved quickly to correct deficiencies and avert funding cuts or have funding restored</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50</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520773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smtClean="0"/>
              <a:t>DHHS enforcement would be better, except when . . . </a:t>
            </a:r>
            <a:endParaRPr lang="en-US" sz="3600" dirty="0"/>
          </a:p>
        </p:txBody>
      </p:sp>
      <p:sp>
        <p:nvSpPr>
          <p:cNvPr id="3" name="Content Placeholder 2"/>
          <p:cNvSpPr>
            <a:spLocks noGrp="1"/>
          </p:cNvSpPr>
          <p:nvPr>
            <p:ph idx="1"/>
          </p:nvPr>
        </p:nvSpPr>
        <p:spPr/>
        <p:txBody>
          <a:bodyPr/>
          <a:lstStyle/>
          <a:p>
            <a:endParaRPr lang="en-US" sz="2800" dirty="0"/>
          </a:p>
          <a:p>
            <a:endParaRPr lang="en-US" sz="2800" dirty="0" smtClean="0"/>
          </a:p>
          <a:p>
            <a:r>
              <a:rPr lang="en-US" sz="2800" dirty="0" smtClean="0"/>
              <a:t>The ironic Oklahoma example</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51</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56752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DHHS Defenses and Obstacles</a:t>
            </a:r>
            <a:endParaRPr lang="en-US" sz="3600" dirty="0"/>
          </a:p>
        </p:txBody>
      </p:sp>
      <p:sp>
        <p:nvSpPr>
          <p:cNvPr id="3" name="Content Placeholder 2"/>
          <p:cNvSpPr>
            <a:spLocks noGrp="1"/>
          </p:cNvSpPr>
          <p:nvPr>
            <p:ph idx="1"/>
          </p:nvPr>
        </p:nvSpPr>
        <p:spPr/>
        <p:txBody>
          <a:bodyPr/>
          <a:lstStyle/>
          <a:p>
            <a:pPr lvl="0"/>
            <a:r>
              <a:rPr lang="en-US" dirty="0"/>
              <a:t>ACF Budget Limitations</a:t>
            </a:r>
          </a:p>
          <a:p>
            <a:pPr lvl="0"/>
            <a:r>
              <a:rPr lang="en-US" dirty="0"/>
              <a:t>State Sovereignty and Respect for Federalism</a:t>
            </a:r>
          </a:p>
          <a:p>
            <a:pPr lvl="0"/>
            <a:r>
              <a:rPr lang="en-US" dirty="0"/>
              <a:t>Structural Flaws </a:t>
            </a:r>
            <a:r>
              <a:rPr lang="en-US" dirty="0" smtClean="0"/>
              <a:t>(e.g</a:t>
            </a:r>
            <a:r>
              <a:rPr lang="en-US" dirty="0"/>
              <a:t>., Limited Underlying CAPTA Funding)</a:t>
            </a:r>
          </a:p>
          <a:p>
            <a:r>
              <a:rPr lang="en-US" dirty="0"/>
              <a:t>Economy Considerations (Public Sector Spending Cut Pressure)</a:t>
            </a:r>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52</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2911618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Child Welfare Issues in Need of Affirmative US DHHS Oversight</a:t>
            </a:r>
            <a:endParaRPr lang="en-US" sz="3200" dirty="0"/>
          </a:p>
        </p:txBody>
      </p:sp>
      <p:sp>
        <p:nvSpPr>
          <p:cNvPr id="3" name="Content Placeholder 2"/>
          <p:cNvSpPr>
            <a:spLocks noGrp="1"/>
          </p:cNvSpPr>
          <p:nvPr>
            <p:ph idx="1"/>
          </p:nvPr>
        </p:nvSpPr>
        <p:spPr/>
        <p:txBody>
          <a:bodyPr/>
          <a:lstStyle/>
          <a:p>
            <a:r>
              <a:rPr lang="en-US" sz="2800" dirty="0" smtClean="0"/>
              <a:t>Secrecy and child abuse deaths/near deaths</a:t>
            </a:r>
            <a:br>
              <a:rPr lang="en-US" sz="2800" dirty="0" smtClean="0"/>
            </a:br>
            <a:endParaRPr lang="en-US" sz="2800" dirty="0" smtClean="0"/>
          </a:p>
          <a:p>
            <a:r>
              <a:rPr lang="en-US" sz="2800" dirty="0" smtClean="0"/>
              <a:t>Denial of attorney representation/GALs for children</a:t>
            </a:r>
            <a:br>
              <a:rPr lang="en-US" sz="2800" dirty="0" smtClean="0"/>
            </a:br>
            <a:endParaRPr lang="en-US" sz="2800" dirty="0" smtClean="0"/>
          </a:p>
          <a:p>
            <a:r>
              <a:rPr lang="en-US" sz="2800" dirty="0" smtClean="0"/>
              <a:t>Direct fleecing of foster children by the states</a:t>
            </a:r>
          </a:p>
          <a:p>
            <a:pPr lvl="1"/>
            <a:r>
              <a:rPr lang="en-US" sz="2400" dirty="0" smtClean="0"/>
              <a:t>Federal law and foster children adult self-sufficiency </a:t>
            </a:r>
          </a:p>
          <a:p>
            <a:pPr marL="457200" lvl="1" indent="0">
              <a:buNone/>
            </a:pPr>
            <a:endParaRPr lang="en-US" dirty="0" smtClean="0"/>
          </a:p>
          <a:p>
            <a:pPr lvl="1"/>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53</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42865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pPr lvl="0"/>
            <a:r>
              <a:rPr lang="en-US" dirty="0"/>
              <a:t>DHHS </a:t>
            </a:r>
            <a:r>
              <a:rPr lang="en-US" dirty="0" smtClean="0"/>
              <a:t>has </a:t>
            </a:r>
            <a:r>
              <a:rPr lang="en-US" dirty="0"/>
              <a:t>a </a:t>
            </a:r>
            <a:r>
              <a:rPr lang="en-US" dirty="0" smtClean="0"/>
              <a:t>duty </a:t>
            </a:r>
            <a:r>
              <a:rPr lang="en-US" dirty="0"/>
              <a:t>as </a:t>
            </a:r>
            <a:r>
              <a:rPr lang="en-US" dirty="0" smtClean="0"/>
              <a:t>part </a:t>
            </a:r>
            <a:r>
              <a:rPr lang="en-US" dirty="0"/>
              <a:t>of the Executive Branch to </a:t>
            </a:r>
            <a:r>
              <a:rPr lang="en-US" dirty="0" smtClean="0"/>
              <a:t>enforce </a:t>
            </a:r>
            <a:r>
              <a:rPr lang="en-US" dirty="0"/>
              <a:t>Congressional </a:t>
            </a:r>
            <a:r>
              <a:rPr lang="en-US" dirty="0" smtClean="0"/>
              <a:t>intent</a:t>
            </a:r>
            <a:endParaRPr lang="en-US" dirty="0"/>
          </a:p>
          <a:p>
            <a:pPr lvl="0"/>
            <a:r>
              <a:rPr lang="en-US" dirty="0"/>
              <a:t>Litigation is an </a:t>
            </a:r>
            <a:r>
              <a:rPr lang="en-US" dirty="0" smtClean="0"/>
              <a:t>increasingly </a:t>
            </a:r>
            <a:r>
              <a:rPr lang="en-US" dirty="0"/>
              <a:t>p</a:t>
            </a:r>
            <a:r>
              <a:rPr lang="en-US" dirty="0" smtClean="0"/>
              <a:t>roblematic </a:t>
            </a:r>
            <a:r>
              <a:rPr lang="en-US" dirty="0"/>
              <a:t>c</a:t>
            </a:r>
            <a:r>
              <a:rPr lang="en-US" dirty="0" smtClean="0"/>
              <a:t>heck </a:t>
            </a:r>
            <a:r>
              <a:rPr lang="en-US" dirty="0"/>
              <a:t>on </a:t>
            </a:r>
            <a:r>
              <a:rPr lang="en-US" dirty="0" smtClean="0"/>
              <a:t>state </a:t>
            </a:r>
            <a:r>
              <a:rPr lang="en-US" dirty="0"/>
              <a:t>c</a:t>
            </a:r>
            <a:r>
              <a:rPr lang="en-US" dirty="0" smtClean="0"/>
              <a:t>ompliance</a:t>
            </a:r>
            <a:r>
              <a:rPr lang="en-US" dirty="0"/>
              <a:t>, and </a:t>
            </a:r>
            <a:r>
              <a:rPr lang="en-US" dirty="0" smtClean="0"/>
              <a:t>suffers from:</a:t>
            </a:r>
          </a:p>
          <a:p>
            <a:pPr lvl="1"/>
            <a:r>
              <a:rPr lang="en-US" dirty="0" smtClean="0"/>
              <a:t>Cost</a:t>
            </a:r>
            <a:r>
              <a:rPr lang="en-US" dirty="0"/>
              <a:t>, Delay, and Geographic/Time Limitations</a:t>
            </a:r>
          </a:p>
          <a:p>
            <a:r>
              <a:rPr lang="en-US" dirty="0"/>
              <a:t>Federal </a:t>
            </a:r>
            <a:r>
              <a:rPr lang="en-US" dirty="0" smtClean="0"/>
              <a:t>insistence/penalties are </a:t>
            </a:r>
            <a:r>
              <a:rPr lang="en-US" dirty="0"/>
              <a:t>an </a:t>
            </a:r>
            <a:r>
              <a:rPr lang="en-US" dirty="0" smtClean="0"/>
              <a:t>effective </a:t>
            </a:r>
            <a:r>
              <a:rPr lang="en-US" dirty="0"/>
              <a:t>i</a:t>
            </a:r>
            <a:r>
              <a:rPr lang="en-US" dirty="0" smtClean="0"/>
              <a:t>nducement</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54</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2614866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219200"/>
            <a:ext cx="8229600" cy="4678363"/>
          </a:xfrm>
        </p:spPr>
        <p:txBody>
          <a:bodyPr/>
          <a:lstStyle/>
          <a:p>
            <a:pPr lvl="0"/>
            <a:r>
              <a:rPr lang="en-US" sz="2000" dirty="0"/>
              <a:t>Because CAPTA </a:t>
            </a:r>
            <a:r>
              <a:rPr lang="en-US" sz="2000" dirty="0" smtClean="0"/>
              <a:t>does </a:t>
            </a:r>
            <a:r>
              <a:rPr lang="en-US" sz="2000" dirty="0"/>
              <a:t>not </a:t>
            </a:r>
            <a:r>
              <a:rPr lang="en-US" sz="2000" dirty="0" smtClean="0"/>
              <a:t>provide </a:t>
            </a:r>
            <a:r>
              <a:rPr lang="en-US" sz="2000" dirty="0"/>
              <a:t>s</a:t>
            </a:r>
            <a:r>
              <a:rPr lang="en-US" sz="2000" dirty="0" smtClean="0"/>
              <a:t>ufficient </a:t>
            </a:r>
            <a:r>
              <a:rPr lang="en-US" sz="2000" dirty="0"/>
              <a:t>f</a:t>
            </a:r>
            <a:r>
              <a:rPr lang="en-US" sz="2000" dirty="0" smtClean="0"/>
              <a:t>ederal </a:t>
            </a:r>
            <a:r>
              <a:rPr lang="en-US" sz="2000" dirty="0"/>
              <a:t>m</a:t>
            </a:r>
            <a:r>
              <a:rPr lang="en-US" sz="2000" dirty="0" smtClean="0"/>
              <a:t>onies </a:t>
            </a:r>
            <a:r>
              <a:rPr lang="en-US" sz="2000" dirty="0"/>
              <a:t>to </a:t>
            </a:r>
            <a:r>
              <a:rPr lang="en-US" sz="2000" dirty="0" smtClean="0"/>
              <a:t>assure compliance, federal </a:t>
            </a:r>
            <a:r>
              <a:rPr lang="en-US" sz="2000" dirty="0"/>
              <a:t>l</a:t>
            </a:r>
            <a:r>
              <a:rPr lang="en-US" sz="2000" dirty="0" smtClean="0"/>
              <a:t>aw </a:t>
            </a:r>
            <a:r>
              <a:rPr lang="en-US" sz="2000" dirty="0"/>
              <a:t>s</a:t>
            </a:r>
            <a:r>
              <a:rPr lang="en-US" sz="2000" dirty="0" smtClean="0"/>
              <a:t>hould </a:t>
            </a:r>
            <a:r>
              <a:rPr lang="en-US" sz="2000" dirty="0"/>
              <a:t>i</a:t>
            </a:r>
            <a:r>
              <a:rPr lang="en-US" sz="2000" dirty="0" smtClean="0"/>
              <a:t>nclude </a:t>
            </a:r>
            <a:r>
              <a:rPr lang="en-US" sz="2000" dirty="0"/>
              <a:t>CAPTA </a:t>
            </a:r>
            <a:r>
              <a:rPr lang="en-US" sz="2000" dirty="0" smtClean="0"/>
              <a:t>requirements (disclosure</a:t>
            </a:r>
            <a:r>
              <a:rPr lang="en-US" sz="2000" dirty="0"/>
              <a:t>, GALs, etc.) by </a:t>
            </a:r>
            <a:r>
              <a:rPr lang="en-US" sz="2000" dirty="0" smtClean="0"/>
              <a:t>reference </a:t>
            </a:r>
            <a:r>
              <a:rPr lang="en-US" sz="2000" dirty="0"/>
              <a:t>within the </a:t>
            </a:r>
            <a:r>
              <a:rPr lang="en-US" sz="2000" dirty="0" smtClean="0"/>
              <a:t>high </a:t>
            </a:r>
            <a:r>
              <a:rPr lang="en-US" sz="2000" dirty="0"/>
              <a:t>f</a:t>
            </a:r>
            <a:r>
              <a:rPr lang="en-US" sz="2000" dirty="0" smtClean="0"/>
              <a:t>unded </a:t>
            </a:r>
            <a:r>
              <a:rPr lang="en-US" sz="2000" dirty="0"/>
              <a:t>p</a:t>
            </a:r>
            <a:r>
              <a:rPr lang="en-US" sz="2000" dirty="0" smtClean="0"/>
              <a:t>rovisions </a:t>
            </a:r>
            <a:r>
              <a:rPr lang="en-US" sz="2000" dirty="0"/>
              <a:t>of IV-B and/or IV-E</a:t>
            </a:r>
          </a:p>
          <a:p>
            <a:pPr lvl="0"/>
            <a:r>
              <a:rPr lang="en-US" sz="2000" dirty="0"/>
              <a:t>Child </a:t>
            </a:r>
            <a:r>
              <a:rPr lang="en-US" sz="2000" dirty="0" smtClean="0"/>
              <a:t>advocates </a:t>
            </a:r>
            <a:r>
              <a:rPr lang="en-US" sz="2000" dirty="0"/>
              <a:t>n</a:t>
            </a:r>
            <a:r>
              <a:rPr lang="en-US" sz="2000" dirty="0" smtClean="0"/>
              <a:t>eed </a:t>
            </a:r>
            <a:r>
              <a:rPr lang="en-US" sz="2000" dirty="0"/>
              <a:t>to </a:t>
            </a:r>
            <a:r>
              <a:rPr lang="en-US" sz="2000" dirty="0" smtClean="0"/>
              <a:t>politically pressure federal </a:t>
            </a:r>
            <a:r>
              <a:rPr lang="en-US" sz="2000" dirty="0"/>
              <a:t>o</a:t>
            </a:r>
            <a:r>
              <a:rPr lang="en-US" sz="2000" dirty="0" smtClean="0"/>
              <a:t>fficials </a:t>
            </a:r>
            <a:r>
              <a:rPr lang="en-US" sz="2000" dirty="0"/>
              <a:t>to </a:t>
            </a:r>
            <a:r>
              <a:rPr lang="en-US" sz="2000" dirty="0" smtClean="0"/>
              <a:t>enforce </a:t>
            </a:r>
            <a:r>
              <a:rPr lang="en-US" sz="2000" dirty="0"/>
              <a:t>the </a:t>
            </a:r>
            <a:r>
              <a:rPr lang="en-US" sz="2000" dirty="0" smtClean="0"/>
              <a:t>law and not </a:t>
            </a:r>
            <a:r>
              <a:rPr lang="en-US" sz="2000" dirty="0"/>
              <a:t>be </a:t>
            </a:r>
            <a:r>
              <a:rPr lang="en-US" sz="2000" dirty="0" smtClean="0"/>
              <a:t>fooled </a:t>
            </a:r>
            <a:r>
              <a:rPr lang="en-US" sz="2000" dirty="0"/>
              <a:t>by the false mantra “Penalties </a:t>
            </a:r>
            <a:r>
              <a:rPr lang="en-US" sz="2000" dirty="0" smtClean="0"/>
              <a:t>deprive </a:t>
            </a:r>
            <a:r>
              <a:rPr lang="en-US" sz="2000" dirty="0"/>
              <a:t>c</a:t>
            </a:r>
            <a:r>
              <a:rPr lang="en-US" sz="2000" dirty="0" smtClean="0"/>
              <a:t>hildren </a:t>
            </a:r>
            <a:r>
              <a:rPr lang="en-US" sz="2000" dirty="0"/>
              <a:t>of </a:t>
            </a:r>
            <a:r>
              <a:rPr lang="en-US" sz="2000" dirty="0" smtClean="0"/>
              <a:t>resources</a:t>
            </a:r>
            <a:r>
              <a:rPr lang="en-US" sz="2000" dirty="0"/>
              <a:t>” </a:t>
            </a:r>
            <a:endParaRPr lang="en-US" sz="2000" dirty="0" smtClean="0"/>
          </a:p>
          <a:p>
            <a:pPr lvl="1"/>
            <a:r>
              <a:rPr lang="en-US" sz="1600" dirty="0" smtClean="0"/>
              <a:t>FOIA request:  </a:t>
            </a:r>
            <a:r>
              <a:rPr lang="en-US" sz="1600" u="sng" dirty="0">
                <a:hlinkClick r:id="rId2"/>
              </a:rPr>
              <a:t>http://www.acf.hhs.gov/foia/foia_request.html</a:t>
            </a:r>
            <a:r>
              <a:rPr lang="en-US" sz="1600" dirty="0"/>
              <a:t>.</a:t>
            </a:r>
          </a:p>
          <a:p>
            <a:pPr lvl="0"/>
            <a:r>
              <a:rPr lang="en-US" sz="2000" dirty="0"/>
              <a:t>Advocates </a:t>
            </a:r>
            <a:r>
              <a:rPr lang="en-US" sz="2000" dirty="0" smtClean="0"/>
              <a:t>need to: </a:t>
            </a:r>
            <a:r>
              <a:rPr lang="en-US" sz="2000" dirty="0"/>
              <a:t>(a) </a:t>
            </a:r>
            <a:r>
              <a:rPr lang="en-US" sz="2000" dirty="0" smtClean="0"/>
              <a:t>know </a:t>
            </a:r>
            <a:r>
              <a:rPr lang="en-US" sz="2000" dirty="0"/>
              <a:t>w</a:t>
            </a:r>
            <a:r>
              <a:rPr lang="en-US" sz="2000" dirty="0" smtClean="0"/>
              <a:t>here </a:t>
            </a:r>
            <a:r>
              <a:rPr lang="en-US" sz="2000" dirty="0"/>
              <a:t>p</a:t>
            </a:r>
            <a:r>
              <a:rPr lang="en-US" sz="2000" dirty="0" smtClean="0"/>
              <a:t>rior </a:t>
            </a:r>
            <a:r>
              <a:rPr lang="en-US" sz="2000" dirty="0"/>
              <a:t>l</a:t>
            </a:r>
            <a:r>
              <a:rPr lang="en-US" sz="2000" dirty="0" smtClean="0"/>
              <a:t>itigation </a:t>
            </a:r>
            <a:r>
              <a:rPr lang="en-US" sz="2000" dirty="0"/>
              <a:t>h</a:t>
            </a:r>
            <a:r>
              <a:rPr lang="en-US" sz="2000" dirty="0" smtClean="0"/>
              <a:t>as </a:t>
            </a:r>
            <a:r>
              <a:rPr lang="en-US" sz="2000" dirty="0"/>
              <a:t>p</a:t>
            </a:r>
            <a:r>
              <a:rPr lang="en-US" sz="2000" dirty="0" smtClean="0"/>
              <a:t>roduced </a:t>
            </a:r>
            <a:r>
              <a:rPr lang="en-US" sz="2000" dirty="0"/>
              <a:t>f</a:t>
            </a:r>
            <a:r>
              <a:rPr lang="en-US" sz="2000" dirty="0" smtClean="0"/>
              <a:t>indings </a:t>
            </a:r>
            <a:r>
              <a:rPr lang="en-US" sz="2000" dirty="0"/>
              <a:t>or </a:t>
            </a:r>
            <a:r>
              <a:rPr lang="en-US" sz="2000" dirty="0" smtClean="0"/>
              <a:t>admissions </a:t>
            </a:r>
            <a:r>
              <a:rPr lang="en-US" sz="2000" dirty="0"/>
              <a:t>of </a:t>
            </a:r>
            <a:r>
              <a:rPr lang="en-US" sz="2000" dirty="0" smtClean="0"/>
              <a:t>violation </a:t>
            </a:r>
            <a:r>
              <a:rPr lang="en-US" sz="2000" dirty="0"/>
              <a:t>r</a:t>
            </a:r>
            <a:r>
              <a:rPr lang="en-US" sz="2000" dirty="0" smtClean="0"/>
              <a:t>equiring </a:t>
            </a:r>
            <a:r>
              <a:rPr lang="en-US" sz="2000" dirty="0"/>
              <a:t>r</a:t>
            </a:r>
            <a:r>
              <a:rPr lang="en-US" sz="2000" dirty="0" smtClean="0"/>
              <a:t>emediation</a:t>
            </a:r>
            <a:r>
              <a:rPr lang="en-US" sz="2000" dirty="0"/>
              <a:t>; (b) </a:t>
            </a:r>
            <a:r>
              <a:rPr lang="en-US" sz="2000" dirty="0" smtClean="0"/>
              <a:t>know </a:t>
            </a:r>
            <a:r>
              <a:rPr lang="en-US" sz="2000" dirty="0"/>
              <a:t>w</a:t>
            </a:r>
            <a:r>
              <a:rPr lang="en-US" sz="2000" dirty="0" smtClean="0"/>
              <a:t>hat </a:t>
            </a:r>
            <a:r>
              <a:rPr lang="en-US" sz="2000" dirty="0"/>
              <a:t>a</a:t>
            </a:r>
            <a:r>
              <a:rPr lang="en-US" sz="2000" dirty="0" smtClean="0"/>
              <a:t>cademic </a:t>
            </a:r>
            <a:r>
              <a:rPr lang="en-US" sz="2000" dirty="0"/>
              <a:t>s</a:t>
            </a:r>
            <a:r>
              <a:rPr lang="en-US" sz="2000" dirty="0" smtClean="0"/>
              <a:t>tudies </a:t>
            </a:r>
            <a:r>
              <a:rPr lang="en-US" sz="2000" dirty="0"/>
              <a:t>i</a:t>
            </a:r>
            <a:r>
              <a:rPr lang="en-US" sz="2000" dirty="0" smtClean="0"/>
              <a:t>ndicate </a:t>
            </a:r>
            <a:r>
              <a:rPr lang="en-US" sz="2000" dirty="0"/>
              <a:t>s</a:t>
            </a:r>
            <a:r>
              <a:rPr lang="en-US" sz="2000" dirty="0" smtClean="0"/>
              <a:t>erious </a:t>
            </a:r>
            <a:r>
              <a:rPr lang="en-US" sz="2000" dirty="0"/>
              <a:t>s</a:t>
            </a:r>
            <a:r>
              <a:rPr lang="en-US" sz="2000" dirty="0" smtClean="0"/>
              <a:t>hortfalls </a:t>
            </a:r>
            <a:r>
              <a:rPr lang="en-US" sz="2000" dirty="0"/>
              <a:t>in </a:t>
            </a:r>
            <a:r>
              <a:rPr lang="en-US" sz="2000" dirty="0" smtClean="0"/>
              <a:t>their state; and  </a:t>
            </a:r>
            <a:r>
              <a:rPr lang="en-US" sz="2000" dirty="0"/>
              <a:t>(c) </a:t>
            </a:r>
            <a:r>
              <a:rPr lang="en-US" sz="2000" dirty="0" smtClean="0"/>
              <a:t>make </a:t>
            </a:r>
            <a:r>
              <a:rPr lang="en-US" sz="2000" dirty="0"/>
              <a:t>the </a:t>
            </a:r>
            <a:r>
              <a:rPr lang="en-US" sz="2000" dirty="0" smtClean="0"/>
              <a:t>case </a:t>
            </a:r>
            <a:r>
              <a:rPr lang="en-US" sz="2000" dirty="0"/>
              <a:t>to </a:t>
            </a:r>
            <a:r>
              <a:rPr lang="en-US" sz="2000" dirty="0" smtClean="0"/>
              <a:t>federal ACF regional </a:t>
            </a:r>
            <a:r>
              <a:rPr lang="en-US" sz="2000" dirty="0"/>
              <a:t>o</a:t>
            </a:r>
            <a:r>
              <a:rPr lang="en-US" sz="2000" dirty="0" smtClean="0"/>
              <a:t>fficials </a:t>
            </a:r>
            <a:r>
              <a:rPr lang="en-US" sz="2000" dirty="0"/>
              <a:t>w</a:t>
            </a:r>
            <a:r>
              <a:rPr lang="en-US" sz="2000" dirty="0" smtClean="0"/>
              <a:t>here </a:t>
            </a:r>
            <a:r>
              <a:rPr lang="en-US" sz="2000" dirty="0"/>
              <a:t>v</a:t>
            </a:r>
            <a:r>
              <a:rPr lang="en-US" sz="2000" dirty="0" smtClean="0"/>
              <a:t>iolations </a:t>
            </a:r>
            <a:r>
              <a:rPr lang="en-US" sz="2000" dirty="0"/>
              <a:t>o</a:t>
            </a:r>
            <a:r>
              <a:rPr lang="en-US" sz="2000" dirty="0" smtClean="0"/>
              <a:t>ccur</a:t>
            </a:r>
            <a:endParaRPr lang="en-US" sz="2000" dirty="0"/>
          </a:p>
          <a:p>
            <a:pPr lvl="0"/>
            <a:r>
              <a:rPr lang="en-US" sz="2000" dirty="0"/>
              <a:t>Litigate </a:t>
            </a:r>
            <a:r>
              <a:rPr lang="en-US" sz="2000" dirty="0" smtClean="0"/>
              <a:t>prudently </a:t>
            </a:r>
            <a:r>
              <a:rPr lang="en-US" sz="2000" dirty="0"/>
              <a:t>w</a:t>
            </a:r>
            <a:r>
              <a:rPr lang="en-US" sz="2000" dirty="0" smtClean="0"/>
              <a:t>here </a:t>
            </a:r>
            <a:r>
              <a:rPr lang="en-US" sz="2000" dirty="0"/>
              <a:t>o</a:t>
            </a:r>
            <a:r>
              <a:rPr lang="en-US" sz="2000" dirty="0" smtClean="0"/>
              <a:t>ther </a:t>
            </a:r>
            <a:r>
              <a:rPr lang="en-US" sz="2000" dirty="0"/>
              <a:t>l</a:t>
            </a:r>
            <a:r>
              <a:rPr lang="en-US" sz="2000" dirty="0" smtClean="0"/>
              <a:t>everage </a:t>
            </a:r>
            <a:r>
              <a:rPr lang="en-US" sz="2000" dirty="0"/>
              <a:t>a</a:t>
            </a:r>
            <a:r>
              <a:rPr lang="en-US" sz="2000" dirty="0" smtClean="0"/>
              <a:t>lternatives </a:t>
            </a:r>
            <a:r>
              <a:rPr lang="en-US" sz="2000" dirty="0"/>
              <a:t>a</a:t>
            </a:r>
            <a:r>
              <a:rPr lang="en-US" sz="2000" dirty="0" smtClean="0"/>
              <a:t>re lacking, focusing </a:t>
            </a:r>
            <a:r>
              <a:rPr lang="en-US" sz="2000" dirty="0"/>
              <a:t>on </a:t>
            </a:r>
            <a:r>
              <a:rPr lang="en-US" sz="2000" dirty="0" smtClean="0"/>
              <a:t>areas </a:t>
            </a:r>
            <a:r>
              <a:rPr lang="en-US" sz="2000" dirty="0"/>
              <a:t>of </a:t>
            </a:r>
            <a:r>
              <a:rPr lang="en-US" sz="2000" dirty="0" smtClean="0"/>
              <a:t>violation </a:t>
            </a:r>
            <a:r>
              <a:rPr lang="en-US" sz="2000" dirty="0"/>
              <a:t>w</a:t>
            </a:r>
            <a:r>
              <a:rPr lang="en-US" sz="2000" dirty="0" smtClean="0"/>
              <a:t>here </a:t>
            </a:r>
            <a:r>
              <a:rPr lang="en-US" sz="2000" dirty="0"/>
              <a:t>p</a:t>
            </a:r>
            <a:r>
              <a:rPr lang="en-US" sz="2000" dirty="0" smtClean="0"/>
              <a:t>recedents </a:t>
            </a:r>
            <a:r>
              <a:rPr lang="en-US" sz="2000" dirty="0"/>
              <a:t>or </a:t>
            </a:r>
            <a:r>
              <a:rPr lang="en-US" sz="2000" dirty="0" smtClean="0"/>
              <a:t/>
            </a:r>
            <a:br>
              <a:rPr lang="en-US" sz="2000" dirty="0" smtClean="0"/>
            </a:br>
            <a:r>
              <a:rPr lang="en-US" sz="2000" dirty="0" smtClean="0"/>
              <a:t>parallels </a:t>
            </a:r>
            <a:r>
              <a:rPr lang="en-US" sz="2000" dirty="0"/>
              <a:t>e</a:t>
            </a:r>
            <a:r>
              <a:rPr lang="en-US" sz="2000" dirty="0" smtClean="0"/>
              <a:t>xist</a:t>
            </a:r>
            <a:endParaRPr lang="en-US" sz="2000"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55</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885073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Contact your ACF Regional Office to</a:t>
            </a:r>
            <a:br>
              <a:rPr lang="en-US" sz="3200" dirty="0" smtClean="0"/>
            </a:br>
            <a:r>
              <a:rPr lang="en-US" sz="3200" dirty="0" smtClean="0"/>
              <a:t> report violations and request enforcement</a:t>
            </a:r>
            <a:endParaRPr lang="en-US" sz="3200" dirty="0"/>
          </a:p>
        </p:txBody>
      </p:sp>
      <p:sp>
        <p:nvSpPr>
          <p:cNvPr id="3" name="Content Placeholder 2"/>
          <p:cNvSpPr>
            <a:spLocks noGrp="1"/>
          </p:cNvSpPr>
          <p:nvPr>
            <p:ph idx="1"/>
          </p:nvPr>
        </p:nvSpPr>
        <p:spPr>
          <a:xfrm>
            <a:off x="457200" y="2057400"/>
            <a:ext cx="8229600" cy="4068763"/>
          </a:xfrm>
        </p:spPr>
        <p:txBody>
          <a:bodyPr/>
          <a:lstStyle/>
          <a:p>
            <a:r>
              <a:rPr lang="en-US" sz="2000" b="1" dirty="0" smtClean="0"/>
              <a:t>Region I</a:t>
            </a:r>
            <a:r>
              <a:rPr lang="en-US" sz="2000" dirty="0" smtClean="0"/>
              <a:t> -- Mary Ann Higgins, JFK Federal Bldg., Room 2000, 15 New Sudbury Street, Boston, MA  02203   (617) 565-1020</a:t>
            </a:r>
          </a:p>
          <a:p>
            <a:r>
              <a:rPr lang="en-US" sz="2000" b="1" dirty="0" smtClean="0"/>
              <a:t>Region II</a:t>
            </a:r>
            <a:r>
              <a:rPr lang="en-US" sz="2000" dirty="0" smtClean="0"/>
              <a:t> </a:t>
            </a:r>
            <a:r>
              <a:rPr lang="en-US" sz="2000" dirty="0"/>
              <a:t>-- Joyce </a:t>
            </a:r>
            <a:r>
              <a:rPr lang="en-US" sz="2000" dirty="0" smtClean="0"/>
              <a:t>Thomas, 26 </a:t>
            </a:r>
            <a:r>
              <a:rPr lang="en-US" sz="2000" dirty="0"/>
              <a:t>Federal Plaza, Rm. </a:t>
            </a:r>
            <a:r>
              <a:rPr lang="en-US" sz="2000" dirty="0" smtClean="0"/>
              <a:t>4114,  </a:t>
            </a:r>
            <a:r>
              <a:rPr lang="en-US" sz="2000" dirty="0"/>
              <a:t>New York, NY </a:t>
            </a:r>
            <a:r>
              <a:rPr lang="en-US" sz="2000" dirty="0" smtClean="0"/>
              <a:t>10278  </a:t>
            </a:r>
            <a:r>
              <a:rPr lang="en-US" sz="2000" dirty="0"/>
              <a:t>(212) </a:t>
            </a:r>
            <a:r>
              <a:rPr lang="en-US" sz="2000" dirty="0" smtClean="0"/>
              <a:t>264-2890</a:t>
            </a:r>
          </a:p>
          <a:p>
            <a:r>
              <a:rPr lang="en-US" sz="2000" b="1" dirty="0" smtClean="0"/>
              <a:t>Region III</a:t>
            </a:r>
            <a:r>
              <a:rPr lang="en-US" sz="2000" dirty="0"/>
              <a:t> -- David </a:t>
            </a:r>
            <a:r>
              <a:rPr lang="en-US" sz="2000" dirty="0" smtClean="0"/>
              <a:t>Lett, 150 </a:t>
            </a:r>
            <a:r>
              <a:rPr lang="en-US" sz="2000" dirty="0"/>
              <a:t>S. Independence Mall West, Suite </a:t>
            </a:r>
            <a:r>
              <a:rPr lang="en-US" sz="2000" dirty="0" smtClean="0"/>
              <a:t>864,  </a:t>
            </a:r>
            <a:r>
              <a:rPr lang="en-US" sz="2000" dirty="0"/>
              <a:t>Philadelphia, PA 19106-3499 </a:t>
            </a:r>
            <a:r>
              <a:rPr lang="en-US" sz="2000" dirty="0" smtClean="0"/>
              <a:t>(</a:t>
            </a:r>
            <a:r>
              <a:rPr lang="en-US" sz="2000" dirty="0"/>
              <a:t>215) </a:t>
            </a:r>
            <a:r>
              <a:rPr lang="en-US" sz="2000" dirty="0" smtClean="0"/>
              <a:t>861-4000</a:t>
            </a:r>
          </a:p>
          <a:p>
            <a:r>
              <a:rPr lang="en-US" sz="2000" b="1" dirty="0" smtClean="0"/>
              <a:t>Region IV </a:t>
            </a:r>
            <a:r>
              <a:rPr lang="en-US" sz="2000" dirty="0"/>
              <a:t>-- Carlis </a:t>
            </a:r>
            <a:r>
              <a:rPr lang="en-US" sz="2000" dirty="0" smtClean="0"/>
              <a:t>Williams, Atlanta </a:t>
            </a:r>
            <a:r>
              <a:rPr lang="en-US" sz="2000" dirty="0"/>
              <a:t>Federal </a:t>
            </a:r>
            <a:r>
              <a:rPr lang="en-US" sz="2000" dirty="0" smtClean="0"/>
              <a:t>Center, 61 </a:t>
            </a:r>
            <a:r>
              <a:rPr lang="en-US" sz="2000" dirty="0"/>
              <a:t>Forsyth Street, </a:t>
            </a:r>
            <a:r>
              <a:rPr lang="en-US" sz="2000" dirty="0" smtClean="0"/>
              <a:t>SW, Suite 4M60, Atlanta</a:t>
            </a:r>
            <a:r>
              <a:rPr lang="en-US" sz="2000" dirty="0"/>
              <a:t>, GA 30303-8909 </a:t>
            </a:r>
            <a:r>
              <a:rPr lang="en-US" sz="2000" dirty="0" smtClean="0"/>
              <a:t> (</a:t>
            </a:r>
            <a:r>
              <a:rPr lang="en-US" sz="2000" dirty="0"/>
              <a:t>404) </a:t>
            </a:r>
            <a:r>
              <a:rPr lang="en-US" sz="2000" dirty="0" smtClean="0"/>
              <a:t>562-2900</a:t>
            </a:r>
          </a:p>
          <a:p>
            <a:r>
              <a:rPr lang="en-US" sz="2000" b="1" dirty="0" smtClean="0"/>
              <a:t>Region V</a:t>
            </a:r>
            <a:r>
              <a:rPr lang="en-US" sz="2000" dirty="0"/>
              <a:t> -- Kent </a:t>
            </a:r>
            <a:r>
              <a:rPr lang="en-US" sz="2000" dirty="0" smtClean="0"/>
              <a:t>Wilcox, 233 </a:t>
            </a:r>
            <a:r>
              <a:rPr lang="en-US" sz="2000" dirty="0"/>
              <a:t>N. Michigan Avenue, Suite </a:t>
            </a:r>
            <a:r>
              <a:rPr lang="en-US" sz="2000" dirty="0" smtClean="0"/>
              <a:t>400, Chicago</a:t>
            </a:r>
            <a:r>
              <a:rPr lang="en-US" sz="2000" dirty="0"/>
              <a:t>, IL </a:t>
            </a:r>
            <a:r>
              <a:rPr lang="en-US" sz="2000" dirty="0" smtClean="0"/>
              <a:t>60601 (312</a:t>
            </a:r>
            <a:r>
              <a:rPr lang="en-US" sz="2000" dirty="0"/>
              <a:t>) </a:t>
            </a:r>
            <a:r>
              <a:rPr lang="en-US" sz="2000" dirty="0" smtClean="0"/>
              <a:t>886-6375</a:t>
            </a:r>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56</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680253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t>Contact your ACF Regional Office to</a:t>
            </a:r>
            <a:br>
              <a:rPr lang="en-US" sz="3200" dirty="0" smtClean="0"/>
            </a:br>
            <a:r>
              <a:rPr lang="en-US" sz="3200" dirty="0" smtClean="0"/>
              <a:t> report violations and request enforcement</a:t>
            </a:r>
            <a:endParaRPr lang="en-US" sz="3200" dirty="0"/>
          </a:p>
        </p:txBody>
      </p:sp>
      <p:sp>
        <p:nvSpPr>
          <p:cNvPr id="3" name="Content Placeholder 2"/>
          <p:cNvSpPr>
            <a:spLocks noGrp="1"/>
          </p:cNvSpPr>
          <p:nvPr>
            <p:ph idx="1"/>
          </p:nvPr>
        </p:nvSpPr>
        <p:spPr>
          <a:xfrm>
            <a:off x="457200" y="2057400"/>
            <a:ext cx="8229600" cy="4068763"/>
          </a:xfrm>
        </p:spPr>
        <p:txBody>
          <a:bodyPr/>
          <a:lstStyle/>
          <a:p>
            <a:r>
              <a:rPr lang="en-US" sz="2000" b="1" dirty="0" smtClean="0"/>
              <a:t>Region VI</a:t>
            </a:r>
            <a:r>
              <a:rPr lang="en-US" sz="2000" dirty="0" smtClean="0"/>
              <a:t> -- </a:t>
            </a:r>
            <a:r>
              <a:rPr lang="en-US" sz="2000" dirty="0"/>
              <a:t>Leon R. McCowan, 1301 Young Street, Suite 914, Dallas, TX 75202 (214) 767-9648 </a:t>
            </a:r>
            <a:endParaRPr lang="en-US" sz="2000" dirty="0" smtClean="0"/>
          </a:p>
          <a:p>
            <a:r>
              <a:rPr lang="en-US" sz="2000" b="1" dirty="0" smtClean="0"/>
              <a:t>Region VII</a:t>
            </a:r>
            <a:r>
              <a:rPr lang="en-US" sz="2000" dirty="0" smtClean="0"/>
              <a:t> </a:t>
            </a:r>
            <a:r>
              <a:rPr lang="en-US" sz="2000" dirty="0"/>
              <a:t>-- Patricia </a:t>
            </a:r>
            <a:r>
              <a:rPr lang="en-US" sz="2000" dirty="0" smtClean="0"/>
              <a:t>Brown,  </a:t>
            </a:r>
            <a:r>
              <a:rPr lang="en-US" sz="2000" dirty="0"/>
              <a:t>601 East 12th Street, Room </a:t>
            </a:r>
            <a:r>
              <a:rPr lang="en-US" sz="2000" dirty="0" smtClean="0"/>
              <a:t>276,  </a:t>
            </a:r>
            <a:r>
              <a:rPr lang="en-US" sz="2000" dirty="0"/>
              <a:t>Kansas City, MO 64106 </a:t>
            </a:r>
            <a:r>
              <a:rPr lang="en-US" sz="2000" dirty="0" smtClean="0"/>
              <a:t> (</a:t>
            </a:r>
            <a:r>
              <a:rPr lang="en-US" sz="2000" dirty="0"/>
              <a:t>816) 426-3981</a:t>
            </a:r>
            <a:endParaRPr lang="en-US" sz="2000" dirty="0" smtClean="0"/>
          </a:p>
          <a:p>
            <a:r>
              <a:rPr lang="en-US" sz="2000" b="1" dirty="0" smtClean="0"/>
              <a:t>Region VIII</a:t>
            </a:r>
            <a:r>
              <a:rPr lang="en-US" sz="2000" dirty="0" smtClean="0"/>
              <a:t> </a:t>
            </a:r>
            <a:r>
              <a:rPr lang="en-US" sz="2000" dirty="0"/>
              <a:t>-- Thomas </a:t>
            </a:r>
            <a:r>
              <a:rPr lang="en-US" sz="2000" dirty="0" smtClean="0"/>
              <a:t>Sullivan, 999 </a:t>
            </a:r>
            <a:r>
              <a:rPr lang="en-US" sz="2000" dirty="0"/>
              <a:t>18th </a:t>
            </a:r>
            <a:r>
              <a:rPr lang="en-US" sz="2000" dirty="0" smtClean="0"/>
              <a:t>Street, South </a:t>
            </a:r>
            <a:r>
              <a:rPr lang="en-US" sz="2000" dirty="0"/>
              <a:t>Terrace, Fourth </a:t>
            </a:r>
            <a:r>
              <a:rPr lang="en-US" sz="2000" dirty="0" smtClean="0"/>
              <a:t>Floor, Denver</a:t>
            </a:r>
            <a:r>
              <a:rPr lang="en-US" sz="2000" dirty="0"/>
              <a:t>, CO  80202 </a:t>
            </a:r>
            <a:r>
              <a:rPr lang="en-US" sz="2000" dirty="0" smtClean="0"/>
              <a:t> (</a:t>
            </a:r>
            <a:r>
              <a:rPr lang="en-US" sz="2000" dirty="0"/>
              <a:t>303) 844-3100 </a:t>
            </a:r>
            <a:endParaRPr lang="en-US" sz="2000" dirty="0" smtClean="0"/>
          </a:p>
          <a:p>
            <a:r>
              <a:rPr lang="en-US" sz="2000" b="1" dirty="0" smtClean="0"/>
              <a:t>Region IX </a:t>
            </a:r>
            <a:r>
              <a:rPr lang="en-US" sz="2000" dirty="0"/>
              <a:t>-- Sharon </a:t>
            </a:r>
            <a:r>
              <a:rPr lang="en-US" sz="2000" dirty="0" smtClean="0"/>
              <a:t>Fujii, 90 </a:t>
            </a:r>
            <a:r>
              <a:rPr lang="en-US" sz="2000" dirty="0"/>
              <a:t>7th Street, 9th </a:t>
            </a:r>
            <a:r>
              <a:rPr lang="en-US" sz="2000" dirty="0" smtClean="0"/>
              <a:t>Floor, San </a:t>
            </a:r>
            <a:r>
              <a:rPr lang="en-US" sz="2000" dirty="0"/>
              <a:t>Francisco, CA 94103 </a:t>
            </a:r>
            <a:r>
              <a:rPr lang="en-US" sz="2000" dirty="0" smtClean="0"/>
              <a:t> (</a:t>
            </a:r>
            <a:r>
              <a:rPr lang="en-US" sz="2000" dirty="0"/>
              <a:t>415) 437-8400</a:t>
            </a:r>
            <a:endParaRPr lang="en-US" sz="2000" dirty="0" smtClean="0"/>
          </a:p>
          <a:p>
            <a:r>
              <a:rPr lang="en-US" sz="2000" b="1" dirty="0" smtClean="0"/>
              <a:t>Region X</a:t>
            </a:r>
            <a:r>
              <a:rPr lang="en-US" sz="2000" dirty="0" smtClean="0"/>
              <a:t> </a:t>
            </a:r>
            <a:r>
              <a:rPr lang="en-US" sz="2000" dirty="0"/>
              <a:t>-- Steve </a:t>
            </a:r>
            <a:r>
              <a:rPr lang="en-US" sz="2000" dirty="0" smtClean="0"/>
              <a:t>Henigson, 2201 </a:t>
            </a:r>
            <a:r>
              <a:rPr lang="en-US" sz="2000" dirty="0"/>
              <a:t>Sixth </a:t>
            </a:r>
            <a:r>
              <a:rPr lang="en-US" sz="2000" dirty="0" smtClean="0"/>
              <a:t>Avenue, Suite 300, M/S RX-70, Seattle</a:t>
            </a:r>
            <a:r>
              <a:rPr lang="en-US" sz="2000" dirty="0"/>
              <a:t>, WA </a:t>
            </a:r>
            <a:r>
              <a:rPr lang="en-US" sz="2000" dirty="0" smtClean="0"/>
              <a:t>98121  (</a:t>
            </a:r>
            <a:r>
              <a:rPr lang="en-US" sz="2000" dirty="0"/>
              <a:t>206) 615-3660</a:t>
            </a:r>
            <a:endParaRPr lang="en-US" sz="2000" dirty="0" smtClean="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57</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8967235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THANK YOU FOR THE WORK YOU DO IN SUPPORT OF CHILDREN, YOUTH and FAMILIES!</a:t>
            </a:r>
            <a:endParaRPr lang="en-US" dirty="0"/>
          </a:p>
        </p:txBody>
      </p:sp>
      <p:sp>
        <p:nvSpPr>
          <p:cNvPr id="4" name="Slide Number Placeholder 3"/>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58</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295276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speaking of . . .</a:t>
            </a:r>
            <a:endParaRPr lang="en-US" dirty="0"/>
          </a:p>
        </p:txBody>
      </p:sp>
      <p:pic>
        <p:nvPicPr>
          <p:cNvPr id="1026" name="Picture 2" descr="C:\Users\khatfield\AppData\Local\Microsoft\Windows\Temporary Internet Files\Content.IE5\AL8OW2C7\MP900387863[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71956" y="2034381"/>
            <a:ext cx="260908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hatfield\AppData\Local\Microsoft\Windows\Temporary Internet Files\Content.IE5\R7V5FM1E\MP900049271[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48300" y="2034381"/>
            <a:ext cx="2438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3505200"/>
            <a:ext cx="1143000" cy="923330"/>
          </a:xfrm>
          <a:prstGeom prst="rect">
            <a:avLst/>
          </a:prstGeom>
          <a:noFill/>
        </p:spPr>
        <p:txBody>
          <a:bodyPr wrap="square" rtlCol="0">
            <a:spAutoFit/>
          </a:bodyPr>
          <a:lstStyle/>
          <a:p>
            <a:r>
              <a:rPr lang="en-US" sz="5400" dirty="0" smtClean="0"/>
              <a:t> &amp;</a:t>
            </a:r>
            <a:endParaRPr lang="en-US" sz="5400" dirty="0"/>
          </a:p>
        </p:txBody>
      </p:sp>
      <p:sp>
        <p:nvSpPr>
          <p:cNvPr id="3" name="Slide Number Placeholder 2"/>
          <p:cNvSpPr>
            <a:spLocks noGrp="1"/>
          </p:cNvSpPr>
          <p:nvPr>
            <p:ph type="sldNum" sz="quarter" idx="4"/>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0915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Where . . . </a:t>
            </a:r>
            <a:endParaRPr lang="en-US" dirty="0">
              <a:latin typeface="+mn-lt"/>
            </a:endParaRPr>
          </a:p>
        </p:txBody>
      </p:sp>
      <p:sp>
        <p:nvSpPr>
          <p:cNvPr id="3" name="Text Placeholder 2"/>
          <p:cNvSpPr>
            <a:spLocks noGrp="1"/>
          </p:cNvSpPr>
          <p:nvPr>
            <p:ph type="body" idx="1"/>
          </p:nvPr>
        </p:nvSpPr>
        <p:spPr/>
        <p:txBody>
          <a:bodyPr/>
          <a:lstStyle/>
          <a:p>
            <a:r>
              <a:rPr lang="en-US" sz="4400" b="0" dirty="0" smtClean="0"/>
              <a:t>    carrots are </a:t>
            </a:r>
            <a:endParaRPr lang="en-US" sz="4400" b="0" dirty="0"/>
          </a:p>
        </p:txBody>
      </p:sp>
      <p:sp>
        <p:nvSpPr>
          <p:cNvPr id="5" name="Text Placeholder 4"/>
          <p:cNvSpPr>
            <a:spLocks noGrp="1"/>
          </p:cNvSpPr>
          <p:nvPr>
            <p:ph type="body" sz="quarter" idx="3"/>
          </p:nvPr>
        </p:nvSpPr>
        <p:spPr/>
        <p:txBody>
          <a:bodyPr/>
          <a:lstStyle/>
          <a:p>
            <a:r>
              <a:rPr lang="en-US" sz="4400" b="0" dirty="0" smtClean="0"/>
              <a:t>  and sticks are </a:t>
            </a:r>
            <a:endParaRPr lang="en-US" sz="4400" b="0" dirty="0"/>
          </a:p>
        </p:txBody>
      </p:sp>
      <p:pic>
        <p:nvPicPr>
          <p:cNvPr id="2050" name="Picture 2" descr="C:\Users\khatfield\AppData\Local\Microsoft\Windows\Temporary Internet Files\Content.IE5\AL8OW2C7\MP900177750[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411480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khatfield\AppData\Local\Microsoft\Windows\Temporary Internet Files\Content.IE5\6D025PFG\MP900442381[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24400" y="2895600"/>
            <a:ext cx="4041775" cy="27627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DF99FFC-F2F4-4BC6-B566-23B9A0E79C83}" type="slidenum">
              <a:rPr kumimoji="0" lang="en-US" sz="1200" b="0" i="0" u="none" strike="noStrike" kern="0" cap="none" spc="0" normalizeH="0" baseline="0" noProof="0" smtClean="0">
                <a:ln>
                  <a:noFill/>
                </a:ln>
                <a:solidFill>
                  <a:sysClr val="windowText" lastClr="000000">
                    <a:tint val="75000"/>
                  </a:sys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dirty="0" smtClean="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125293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Overview of Major </a:t>
            </a:r>
            <a:r>
              <a:rPr lang="en-US" sz="3600" dirty="0" smtClean="0"/>
              <a:t>Federal</a:t>
            </a:r>
            <a:br>
              <a:rPr lang="en-US" sz="3600" dirty="0" smtClean="0"/>
            </a:br>
            <a:r>
              <a:rPr lang="en-US" sz="3600" dirty="0" smtClean="0"/>
              <a:t> </a:t>
            </a:r>
            <a:r>
              <a:rPr lang="en-US" sz="3600" dirty="0"/>
              <a:t>Child Welfare Laws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8540833"/>
              </p:ext>
            </p:extLst>
          </p:nvPr>
        </p:nvGraphicFramePr>
        <p:xfrm>
          <a:off x="457200" y="1600200"/>
          <a:ext cx="8229600" cy="4145280"/>
        </p:xfrm>
        <a:graphic>
          <a:graphicData uri="http://schemas.openxmlformats.org/drawingml/2006/table">
            <a:tbl>
              <a:tblPr firstRow="1" bandRow="1">
                <a:tableStyleId>{5940675A-B579-460E-94D1-54222C63F5DA}</a:tableStyleId>
              </a:tblPr>
              <a:tblGrid>
                <a:gridCol w="2743200"/>
                <a:gridCol w="1143000"/>
                <a:gridCol w="4343400"/>
              </a:tblGrid>
              <a:tr h="370840">
                <a:tc>
                  <a:txBody>
                    <a:bodyPr/>
                    <a:lstStyle/>
                    <a:p>
                      <a:pPr algn="ctr"/>
                      <a:r>
                        <a:rPr lang="en-US" sz="2000" dirty="0" smtClean="0"/>
                        <a:t>Program</a:t>
                      </a:r>
                      <a:endParaRPr lang="en-US" sz="2000" dirty="0"/>
                    </a:p>
                  </a:txBody>
                  <a:tcPr/>
                </a:tc>
                <a:tc>
                  <a:txBody>
                    <a:bodyPr/>
                    <a:lstStyle/>
                    <a:p>
                      <a:pPr algn="ctr"/>
                      <a:r>
                        <a:rPr lang="en-US" sz="2000" dirty="0" smtClean="0"/>
                        <a:t>2012</a:t>
                      </a:r>
                      <a:r>
                        <a:rPr lang="en-US" sz="2000" baseline="0" dirty="0" smtClean="0"/>
                        <a:t> $</a:t>
                      </a:r>
                      <a:endParaRPr lang="en-US" sz="2000" dirty="0"/>
                    </a:p>
                  </a:txBody>
                  <a:tcPr/>
                </a:tc>
                <a:tc>
                  <a:txBody>
                    <a:bodyPr/>
                    <a:lstStyle/>
                    <a:p>
                      <a:pPr algn="ctr"/>
                      <a:r>
                        <a:rPr lang="en-US" sz="2000" dirty="0" smtClean="0"/>
                        <a:t>Examples</a:t>
                      </a:r>
                      <a:r>
                        <a:rPr lang="en-US" dirty="0" smtClean="0"/>
                        <a:t> of Min.</a:t>
                      </a:r>
                      <a:r>
                        <a:rPr lang="en-US" baseline="0" dirty="0" smtClean="0"/>
                        <a:t> Req.</a:t>
                      </a:r>
                      <a:endParaRPr lang="en-US" dirty="0"/>
                    </a:p>
                  </a:txBody>
                  <a:tcPr/>
                </a:tc>
              </a:tr>
              <a:tr h="370840">
                <a:tc>
                  <a:txBody>
                    <a:bodyPr/>
                    <a:lstStyle/>
                    <a:p>
                      <a:r>
                        <a:rPr lang="en-US" sz="2000" kern="1200" dirty="0" smtClean="0">
                          <a:effectLst/>
                        </a:rPr>
                        <a:t>Foster Care Program (Title IV-E)</a:t>
                      </a:r>
                    </a:p>
                    <a:p>
                      <a:r>
                        <a:rPr lang="en-US" sz="2000" kern="1200" dirty="0" smtClean="0">
                          <a:effectLst/>
                        </a:rPr>
                        <a:t> </a:t>
                      </a:r>
                    </a:p>
                    <a:p>
                      <a:r>
                        <a:rPr lang="en-US" sz="2000" kern="1200" dirty="0" smtClean="0">
                          <a:effectLst/>
                        </a:rPr>
                        <a:t>The purpose is to enable each state to provide foster care &amp;transitional independent living programs &amp; adoption assistance for children with special needs.</a:t>
                      </a:r>
                    </a:p>
                    <a:p>
                      <a:endParaRPr lang="en-US" dirty="0"/>
                    </a:p>
                  </a:txBody>
                  <a:tcPr/>
                </a:tc>
                <a:tc>
                  <a:txBody>
                    <a:bodyPr/>
                    <a:lstStyle/>
                    <a:p>
                      <a:r>
                        <a:rPr lang="en-US" sz="2000" kern="1200" dirty="0" smtClean="0">
                          <a:effectLst/>
                        </a:rPr>
                        <a:t>$4.288</a:t>
                      </a:r>
                      <a:br>
                        <a:rPr lang="en-US" sz="2000" kern="1200" dirty="0" smtClean="0">
                          <a:effectLst/>
                        </a:rPr>
                      </a:br>
                      <a:r>
                        <a:rPr lang="en-US" sz="2000" kern="1200" dirty="0" smtClean="0">
                          <a:effectLst/>
                        </a:rPr>
                        <a:t>billion</a:t>
                      </a:r>
                      <a:endParaRPr lang="en-US" sz="2000" dirty="0"/>
                    </a:p>
                  </a:txBody>
                  <a:tcPr/>
                </a:tc>
                <a:tc>
                  <a:txBody>
                    <a:bodyPr/>
                    <a:lstStyle/>
                    <a:p>
                      <a:pPr marL="342900" indent="-342900">
                        <a:buFont typeface="Arial" pitchFamily="34" charset="0"/>
                        <a:buChar char="•"/>
                      </a:pPr>
                      <a:r>
                        <a:rPr lang="en-US" sz="2000" dirty="0" smtClean="0"/>
                        <a:t>Standards for Foster Family</a:t>
                      </a:r>
                      <a:r>
                        <a:rPr lang="en-US" sz="2000" baseline="0" dirty="0" smtClean="0"/>
                        <a:t> Homes to protect safety &amp; civil rights</a:t>
                      </a:r>
                      <a:endParaRPr lang="en-US" sz="2000" dirty="0" smtClean="0"/>
                    </a:p>
                    <a:p>
                      <a:pPr marL="342900" indent="-342900">
                        <a:buFont typeface="Arial" pitchFamily="34" charset="0"/>
                        <a:buChar char="•"/>
                      </a:pPr>
                      <a:r>
                        <a:rPr lang="en-US" sz="2000" dirty="0" smtClean="0"/>
                        <a:t>Periodic</a:t>
                      </a:r>
                      <a:r>
                        <a:rPr lang="en-US" sz="2000" baseline="0" dirty="0" smtClean="0"/>
                        <a:t> reviews of foster care maintenance payments &amp; AAP to assure appropriateness</a:t>
                      </a:r>
                    </a:p>
                    <a:p>
                      <a:pPr marL="342900" indent="-342900">
                        <a:buFont typeface="Arial" pitchFamily="34" charset="0"/>
                        <a:buChar char="•"/>
                      </a:pPr>
                      <a:r>
                        <a:rPr lang="en-US" sz="2000" baseline="0" dirty="0" smtClean="0"/>
                        <a:t>Standards that ensure children in placement are provided quality services that protect their health &amp; safety</a:t>
                      </a:r>
                    </a:p>
                    <a:p>
                      <a:pPr marL="0" indent="0">
                        <a:buFont typeface="Arial" pitchFamily="34" charset="0"/>
                        <a:buNone/>
                      </a:pPr>
                      <a:endParaRPr lang="en-US" sz="2000" baseline="0" dirty="0" smtClean="0"/>
                    </a:p>
                    <a:p>
                      <a:pPr marL="0" indent="0">
                        <a:buFont typeface="Arial" pitchFamily="34" charset="0"/>
                        <a:buNone/>
                      </a:pPr>
                      <a:r>
                        <a:rPr lang="en-US" sz="2000" baseline="0" dirty="0" smtClean="0"/>
                        <a:t>42 U.S.C. §671(a)</a:t>
                      </a:r>
                      <a:endParaRPr lang="en-US" sz="2000" dirty="0"/>
                    </a:p>
                  </a:txBody>
                  <a:tcPr/>
                </a:tc>
              </a:tr>
            </a:tbl>
          </a:graphicData>
        </a:graphic>
      </p:graphicFrame>
      <p:sp>
        <p:nvSpPr>
          <p:cNvPr id="6" name="TextBox 5"/>
          <p:cNvSpPr txBox="1"/>
          <p:nvPr/>
        </p:nvSpPr>
        <p:spPr>
          <a:xfrm>
            <a:off x="457200" y="6096000"/>
            <a:ext cx="7086600" cy="646331"/>
          </a:xfrm>
          <a:prstGeom prst="rect">
            <a:avLst/>
          </a:prstGeom>
          <a:noFill/>
        </p:spPr>
        <p:txBody>
          <a:bodyPr wrap="square" rtlCol="0">
            <a:spAutoFit/>
          </a:bodyPr>
          <a:lstStyle/>
          <a:p>
            <a:r>
              <a:rPr lang="en-US" dirty="0" smtClean="0"/>
              <a:t>See handout</a:t>
            </a:r>
            <a:r>
              <a:rPr lang="en-US" dirty="0"/>
              <a:t>:</a:t>
            </a:r>
            <a:r>
              <a:rPr lang="en-US" dirty="0" smtClean="0"/>
              <a:t> “Overview of Major Federal Child Welfare Laws,” which will also be posted on NACC conference website</a:t>
            </a: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8</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156110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Overview of Major </a:t>
            </a:r>
            <a:r>
              <a:rPr lang="en-US" sz="3600" dirty="0" smtClean="0"/>
              <a:t>Federal</a:t>
            </a:r>
            <a:br>
              <a:rPr lang="en-US" sz="3600" dirty="0" smtClean="0"/>
            </a:br>
            <a:r>
              <a:rPr lang="en-US" sz="3600" dirty="0" smtClean="0"/>
              <a:t> </a:t>
            </a:r>
            <a:r>
              <a:rPr lang="en-US" sz="3600" dirty="0"/>
              <a:t>Child Welfare Laws</a:t>
            </a:r>
          </a:p>
        </p:txBody>
      </p:sp>
      <p:sp>
        <p:nvSpPr>
          <p:cNvPr id="6" name="TextBox 5"/>
          <p:cNvSpPr txBox="1"/>
          <p:nvPr/>
        </p:nvSpPr>
        <p:spPr>
          <a:xfrm>
            <a:off x="457200" y="6096000"/>
            <a:ext cx="7086600" cy="646331"/>
          </a:xfrm>
          <a:prstGeom prst="rect">
            <a:avLst/>
          </a:prstGeom>
          <a:noFill/>
        </p:spPr>
        <p:txBody>
          <a:bodyPr wrap="square" rtlCol="0">
            <a:spAutoFit/>
          </a:bodyPr>
          <a:lstStyle/>
          <a:p>
            <a:r>
              <a:rPr lang="en-US" dirty="0" smtClean="0"/>
              <a:t>See handout</a:t>
            </a:r>
            <a:r>
              <a:rPr lang="en-US" dirty="0"/>
              <a:t>:</a:t>
            </a:r>
            <a:r>
              <a:rPr lang="en-US" dirty="0" smtClean="0"/>
              <a:t> “Overview of Major Federal Child Welfare Laws,” which will also be posted on NACC conference website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1168997"/>
              </p:ext>
            </p:extLst>
          </p:nvPr>
        </p:nvGraphicFramePr>
        <p:xfrm>
          <a:off x="457200" y="1600200"/>
          <a:ext cx="8229600" cy="4450080"/>
        </p:xfrm>
        <a:graphic>
          <a:graphicData uri="http://schemas.openxmlformats.org/drawingml/2006/table">
            <a:tbl>
              <a:tblPr firstRow="1" bandRow="1">
                <a:tableStyleId>{5940675A-B579-460E-94D1-54222C63F5DA}</a:tableStyleId>
              </a:tblPr>
              <a:tblGrid>
                <a:gridCol w="2743200"/>
                <a:gridCol w="1143000"/>
                <a:gridCol w="4343400"/>
              </a:tblGrid>
              <a:tr h="370840">
                <a:tc>
                  <a:txBody>
                    <a:bodyPr/>
                    <a:lstStyle/>
                    <a:p>
                      <a:pPr algn="ctr"/>
                      <a:r>
                        <a:rPr lang="en-US" sz="2000" dirty="0" smtClean="0"/>
                        <a:t>Program</a:t>
                      </a:r>
                      <a:endParaRPr lang="en-US" sz="2000" dirty="0"/>
                    </a:p>
                  </a:txBody>
                  <a:tcPr/>
                </a:tc>
                <a:tc>
                  <a:txBody>
                    <a:bodyPr/>
                    <a:lstStyle/>
                    <a:p>
                      <a:pPr algn="ctr"/>
                      <a:r>
                        <a:rPr lang="en-US" sz="2000" dirty="0" smtClean="0"/>
                        <a:t>2012 $</a:t>
                      </a:r>
                      <a:endParaRPr lang="en-US" sz="2000" dirty="0"/>
                    </a:p>
                  </a:txBody>
                  <a:tcPr/>
                </a:tc>
                <a:tc>
                  <a:txBody>
                    <a:bodyPr/>
                    <a:lstStyle/>
                    <a:p>
                      <a:pPr algn="ctr"/>
                      <a:r>
                        <a:rPr lang="en-US" sz="2000" dirty="0" smtClean="0"/>
                        <a:t>Examples of Min.</a:t>
                      </a:r>
                      <a:r>
                        <a:rPr lang="en-US" sz="2000" baseline="0" dirty="0" smtClean="0"/>
                        <a:t> Req.</a:t>
                      </a:r>
                      <a:endParaRPr lang="en-US" sz="2000" dirty="0"/>
                    </a:p>
                  </a:txBody>
                  <a:tcPr/>
                </a:tc>
              </a:tr>
              <a:tr h="370840">
                <a:tc>
                  <a:txBody>
                    <a:bodyPr/>
                    <a:lstStyle/>
                    <a:p>
                      <a:r>
                        <a:rPr lang="en-US" sz="2000" kern="1200" dirty="0" smtClean="0">
                          <a:effectLst/>
                        </a:rPr>
                        <a:t>Promoting Safe and Stable Families Program (Title IV-B, Subpart 2-PSSF) Mandatory</a:t>
                      </a:r>
                    </a:p>
                    <a:p>
                      <a:r>
                        <a:rPr lang="en-US" sz="2000" kern="1200" dirty="0" smtClean="0">
                          <a:effectLst/>
                        </a:rPr>
                        <a:t> </a:t>
                      </a:r>
                    </a:p>
                    <a:p>
                      <a:r>
                        <a:rPr lang="en-US" sz="2000" kern="1200" dirty="0" smtClean="0">
                          <a:effectLst/>
                        </a:rPr>
                        <a:t>Used for family support services, family preservation services, family reunification services, &amp; adoption promotion &amp; support services.</a:t>
                      </a:r>
                      <a:endParaRPr lang="en-US" sz="2000" dirty="0"/>
                    </a:p>
                  </a:txBody>
                  <a:tcPr/>
                </a:tc>
                <a:tc>
                  <a:txBody>
                    <a:bodyPr/>
                    <a:lstStyle/>
                    <a:p>
                      <a:r>
                        <a:rPr lang="en-US" sz="2000" kern="1200" dirty="0" smtClean="0">
                          <a:effectLst/>
                        </a:rPr>
                        <a:t>$345</a:t>
                      </a:r>
                      <a:br>
                        <a:rPr lang="en-US" sz="2000" kern="1200" dirty="0" smtClean="0">
                          <a:effectLst/>
                        </a:rPr>
                      </a:br>
                      <a:r>
                        <a:rPr lang="en-US" sz="2000" kern="1200" dirty="0" smtClean="0">
                          <a:effectLst/>
                        </a:rPr>
                        <a:t>million</a:t>
                      </a:r>
                      <a:endParaRPr lang="en-US" sz="2000" dirty="0"/>
                    </a:p>
                  </a:txBody>
                  <a:tcPr/>
                </a:tc>
                <a:tc>
                  <a:txBody>
                    <a:bodyPr/>
                    <a:lstStyle/>
                    <a:p>
                      <a:pPr marL="171450" lvl="0" indent="-171450">
                        <a:buFont typeface="Arial" pitchFamily="34" charset="0"/>
                        <a:buChar char="•"/>
                      </a:pPr>
                      <a:r>
                        <a:rPr lang="en-US" sz="2000" kern="1200" dirty="0" smtClean="0">
                          <a:effectLst/>
                        </a:rPr>
                        <a:t>coordination of the provision of services </a:t>
                      </a:r>
                    </a:p>
                    <a:p>
                      <a:pPr marL="171450" lvl="0" indent="-171450">
                        <a:buFont typeface="Arial" pitchFamily="34" charset="0"/>
                        <a:buChar char="•"/>
                      </a:pPr>
                      <a:r>
                        <a:rPr lang="en-US" sz="2000" kern="1200" dirty="0" smtClean="0">
                          <a:effectLst/>
                        </a:rPr>
                        <a:t>not more than 10%</a:t>
                      </a:r>
                      <a:r>
                        <a:rPr lang="en-US" sz="2000" kern="1200" baseline="0" dirty="0" smtClean="0">
                          <a:effectLst/>
                        </a:rPr>
                        <a:t> </a:t>
                      </a:r>
                      <a:r>
                        <a:rPr lang="en-US" sz="2000" kern="1200" dirty="0" smtClean="0">
                          <a:effectLst/>
                        </a:rPr>
                        <a:t>of expenditures shall be for administrative costs, and the remaining expenditures shall be specifically for programs</a:t>
                      </a:r>
                    </a:p>
                    <a:p>
                      <a:pPr marL="171450" indent="-171450">
                        <a:buFont typeface="Arial" pitchFamily="34" charset="0"/>
                        <a:buChar char="•"/>
                      </a:pPr>
                      <a:r>
                        <a:rPr lang="en-US" sz="2000" kern="1200" dirty="0" smtClean="0">
                          <a:effectLst/>
                        </a:rPr>
                        <a:t>in administering and conducting service programs under the plan, the safety of the children to be served shall be of paramount concern</a:t>
                      </a:r>
                    </a:p>
                    <a:p>
                      <a:pPr marL="0" indent="0">
                        <a:buFont typeface="Arial" pitchFamily="34" charset="0"/>
                        <a:buNone/>
                      </a:pPr>
                      <a:endParaRPr lang="en-US" sz="2000" kern="1200" dirty="0" smtClean="0">
                        <a:effectLst/>
                      </a:endParaRPr>
                    </a:p>
                    <a:p>
                      <a:pPr marL="0" indent="0">
                        <a:buFont typeface="Arial" pitchFamily="34" charset="0"/>
                        <a:buNone/>
                      </a:pPr>
                      <a:r>
                        <a:rPr lang="en-US" sz="2000" kern="1200" dirty="0" smtClean="0">
                          <a:effectLst/>
                        </a:rPr>
                        <a:t>42</a:t>
                      </a:r>
                      <a:r>
                        <a:rPr lang="en-US" sz="2000" kern="1200" baseline="0" dirty="0" smtClean="0">
                          <a:effectLst/>
                        </a:rPr>
                        <a:t> U.S.C. §629b(a)</a:t>
                      </a:r>
                      <a:endParaRPr lang="en-US" sz="2000" dirty="0"/>
                    </a:p>
                  </a:txBody>
                  <a:tcPr/>
                </a:tc>
              </a:tr>
            </a:tbl>
          </a:graphicData>
        </a:graphic>
      </p:graphicFrame>
      <p:sp>
        <p:nvSpPr>
          <p:cNvPr id="3" name="Slide Number Placeholder 2"/>
          <p:cNvSpPr>
            <a:spLocks noGrp="1"/>
          </p:cNvSpPr>
          <p:nvPr>
            <p:ph type="sldNum" sz="quarter" idx="4"/>
          </p:nvPr>
        </p:nvSpPr>
        <p:spPr/>
        <p:txBody>
          <a:bodyPr/>
          <a:lstStyle/>
          <a:p>
            <a:pPr fontAlgn="auto">
              <a:spcBef>
                <a:spcPts val="0"/>
              </a:spcBef>
              <a:spcAft>
                <a:spcPts val="0"/>
              </a:spcAft>
              <a:defRPr/>
            </a:pPr>
            <a:fld id="{5787F1D0-68F2-452D-9B1D-AD99D07237DB}" type="slidenum">
              <a:rPr lang="en-US" kern="0" smtClean="0">
                <a:solidFill>
                  <a:sysClr val="windowText" lastClr="000000">
                    <a:tint val="75000"/>
                  </a:sysClr>
                </a:solidFill>
              </a:rPr>
              <a:pPr fontAlgn="auto">
                <a:spcBef>
                  <a:spcPts val="0"/>
                </a:spcBef>
                <a:spcAft>
                  <a:spcPts val="0"/>
                </a:spcAft>
                <a:defRPr/>
              </a:pPr>
              <a:t>9</a:t>
            </a:fld>
            <a:endParaRPr lang="en-US" kern="0" dirty="0" smtClean="0">
              <a:solidFill>
                <a:sysClr val="windowText" lastClr="000000">
                  <a:tint val="75000"/>
                </a:sysClr>
              </a:solidFill>
            </a:endParaRPr>
          </a:p>
        </p:txBody>
      </p:sp>
    </p:spTree>
    <p:extLst>
      <p:ext uri="{BB962C8B-B14F-4D97-AF65-F5344CB8AC3E}">
        <p14:creationId xmlns:p14="http://schemas.microsoft.com/office/powerpoint/2010/main" val="30235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08 CAI Template">
  <a:themeElements>
    <a:clrScheme name="2008 CA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 CAI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8 CA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 CA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 CA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 CA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 CA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 CA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 CA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 CA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 CA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 CA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 CA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 CA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 CAI Template</Template>
  <TotalTime>8284</TotalTime>
  <Words>3843</Words>
  <Application>Microsoft Office PowerPoint</Application>
  <PresentationFormat>On-screen Show (4:3)</PresentationFormat>
  <Paragraphs>473</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2008 CAI Template</vt:lpstr>
      <vt:lpstr>PowerPoint Presentation</vt:lpstr>
      <vt:lpstr>Children’s Advocacy Institute</vt:lpstr>
      <vt:lpstr>CAI Team</vt:lpstr>
      <vt:lpstr>How Does Our Policy Work Help Children?</vt:lpstr>
      <vt:lpstr>No Child Protection Unless There is Enforcement</vt:lpstr>
      <vt:lpstr>We are speaking of . . .</vt:lpstr>
      <vt:lpstr>Where . . . </vt:lpstr>
      <vt:lpstr>Overview of Major Federal  Child Welfare Laws</vt:lpstr>
      <vt:lpstr>Overview of Major Federal  Child Welfare Laws</vt:lpstr>
      <vt:lpstr>Overview of Major Federal  Child Welfare Laws</vt:lpstr>
      <vt:lpstr>Overview of Major Federal  Child Welfare Laws</vt:lpstr>
      <vt:lpstr>Federal courts have found and states have admitted violations of these statutes</vt:lpstr>
      <vt:lpstr>Other violations federal courts  have addressed</vt:lpstr>
      <vt:lpstr>Other violations federal courts  have addressed (for which DHHS might now be the only enforcer)</vt:lpstr>
      <vt:lpstr>Other violations raised in courts, which have largely been resolved  by consent decrees</vt:lpstr>
      <vt:lpstr>An unexpected proposal for a bunch of lawyers to make:</vt:lpstr>
      <vt:lpstr>Limitations of Pursuing Child Welfare Reform through Litigation</vt:lpstr>
      <vt:lpstr>Pursuing reform through  litigation has problems</vt:lpstr>
      <vt:lpstr>Pursuing reform through  litigation has problems</vt:lpstr>
      <vt:lpstr>Pursuing reform through  litigation has problems</vt:lpstr>
      <vt:lpstr>Pursuing reform through  litigation has problems</vt:lpstr>
      <vt:lpstr>Pursuing reform through  litigation has problems</vt:lpstr>
      <vt:lpstr>Pursuing reform through  litigation has problems</vt:lpstr>
      <vt:lpstr>PowerPoint Presentation</vt:lpstr>
      <vt:lpstr>Pursuing reform through  litigation has problems</vt:lpstr>
      <vt:lpstr>Pursuing reform through  litigation has problems</vt:lpstr>
      <vt:lpstr>Pursuing reform through  litigation has problems</vt:lpstr>
      <vt:lpstr>PowerPoint Presentation</vt:lpstr>
      <vt:lpstr>Pursuing reform through  litigation has problems</vt:lpstr>
      <vt:lpstr>Current US DHHS Monitoring/ Enforcement Mechanisms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Current US DHHS  Monitoring/Enforcement Practices</vt:lpstr>
      <vt:lpstr>Examples of Federal Enforcement re Other Issues/Constituencies</vt:lpstr>
      <vt:lpstr>You’re familiar with federal enforcement on other issues</vt:lpstr>
      <vt:lpstr>More examples of the feds making states comply in order to receive $$</vt:lpstr>
      <vt:lpstr>Some federal agency enforcement/threats  to withhold money related to certain issues  affecting children . . . </vt:lpstr>
      <vt:lpstr>. . . but DHHS isn’t enforcing child welfare service standards</vt:lpstr>
      <vt:lpstr>DHHS says caseworker training, turnover and caseloads isn’t its domain:</vt:lpstr>
      <vt:lpstr>Here’s one publicized example of DHHS enforcement in child welfare law, which proves it works: </vt:lpstr>
      <vt:lpstr>Another example proving it works:  US DHHS enforcement re  Title IV-D, Child Support</vt:lpstr>
      <vt:lpstr>DHHS enforcement would be better</vt:lpstr>
      <vt:lpstr>DHHS enforcement would be better, except when . . . </vt:lpstr>
      <vt:lpstr>DHHS Defenses and Obstacles</vt:lpstr>
      <vt:lpstr>Examples of Child Welfare Issues in Need of Affirmative US DHHS Oversight</vt:lpstr>
      <vt:lpstr>FINDINGS</vt:lpstr>
      <vt:lpstr>RECOMMENDATIONS</vt:lpstr>
      <vt:lpstr>Contact your ACF Regional Office to  report violations and request enforcement</vt:lpstr>
      <vt:lpstr>Contact your ACF Regional Office to  report violations and request enforcement</vt:lpstr>
      <vt:lpstr>PowerPoint Presentation</vt:lpstr>
    </vt:vector>
  </TitlesOfParts>
  <Company>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Advocacy Institute</dc:title>
  <dc:creator>Kara Hatfield</dc:creator>
  <cp:lastModifiedBy>USD</cp:lastModifiedBy>
  <cp:revision>345</cp:revision>
  <cp:lastPrinted>2012-08-10T20:22:59Z</cp:lastPrinted>
  <dcterms:created xsi:type="dcterms:W3CDTF">2008-06-02T17:43:36Z</dcterms:created>
  <dcterms:modified xsi:type="dcterms:W3CDTF">2012-08-20T21:21:00Z</dcterms:modified>
</cp:coreProperties>
</file>