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02" r:id="rId2"/>
    <p:sldId id="297" r:id="rId3"/>
    <p:sldId id="301" r:id="rId4"/>
    <p:sldId id="257" r:id="rId5"/>
    <p:sldId id="260" r:id="rId6"/>
    <p:sldId id="270" r:id="rId7"/>
    <p:sldId id="278" r:id="rId8"/>
    <p:sldId id="279" r:id="rId9"/>
    <p:sldId id="280" r:id="rId10"/>
    <p:sldId id="281" r:id="rId11"/>
    <p:sldId id="282" r:id="rId12"/>
    <p:sldId id="284" r:id="rId13"/>
    <p:sldId id="285" r:id="rId14"/>
    <p:sldId id="283" r:id="rId15"/>
    <p:sldId id="293" r:id="rId16"/>
    <p:sldId id="286" r:id="rId17"/>
    <p:sldId id="287" r:id="rId18"/>
    <p:sldId id="294" r:id="rId19"/>
    <p:sldId id="295" r:id="rId20"/>
    <p:sldId id="288" r:id="rId21"/>
    <p:sldId id="289" r:id="rId22"/>
    <p:sldId id="290" r:id="rId23"/>
    <p:sldId id="291" r:id="rId24"/>
    <p:sldId id="292" r:id="rId25"/>
    <p:sldId id="296" r:id="rId26"/>
    <p:sldId id="303" r:id="rId27"/>
    <p:sldId id="298" r:id="rId28"/>
    <p:sldId id="299" r:id="rId29"/>
    <p:sldId id="30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936" autoAdjust="0"/>
    <p:restoredTop sz="94660"/>
  </p:normalViewPr>
  <p:slideViewPr>
    <p:cSldViewPr snapToGrid="0">
      <p:cViewPr varScale="1">
        <p:scale>
          <a:sx n="64" d="100"/>
          <a:sy n="64" d="100"/>
        </p:scale>
        <p:origin x="3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CB86F9-4861-4796-B53D-D31E2CBE331B}"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92D03DF5-578C-4E08-821E-44C8BBBEDD0A}">
      <dgm:prSet/>
      <dgm:spPr/>
      <dgm:t>
        <a:bodyPr/>
        <a:lstStyle/>
        <a:p>
          <a:r>
            <a:rPr lang="en-US" b="1" dirty="0">
              <a:solidFill>
                <a:schemeClr val="tx1"/>
              </a:solidFill>
            </a:rPr>
            <a:t>Creates immunity from liability in a civil action for foster caregivers, with specified limitations, based upon the acts or omissions by foster caregivers and minor and nonminor dependents if the caregiver acted in accordance with the reasonable and prudent parent standard</a:t>
          </a:r>
          <a:r>
            <a:rPr lang="en-US" dirty="0">
              <a:solidFill>
                <a:schemeClr val="tx1"/>
              </a:solidFill>
            </a:rPr>
            <a:t>. (WIC section 362.06) </a:t>
          </a:r>
        </a:p>
      </dgm:t>
    </dgm:pt>
    <dgm:pt modelId="{4BDBDCAB-DFDA-4C14-9600-3D3FC6D5D4E1}" type="parTrans" cxnId="{E9065311-0F8C-4F6F-A28E-E5AAA28375D2}">
      <dgm:prSet/>
      <dgm:spPr/>
      <dgm:t>
        <a:bodyPr/>
        <a:lstStyle/>
        <a:p>
          <a:endParaRPr lang="en-US"/>
        </a:p>
      </dgm:t>
    </dgm:pt>
    <dgm:pt modelId="{3281AECC-251E-4AD5-A131-C3006C72884C}" type="sibTrans" cxnId="{E9065311-0F8C-4F6F-A28E-E5AAA28375D2}">
      <dgm:prSet/>
      <dgm:spPr/>
      <dgm:t>
        <a:bodyPr/>
        <a:lstStyle/>
        <a:p>
          <a:endParaRPr lang="en-US"/>
        </a:p>
      </dgm:t>
    </dgm:pt>
    <dgm:pt modelId="{AC8D2C60-E829-4180-8D0B-22B279CA7783}">
      <dgm:prSet/>
      <dgm:spPr/>
      <dgm:t>
        <a:bodyPr/>
        <a:lstStyle/>
        <a:p>
          <a:r>
            <a:rPr lang="en-US" dirty="0">
              <a:solidFill>
                <a:schemeClr val="tx1"/>
              </a:solidFill>
            </a:rPr>
            <a:t>Extends the Foster Family Home and Small Family Home Insurance Fund to resource families. (Health and Safety Code (HSC) sections 1527, 1527.1, 1527.2, 1527.4, and 1527.5)</a:t>
          </a:r>
        </a:p>
      </dgm:t>
    </dgm:pt>
    <dgm:pt modelId="{6189E472-D3DF-4A00-A7CF-A13F18EA0B0F}" type="parTrans" cxnId="{B1039712-FA70-4FBB-8E64-E7665F2BC840}">
      <dgm:prSet/>
      <dgm:spPr/>
      <dgm:t>
        <a:bodyPr/>
        <a:lstStyle/>
        <a:p>
          <a:endParaRPr lang="en-US"/>
        </a:p>
      </dgm:t>
    </dgm:pt>
    <dgm:pt modelId="{B2F1FFEB-A652-4114-8999-2D6D11DC8218}" type="sibTrans" cxnId="{B1039712-FA70-4FBB-8E64-E7665F2BC840}">
      <dgm:prSet/>
      <dgm:spPr/>
      <dgm:t>
        <a:bodyPr/>
        <a:lstStyle/>
        <a:p>
          <a:endParaRPr lang="en-US"/>
        </a:p>
      </dgm:t>
    </dgm:pt>
    <dgm:pt modelId="{D7B4E8FC-DCB9-4DAF-9A1E-742BF24F2C97}">
      <dgm:prSet/>
      <dgm:spPr/>
      <dgm:t>
        <a:bodyPr/>
        <a:lstStyle/>
        <a:p>
          <a:r>
            <a:rPr lang="en-US" b="1" dirty="0">
              <a:solidFill>
                <a:schemeClr val="tx1"/>
              </a:solidFill>
            </a:rPr>
            <a:t>Creates confidentiality protections for the resource family approval (RFA) written report</a:t>
          </a:r>
          <a:r>
            <a:rPr lang="en-US" dirty="0">
              <a:solidFill>
                <a:schemeClr val="tx1"/>
              </a:solidFill>
            </a:rPr>
            <a:t>. (WIC section 16519.555</a:t>
          </a:r>
          <a:r>
            <a:rPr lang="en-US" dirty="0"/>
            <a:t>) </a:t>
          </a:r>
        </a:p>
      </dgm:t>
    </dgm:pt>
    <dgm:pt modelId="{98DF4DE2-2D35-45D2-A7C1-D5229C537590}" type="parTrans" cxnId="{B33F503E-D39B-4488-AA86-DF82FE919A4E}">
      <dgm:prSet/>
      <dgm:spPr/>
      <dgm:t>
        <a:bodyPr/>
        <a:lstStyle/>
        <a:p>
          <a:endParaRPr lang="en-US"/>
        </a:p>
      </dgm:t>
    </dgm:pt>
    <dgm:pt modelId="{971A1BEF-D91D-4044-86A0-2A78CB1043AA}" type="sibTrans" cxnId="{B33F503E-D39B-4488-AA86-DF82FE919A4E}">
      <dgm:prSet/>
      <dgm:spPr/>
      <dgm:t>
        <a:bodyPr/>
        <a:lstStyle/>
        <a:p>
          <a:endParaRPr lang="en-US"/>
        </a:p>
      </dgm:t>
    </dgm:pt>
    <dgm:pt modelId="{AEF37559-CC91-49D5-B3CC-16BD156AEB5B}">
      <dgm:prSet/>
      <dgm:spPr/>
      <dgm:t>
        <a:bodyPr/>
        <a:lstStyle/>
        <a:p>
          <a:r>
            <a:rPr lang="en-US" b="1" dirty="0">
              <a:solidFill>
                <a:schemeClr val="tx1"/>
              </a:solidFill>
            </a:rPr>
            <a:t>Authorizes a waiver for the out-of-county placement noticing requirements if the child and family team and child's attorney do not object to the placement, and creates an expedited noticing process if the foster child is in a temporary shelter care facility. </a:t>
          </a:r>
          <a:r>
            <a:rPr lang="en-US" dirty="0">
              <a:solidFill>
                <a:schemeClr val="tx1"/>
              </a:solidFill>
            </a:rPr>
            <a:t>(WIC section 361.2)</a:t>
          </a:r>
        </a:p>
      </dgm:t>
    </dgm:pt>
    <dgm:pt modelId="{94367FA0-81C7-4F2E-B2DB-86F7FE1FE093}" type="parTrans" cxnId="{0BD86F37-BA1A-489D-A1F3-44D128147E56}">
      <dgm:prSet/>
      <dgm:spPr/>
      <dgm:t>
        <a:bodyPr/>
        <a:lstStyle/>
        <a:p>
          <a:endParaRPr lang="en-US"/>
        </a:p>
      </dgm:t>
    </dgm:pt>
    <dgm:pt modelId="{0C18632B-CADE-4467-9AF8-C3A27851CA4C}" type="sibTrans" cxnId="{0BD86F37-BA1A-489D-A1F3-44D128147E56}">
      <dgm:prSet/>
      <dgm:spPr/>
      <dgm:t>
        <a:bodyPr/>
        <a:lstStyle/>
        <a:p>
          <a:endParaRPr lang="en-US"/>
        </a:p>
      </dgm:t>
    </dgm:pt>
    <dgm:pt modelId="{D35292F4-5CC2-4309-86FD-A738A7B9BE9D}">
      <dgm:prSet/>
      <dgm:spPr/>
      <dgm:t>
        <a:bodyPr/>
        <a:lstStyle/>
        <a:p>
          <a:r>
            <a:rPr lang="en-US" dirty="0">
              <a:solidFill>
                <a:schemeClr val="tx1"/>
              </a:solidFill>
            </a:rPr>
            <a:t>Clarifies that alternate, co-, and successor guardians do not have to be approved as resource families for the sole purpose of receiving Kinship Guardianship Assistance Funding.  Further, clarifies the guardianship assessment requirements for the alternative, co-, and successor guardian. (WIC sections 11363 and 11386</a:t>
          </a:r>
          <a:r>
            <a:rPr lang="en-US" dirty="0"/>
            <a:t>)</a:t>
          </a:r>
        </a:p>
      </dgm:t>
    </dgm:pt>
    <dgm:pt modelId="{E0892078-08B0-423F-A20C-D715EF025B3C}" type="parTrans" cxnId="{021C741A-C614-423F-BBF0-4C6016550882}">
      <dgm:prSet/>
      <dgm:spPr/>
      <dgm:t>
        <a:bodyPr/>
        <a:lstStyle/>
        <a:p>
          <a:endParaRPr lang="en-US"/>
        </a:p>
      </dgm:t>
    </dgm:pt>
    <dgm:pt modelId="{8D5E5856-4E30-4A11-8DA9-74CBE5098BFD}" type="sibTrans" cxnId="{021C741A-C614-423F-BBF0-4C6016550882}">
      <dgm:prSet/>
      <dgm:spPr/>
      <dgm:t>
        <a:bodyPr/>
        <a:lstStyle/>
        <a:p>
          <a:endParaRPr lang="en-US"/>
        </a:p>
      </dgm:t>
    </dgm:pt>
    <dgm:pt modelId="{FD6AEE23-444C-4AF7-9B81-952EA26A044B}">
      <dgm:prSet/>
      <dgm:spPr/>
      <dgm:t>
        <a:bodyPr/>
        <a:lstStyle/>
        <a:p>
          <a:r>
            <a:rPr lang="en-US" dirty="0">
              <a:solidFill>
                <a:schemeClr val="tx1"/>
              </a:solidFill>
            </a:rPr>
            <a:t>Defines and codifies requirements for an alternative caregiver. (WIC section 16501.02)</a:t>
          </a:r>
        </a:p>
      </dgm:t>
    </dgm:pt>
    <dgm:pt modelId="{B259D8F7-B09F-41F4-9815-A161B623399E}" type="parTrans" cxnId="{6A955770-AC3D-4ADE-B884-0017DEF96DF5}">
      <dgm:prSet/>
      <dgm:spPr/>
      <dgm:t>
        <a:bodyPr/>
        <a:lstStyle/>
        <a:p>
          <a:endParaRPr lang="en-US"/>
        </a:p>
      </dgm:t>
    </dgm:pt>
    <dgm:pt modelId="{F4BD74D0-A31F-47C1-B212-2054A55BD023}" type="sibTrans" cxnId="{6A955770-AC3D-4ADE-B884-0017DEF96DF5}">
      <dgm:prSet/>
      <dgm:spPr/>
      <dgm:t>
        <a:bodyPr/>
        <a:lstStyle/>
        <a:p>
          <a:endParaRPr lang="en-US"/>
        </a:p>
      </dgm:t>
    </dgm:pt>
    <dgm:pt modelId="{275A1115-5087-4E26-862F-32733C8C4776}" type="pres">
      <dgm:prSet presAssocID="{9FCB86F9-4861-4796-B53D-D31E2CBE331B}" presName="diagram" presStyleCnt="0">
        <dgm:presLayoutVars>
          <dgm:dir/>
          <dgm:resizeHandles val="exact"/>
        </dgm:presLayoutVars>
      </dgm:prSet>
      <dgm:spPr/>
    </dgm:pt>
    <dgm:pt modelId="{6387B0F8-A083-4FEA-8AB3-4DD8D84F81CA}" type="pres">
      <dgm:prSet presAssocID="{92D03DF5-578C-4E08-821E-44C8BBBEDD0A}" presName="node" presStyleLbl="node1" presStyleIdx="0" presStyleCnt="6">
        <dgm:presLayoutVars>
          <dgm:bulletEnabled val="1"/>
        </dgm:presLayoutVars>
      </dgm:prSet>
      <dgm:spPr/>
    </dgm:pt>
    <dgm:pt modelId="{91231849-3B15-4658-A895-45BE0DF3DCDB}" type="pres">
      <dgm:prSet presAssocID="{3281AECC-251E-4AD5-A131-C3006C72884C}" presName="sibTrans" presStyleCnt="0"/>
      <dgm:spPr/>
    </dgm:pt>
    <dgm:pt modelId="{E1092008-726D-4A5C-B84B-72769A9CCF44}" type="pres">
      <dgm:prSet presAssocID="{AC8D2C60-E829-4180-8D0B-22B279CA7783}" presName="node" presStyleLbl="node1" presStyleIdx="1" presStyleCnt="6">
        <dgm:presLayoutVars>
          <dgm:bulletEnabled val="1"/>
        </dgm:presLayoutVars>
      </dgm:prSet>
      <dgm:spPr/>
    </dgm:pt>
    <dgm:pt modelId="{D6842E4E-498E-417E-9E8D-842F3CE34DBA}" type="pres">
      <dgm:prSet presAssocID="{B2F1FFEB-A652-4114-8999-2D6D11DC8218}" presName="sibTrans" presStyleCnt="0"/>
      <dgm:spPr/>
    </dgm:pt>
    <dgm:pt modelId="{A784A0E0-6DB9-4D06-8AEA-9B30C6968EA2}" type="pres">
      <dgm:prSet presAssocID="{D7B4E8FC-DCB9-4DAF-9A1E-742BF24F2C97}" presName="node" presStyleLbl="node1" presStyleIdx="2" presStyleCnt="6">
        <dgm:presLayoutVars>
          <dgm:bulletEnabled val="1"/>
        </dgm:presLayoutVars>
      </dgm:prSet>
      <dgm:spPr/>
    </dgm:pt>
    <dgm:pt modelId="{91D290D0-411E-459C-A612-DB6806E8C61C}" type="pres">
      <dgm:prSet presAssocID="{971A1BEF-D91D-4044-86A0-2A78CB1043AA}" presName="sibTrans" presStyleCnt="0"/>
      <dgm:spPr/>
    </dgm:pt>
    <dgm:pt modelId="{587DAE03-328D-418C-86BB-0FC1B418DB0B}" type="pres">
      <dgm:prSet presAssocID="{AEF37559-CC91-49D5-B3CC-16BD156AEB5B}" presName="node" presStyleLbl="node1" presStyleIdx="3" presStyleCnt="6">
        <dgm:presLayoutVars>
          <dgm:bulletEnabled val="1"/>
        </dgm:presLayoutVars>
      </dgm:prSet>
      <dgm:spPr/>
    </dgm:pt>
    <dgm:pt modelId="{0B135DCC-E785-4BFB-BD0A-E4EB16720970}" type="pres">
      <dgm:prSet presAssocID="{0C18632B-CADE-4467-9AF8-C3A27851CA4C}" presName="sibTrans" presStyleCnt="0"/>
      <dgm:spPr/>
    </dgm:pt>
    <dgm:pt modelId="{C61729B2-EBD8-4D30-97EB-2B80D93DC958}" type="pres">
      <dgm:prSet presAssocID="{D35292F4-5CC2-4309-86FD-A738A7B9BE9D}" presName="node" presStyleLbl="node1" presStyleIdx="4" presStyleCnt="6">
        <dgm:presLayoutVars>
          <dgm:bulletEnabled val="1"/>
        </dgm:presLayoutVars>
      </dgm:prSet>
      <dgm:spPr/>
    </dgm:pt>
    <dgm:pt modelId="{6C14AF86-9B97-404C-B8C6-FDC6FB46BAC7}" type="pres">
      <dgm:prSet presAssocID="{8D5E5856-4E30-4A11-8DA9-74CBE5098BFD}" presName="sibTrans" presStyleCnt="0"/>
      <dgm:spPr/>
    </dgm:pt>
    <dgm:pt modelId="{3D3C9812-C8E7-48FB-9E08-96CB0A715710}" type="pres">
      <dgm:prSet presAssocID="{FD6AEE23-444C-4AF7-9B81-952EA26A044B}" presName="node" presStyleLbl="node1" presStyleIdx="5" presStyleCnt="6">
        <dgm:presLayoutVars>
          <dgm:bulletEnabled val="1"/>
        </dgm:presLayoutVars>
      </dgm:prSet>
      <dgm:spPr/>
    </dgm:pt>
  </dgm:ptLst>
  <dgm:cxnLst>
    <dgm:cxn modelId="{47DD2D0E-55A2-4A7F-9EE7-C30E08BA4E5F}" type="presOf" srcId="{D7B4E8FC-DCB9-4DAF-9A1E-742BF24F2C97}" destId="{A784A0E0-6DB9-4D06-8AEA-9B30C6968EA2}" srcOrd="0" destOrd="0" presId="urn:microsoft.com/office/officeart/2005/8/layout/default"/>
    <dgm:cxn modelId="{E9065311-0F8C-4F6F-A28E-E5AAA28375D2}" srcId="{9FCB86F9-4861-4796-B53D-D31E2CBE331B}" destId="{92D03DF5-578C-4E08-821E-44C8BBBEDD0A}" srcOrd="0" destOrd="0" parTransId="{4BDBDCAB-DFDA-4C14-9600-3D3FC6D5D4E1}" sibTransId="{3281AECC-251E-4AD5-A131-C3006C72884C}"/>
    <dgm:cxn modelId="{B1039712-FA70-4FBB-8E64-E7665F2BC840}" srcId="{9FCB86F9-4861-4796-B53D-D31E2CBE331B}" destId="{AC8D2C60-E829-4180-8D0B-22B279CA7783}" srcOrd="1" destOrd="0" parTransId="{6189E472-D3DF-4A00-A7CF-A13F18EA0B0F}" sibTransId="{B2F1FFEB-A652-4114-8999-2D6D11DC8218}"/>
    <dgm:cxn modelId="{021C741A-C614-423F-BBF0-4C6016550882}" srcId="{9FCB86F9-4861-4796-B53D-D31E2CBE331B}" destId="{D35292F4-5CC2-4309-86FD-A738A7B9BE9D}" srcOrd="4" destOrd="0" parTransId="{E0892078-08B0-423F-A20C-D715EF025B3C}" sibTransId="{8D5E5856-4E30-4A11-8DA9-74CBE5098BFD}"/>
    <dgm:cxn modelId="{0BD86F37-BA1A-489D-A1F3-44D128147E56}" srcId="{9FCB86F9-4861-4796-B53D-D31E2CBE331B}" destId="{AEF37559-CC91-49D5-B3CC-16BD156AEB5B}" srcOrd="3" destOrd="0" parTransId="{94367FA0-81C7-4F2E-B2DB-86F7FE1FE093}" sibTransId="{0C18632B-CADE-4467-9AF8-C3A27851CA4C}"/>
    <dgm:cxn modelId="{B33F503E-D39B-4488-AA86-DF82FE919A4E}" srcId="{9FCB86F9-4861-4796-B53D-D31E2CBE331B}" destId="{D7B4E8FC-DCB9-4DAF-9A1E-742BF24F2C97}" srcOrd="2" destOrd="0" parTransId="{98DF4DE2-2D35-45D2-A7C1-D5229C537590}" sibTransId="{971A1BEF-D91D-4044-86A0-2A78CB1043AA}"/>
    <dgm:cxn modelId="{6A955770-AC3D-4ADE-B884-0017DEF96DF5}" srcId="{9FCB86F9-4861-4796-B53D-D31E2CBE331B}" destId="{FD6AEE23-444C-4AF7-9B81-952EA26A044B}" srcOrd="5" destOrd="0" parTransId="{B259D8F7-B09F-41F4-9815-A161B623399E}" sibTransId="{F4BD74D0-A31F-47C1-B212-2054A55BD023}"/>
    <dgm:cxn modelId="{6DEEB598-B1AB-4256-BAD4-9C93517C3223}" type="presOf" srcId="{9FCB86F9-4861-4796-B53D-D31E2CBE331B}" destId="{275A1115-5087-4E26-862F-32733C8C4776}" srcOrd="0" destOrd="0" presId="urn:microsoft.com/office/officeart/2005/8/layout/default"/>
    <dgm:cxn modelId="{0CE7B1C3-324B-4F58-B8FE-3546E64452FC}" type="presOf" srcId="{FD6AEE23-444C-4AF7-9B81-952EA26A044B}" destId="{3D3C9812-C8E7-48FB-9E08-96CB0A715710}" srcOrd="0" destOrd="0" presId="urn:microsoft.com/office/officeart/2005/8/layout/default"/>
    <dgm:cxn modelId="{197E17D7-4CDA-4740-9CB2-DCC707B0260A}" type="presOf" srcId="{AEF37559-CC91-49D5-B3CC-16BD156AEB5B}" destId="{587DAE03-328D-418C-86BB-0FC1B418DB0B}" srcOrd="0" destOrd="0" presId="urn:microsoft.com/office/officeart/2005/8/layout/default"/>
    <dgm:cxn modelId="{2E836FDB-856E-4F7B-B40B-991359FC542F}" type="presOf" srcId="{AC8D2C60-E829-4180-8D0B-22B279CA7783}" destId="{E1092008-726D-4A5C-B84B-72769A9CCF44}" srcOrd="0" destOrd="0" presId="urn:microsoft.com/office/officeart/2005/8/layout/default"/>
    <dgm:cxn modelId="{387A69E1-95BD-4E03-B806-8ECF5FE0995B}" type="presOf" srcId="{92D03DF5-578C-4E08-821E-44C8BBBEDD0A}" destId="{6387B0F8-A083-4FEA-8AB3-4DD8D84F81CA}" srcOrd="0" destOrd="0" presId="urn:microsoft.com/office/officeart/2005/8/layout/default"/>
    <dgm:cxn modelId="{CA0DB6FA-D192-4DE5-BEE2-243D80CD029D}" type="presOf" srcId="{D35292F4-5CC2-4309-86FD-A738A7B9BE9D}" destId="{C61729B2-EBD8-4D30-97EB-2B80D93DC958}" srcOrd="0" destOrd="0" presId="urn:microsoft.com/office/officeart/2005/8/layout/default"/>
    <dgm:cxn modelId="{37DD7882-44FF-4416-8751-A2B40DA37CA9}" type="presParOf" srcId="{275A1115-5087-4E26-862F-32733C8C4776}" destId="{6387B0F8-A083-4FEA-8AB3-4DD8D84F81CA}" srcOrd="0" destOrd="0" presId="urn:microsoft.com/office/officeart/2005/8/layout/default"/>
    <dgm:cxn modelId="{9314211B-749F-4EAE-8225-6AEF1703015C}" type="presParOf" srcId="{275A1115-5087-4E26-862F-32733C8C4776}" destId="{91231849-3B15-4658-A895-45BE0DF3DCDB}" srcOrd="1" destOrd="0" presId="urn:microsoft.com/office/officeart/2005/8/layout/default"/>
    <dgm:cxn modelId="{BF14291E-6BED-4710-B806-E9201ECEC9D1}" type="presParOf" srcId="{275A1115-5087-4E26-862F-32733C8C4776}" destId="{E1092008-726D-4A5C-B84B-72769A9CCF44}" srcOrd="2" destOrd="0" presId="urn:microsoft.com/office/officeart/2005/8/layout/default"/>
    <dgm:cxn modelId="{6E8CCFB5-AEBE-4F91-9F05-31D5C4F5B9A3}" type="presParOf" srcId="{275A1115-5087-4E26-862F-32733C8C4776}" destId="{D6842E4E-498E-417E-9E8D-842F3CE34DBA}" srcOrd="3" destOrd="0" presId="urn:microsoft.com/office/officeart/2005/8/layout/default"/>
    <dgm:cxn modelId="{30893378-4708-4222-AE31-A34AA8772A7B}" type="presParOf" srcId="{275A1115-5087-4E26-862F-32733C8C4776}" destId="{A784A0E0-6DB9-4D06-8AEA-9B30C6968EA2}" srcOrd="4" destOrd="0" presId="urn:microsoft.com/office/officeart/2005/8/layout/default"/>
    <dgm:cxn modelId="{B7C0FEFE-0375-4256-AC7D-4DBE51BCF8B3}" type="presParOf" srcId="{275A1115-5087-4E26-862F-32733C8C4776}" destId="{91D290D0-411E-459C-A612-DB6806E8C61C}" srcOrd="5" destOrd="0" presId="urn:microsoft.com/office/officeart/2005/8/layout/default"/>
    <dgm:cxn modelId="{0001875D-BB88-4E44-9053-4530D04A0E58}" type="presParOf" srcId="{275A1115-5087-4E26-862F-32733C8C4776}" destId="{587DAE03-328D-418C-86BB-0FC1B418DB0B}" srcOrd="6" destOrd="0" presId="urn:microsoft.com/office/officeart/2005/8/layout/default"/>
    <dgm:cxn modelId="{C50222FE-E4A9-46C0-BAFF-42EA43A4D8D8}" type="presParOf" srcId="{275A1115-5087-4E26-862F-32733C8C4776}" destId="{0B135DCC-E785-4BFB-BD0A-E4EB16720970}" srcOrd="7" destOrd="0" presId="urn:microsoft.com/office/officeart/2005/8/layout/default"/>
    <dgm:cxn modelId="{7FCDA682-E4C3-4E2F-BED9-3577938E80A2}" type="presParOf" srcId="{275A1115-5087-4E26-862F-32733C8C4776}" destId="{C61729B2-EBD8-4D30-97EB-2B80D93DC958}" srcOrd="8" destOrd="0" presId="urn:microsoft.com/office/officeart/2005/8/layout/default"/>
    <dgm:cxn modelId="{BE228290-BB83-42CF-B31F-A1A2E77730D6}" type="presParOf" srcId="{275A1115-5087-4E26-862F-32733C8C4776}" destId="{6C14AF86-9B97-404C-B8C6-FDC6FB46BAC7}" srcOrd="9" destOrd="0" presId="urn:microsoft.com/office/officeart/2005/8/layout/default"/>
    <dgm:cxn modelId="{528B5B7F-08D5-4FF4-809B-FEC9BAC8BC0C}" type="presParOf" srcId="{275A1115-5087-4E26-862F-32733C8C4776}" destId="{3D3C9812-C8E7-48FB-9E08-96CB0A71571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7B0F8-A083-4FEA-8AB3-4DD8D84F81CA}">
      <dsp:nvSpPr>
        <dsp:cNvPr id="0" name=""/>
        <dsp:cNvSpPr/>
      </dsp:nvSpPr>
      <dsp:spPr>
        <a:xfrm>
          <a:off x="0" y="93057"/>
          <a:ext cx="3005666" cy="180339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Creates immunity from liability in a civil action for foster caregivers, with specified limitations, based upon the acts or omissions by foster caregivers and minor and nonminor dependents if the caregiver acted in accordance with the reasonable and prudent parent standard</a:t>
          </a:r>
          <a:r>
            <a:rPr lang="en-US" sz="1200" kern="1200" dirty="0">
              <a:solidFill>
                <a:schemeClr val="tx1"/>
              </a:solidFill>
            </a:rPr>
            <a:t>. (WIC section 362.06) </a:t>
          </a:r>
        </a:p>
      </dsp:txBody>
      <dsp:txXfrm>
        <a:off x="0" y="93057"/>
        <a:ext cx="3005666" cy="1803399"/>
      </dsp:txXfrm>
    </dsp:sp>
    <dsp:sp modelId="{E1092008-726D-4A5C-B84B-72769A9CCF44}">
      <dsp:nvSpPr>
        <dsp:cNvPr id="0" name=""/>
        <dsp:cNvSpPr/>
      </dsp:nvSpPr>
      <dsp:spPr>
        <a:xfrm>
          <a:off x="3306233" y="93057"/>
          <a:ext cx="3005666" cy="1803399"/>
        </a:xfrm>
        <a:prstGeom prst="rect">
          <a:avLst/>
        </a:prstGeom>
        <a:solidFill>
          <a:schemeClr val="accent2">
            <a:hueOff val="-592857"/>
            <a:satOff val="2840"/>
            <a:lumOff val="262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Extends the Foster Family Home and Small Family Home Insurance Fund to resource families. (Health and Safety Code (HSC) sections 1527, 1527.1, 1527.2, 1527.4, and 1527.5)</a:t>
          </a:r>
        </a:p>
      </dsp:txBody>
      <dsp:txXfrm>
        <a:off x="3306233" y="93057"/>
        <a:ext cx="3005666" cy="1803399"/>
      </dsp:txXfrm>
    </dsp:sp>
    <dsp:sp modelId="{A784A0E0-6DB9-4D06-8AEA-9B30C6968EA2}">
      <dsp:nvSpPr>
        <dsp:cNvPr id="0" name=""/>
        <dsp:cNvSpPr/>
      </dsp:nvSpPr>
      <dsp:spPr>
        <a:xfrm>
          <a:off x="6612466" y="93057"/>
          <a:ext cx="3005666" cy="1803399"/>
        </a:xfrm>
        <a:prstGeom prst="rect">
          <a:avLst/>
        </a:prstGeom>
        <a:solidFill>
          <a:schemeClr val="accent2">
            <a:hueOff val="-1185714"/>
            <a:satOff val="5680"/>
            <a:lumOff val="525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Creates confidentiality protections for the resource family approval (RFA) written report</a:t>
          </a:r>
          <a:r>
            <a:rPr lang="en-US" sz="1200" kern="1200" dirty="0">
              <a:solidFill>
                <a:schemeClr val="tx1"/>
              </a:solidFill>
            </a:rPr>
            <a:t>. (WIC section 16519.555</a:t>
          </a:r>
          <a:r>
            <a:rPr lang="en-US" sz="1200" kern="1200" dirty="0"/>
            <a:t>) </a:t>
          </a:r>
        </a:p>
      </dsp:txBody>
      <dsp:txXfrm>
        <a:off x="6612466" y="93057"/>
        <a:ext cx="3005666" cy="1803399"/>
      </dsp:txXfrm>
    </dsp:sp>
    <dsp:sp modelId="{587DAE03-328D-418C-86BB-0FC1B418DB0B}">
      <dsp:nvSpPr>
        <dsp:cNvPr id="0" name=""/>
        <dsp:cNvSpPr/>
      </dsp:nvSpPr>
      <dsp:spPr>
        <a:xfrm>
          <a:off x="0" y="2197024"/>
          <a:ext cx="3005666" cy="1803399"/>
        </a:xfrm>
        <a:prstGeom prst="rect">
          <a:avLst/>
        </a:prstGeom>
        <a:solidFill>
          <a:schemeClr val="accent2">
            <a:hueOff val="-1778572"/>
            <a:satOff val="8520"/>
            <a:lumOff val="7882"/>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Authorizes a waiver for the out-of-county placement noticing requirements if the child and family team and child's attorney do not object to the placement, and creates an expedited noticing process if the foster child is in a temporary shelter care facility. </a:t>
          </a:r>
          <a:r>
            <a:rPr lang="en-US" sz="1200" kern="1200" dirty="0">
              <a:solidFill>
                <a:schemeClr val="tx1"/>
              </a:solidFill>
            </a:rPr>
            <a:t>(WIC section 361.2)</a:t>
          </a:r>
        </a:p>
      </dsp:txBody>
      <dsp:txXfrm>
        <a:off x="0" y="2197024"/>
        <a:ext cx="3005666" cy="1803399"/>
      </dsp:txXfrm>
    </dsp:sp>
    <dsp:sp modelId="{C61729B2-EBD8-4D30-97EB-2B80D93DC958}">
      <dsp:nvSpPr>
        <dsp:cNvPr id="0" name=""/>
        <dsp:cNvSpPr/>
      </dsp:nvSpPr>
      <dsp:spPr>
        <a:xfrm>
          <a:off x="3306233" y="2197024"/>
          <a:ext cx="3005666" cy="1803399"/>
        </a:xfrm>
        <a:prstGeom prst="rect">
          <a:avLst/>
        </a:prstGeom>
        <a:solidFill>
          <a:schemeClr val="accent2">
            <a:hueOff val="-2371429"/>
            <a:satOff val="11360"/>
            <a:lumOff val="1051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Clarifies that alternate, co-, and successor guardians do not have to be approved as resource families for the sole purpose of receiving Kinship Guardianship Assistance Funding.  Further, clarifies the guardianship assessment requirements for the alternative, co-, and successor guardian. (WIC sections 11363 and 11386</a:t>
          </a:r>
          <a:r>
            <a:rPr lang="en-US" sz="1200" kern="1200" dirty="0"/>
            <a:t>)</a:t>
          </a:r>
        </a:p>
      </dsp:txBody>
      <dsp:txXfrm>
        <a:off x="3306233" y="2197024"/>
        <a:ext cx="3005666" cy="1803399"/>
      </dsp:txXfrm>
    </dsp:sp>
    <dsp:sp modelId="{3D3C9812-C8E7-48FB-9E08-96CB0A715710}">
      <dsp:nvSpPr>
        <dsp:cNvPr id="0" name=""/>
        <dsp:cNvSpPr/>
      </dsp:nvSpPr>
      <dsp:spPr>
        <a:xfrm>
          <a:off x="6612466" y="2197024"/>
          <a:ext cx="3005666" cy="1803399"/>
        </a:xfrm>
        <a:prstGeom prst="rec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Defines and codifies requirements for an alternative caregiver. (WIC section 16501.02)</a:t>
          </a:r>
        </a:p>
      </dsp:txBody>
      <dsp:txXfrm>
        <a:off x="6612466" y="2197024"/>
        <a:ext cx="3005666" cy="180339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554886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076845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88989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142699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66663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41217045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696313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338009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194340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E5BD5-FA2E-415A-9B51-BF75C366A28E}" type="datetimeFigureOut">
              <a:rPr lang="en-US" smtClean="0"/>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1437461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E5BD5-FA2E-415A-9B51-BF75C366A28E}"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435782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E5BD5-FA2E-415A-9B51-BF75C366A28E}" type="datetimeFigureOut">
              <a:rPr lang="en-US" smtClean="0"/>
              <a:t>4/26/2019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4121495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E5BD5-FA2E-415A-9B51-BF75C366A28E}" type="datetimeFigureOut">
              <a:rPr lang="en-US" smtClean="0"/>
              <a:t>4/26/2019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1088028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E5BD5-FA2E-415A-9B51-BF75C366A28E}" type="datetimeFigureOut">
              <a:rPr lang="en-US" smtClean="0"/>
              <a:t>4/26/2019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311320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E5BD5-FA2E-415A-9B51-BF75C366A28E}"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64040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E5BD5-FA2E-415A-9B51-BF75C366A28E}" type="datetimeFigureOut">
              <a:rPr lang="en-US" smtClean="0"/>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213D63-7DEE-4742-BCAF-E9C77D112958}" type="slidenum">
              <a:rPr lang="en-US" smtClean="0"/>
              <a:t>‹#›</a:t>
            </a:fld>
            <a:endParaRPr lang="en-US"/>
          </a:p>
        </p:txBody>
      </p:sp>
    </p:spTree>
    <p:extLst>
      <p:ext uri="{BB962C8B-B14F-4D97-AF65-F5344CB8AC3E}">
        <p14:creationId xmlns:p14="http://schemas.microsoft.com/office/powerpoint/2010/main" val="2574836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E5BD5-FA2E-415A-9B51-BF75C366A28E}" type="datetimeFigureOut">
              <a:rPr lang="en-US" smtClean="0"/>
              <a:t>4/26/2019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A213D63-7DEE-4742-BCAF-E9C77D112958}" type="slidenum">
              <a:rPr lang="en-US" smtClean="0"/>
              <a:t>‹#›</a:t>
            </a:fld>
            <a:endParaRPr lang="en-US"/>
          </a:p>
        </p:txBody>
      </p:sp>
    </p:spTree>
    <p:extLst>
      <p:ext uri="{BB962C8B-B14F-4D97-AF65-F5344CB8AC3E}">
        <p14:creationId xmlns:p14="http://schemas.microsoft.com/office/powerpoint/2010/main" val="279096028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ourweekly.com/news/2019/feb/22/wilk-introduces-bill-assist-foster-youth/"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F6B83-2B5C-4013-A2AF-FAD17C7262EF}"/>
              </a:ext>
            </a:extLst>
          </p:cNvPr>
          <p:cNvSpPr>
            <a:spLocks noGrp="1"/>
          </p:cNvSpPr>
          <p:nvPr>
            <p:ph type="ctrTitle"/>
          </p:nvPr>
        </p:nvSpPr>
        <p:spPr>
          <a:xfrm>
            <a:off x="1524000" y="2245810"/>
            <a:ext cx="6413500" cy="1355750"/>
          </a:xfrm>
        </p:spPr>
        <p:txBody>
          <a:bodyPr>
            <a:normAutofit/>
          </a:bodyPr>
          <a:lstStyle/>
          <a:p>
            <a:pPr algn="l"/>
            <a:r>
              <a:rPr lang="en-US" sz="4600" dirty="0"/>
              <a:t>New Law Presentation</a:t>
            </a:r>
          </a:p>
        </p:txBody>
      </p:sp>
      <p:sp>
        <p:nvSpPr>
          <p:cNvPr id="3" name="Subtitle 2">
            <a:extLst>
              <a:ext uri="{FF2B5EF4-FFF2-40B4-BE49-F238E27FC236}">
                <a16:creationId xmlns:a16="http://schemas.microsoft.com/office/drawing/2014/main" id="{5D44125F-1160-464D-82ED-5B10FFE5E5F0}"/>
              </a:ext>
            </a:extLst>
          </p:cNvPr>
          <p:cNvSpPr>
            <a:spLocks noGrp="1"/>
          </p:cNvSpPr>
          <p:nvPr>
            <p:ph type="subTitle" idx="1"/>
          </p:nvPr>
        </p:nvSpPr>
        <p:spPr>
          <a:xfrm>
            <a:off x="1524000" y="3608516"/>
            <a:ext cx="5930900" cy="911117"/>
          </a:xfrm>
        </p:spPr>
        <p:txBody>
          <a:bodyPr>
            <a:normAutofit/>
          </a:bodyPr>
          <a:lstStyle/>
          <a:p>
            <a:pPr algn="l"/>
            <a:r>
              <a:rPr lang="en-US" sz="2000" dirty="0"/>
              <a:t>New laws/ January 1, 2019</a:t>
            </a:r>
          </a:p>
        </p:txBody>
      </p:sp>
    </p:spTree>
    <p:extLst>
      <p:ext uri="{BB962C8B-B14F-4D97-AF65-F5344CB8AC3E}">
        <p14:creationId xmlns:p14="http://schemas.microsoft.com/office/powerpoint/2010/main" val="471663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D662C-51B2-4B49-929A-C73FDE8F7F1B}"/>
              </a:ext>
            </a:extLst>
          </p:cNvPr>
          <p:cNvSpPr>
            <a:spLocks noGrp="1"/>
          </p:cNvSpPr>
          <p:nvPr>
            <p:ph type="title"/>
          </p:nvPr>
        </p:nvSpPr>
        <p:spPr/>
        <p:txBody>
          <a:bodyPr/>
          <a:lstStyle/>
          <a:p>
            <a:r>
              <a:rPr lang="en-US" dirty="0"/>
              <a:t>Families First Act – </a:t>
            </a:r>
            <a:r>
              <a:rPr lang="en-US" b="1" dirty="0"/>
              <a:t>Congregate Care</a:t>
            </a:r>
            <a:endParaRPr lang="en-US" dirty="0"/>
          </a:p>
        </p:txBody>
      </p:sp>
      <p:sp>
        <p:nvSpPr>
          <p:cNvPr id="3" name="Content Placeholder 2">
            <a:extLst>
              <a:ext uri="{FF2B5EF4-FFF2-40B4-BE49-F238E27FC236}">
                <a16:creationId xmlns:a16="http://schemas.microsoft.com/office/drawing/2014/main" id="{EC244C0C-F0B1-4110-9BFC-954A3D31078A}"/>
              </a:ext>
            </a:extLst>
          </p:cNvPr>
          <p:cNvSpPr>
            <a:spLocks noGrp="1"/>
          </p:cNvSpPr>
          <p:nvPr>
            <p:ph idx="1"/>
          </p:nvPr>
        </p:nvSpPr>
        <p:spPr/>
        <p:txBody>
          <a:bodyPr>
            <a:normAutofit/>
          </a:bodyPr>
          <a:lstStyle/>
          <a:p>
            <a:pPr marL="0" indent="0">
              <a:buNone/>
            </a:pPr>
            <a:r>
              <a:rPr lang="en-US" dirty="0"/>
              <a:t>Exceptions:</a:t>
            </a:r>
          </a:p>
          <a:p>
            <a:pPr marL="0" indent="0">
              <a:buNone/>
            </a:pPr>
            <a:endParaRPr lang="en-US" dirty="0"/>
          </a:p>
          <a:p>
            <a:pPr marL="0" indent="0">
              <a:buNone/>
            </a:pPr>
            <a:r>
              <a:rPr lang="en-US" dirty="0"/>
              <a:t>IV-E placement dollars can be reimbursed beyond the 2 weeks in:</a:t>
            </a:r>
          </a:p>
          <a:p>
            <a:r>
              <a:rPr lang="en-US" dirty="0"/>
              <a:t>A setting for prenatal, postpartum, or parenting supports for teen moms</a:t>
            </a:r>
          </a:p>
          <a:p>
            <a:r>
              <a:rPr lang="en-US" dirty="0"/>
              <a:t>Supervised setting for a child 18 or older (continue to receive extended foster care funding)</a:t>
            </a:r>
          </a:p>
          <a:p>
            <a:r>
              <a:rPr lang="en-US" dirty="0"/>
              <a:t>High Quality Residential Services- for youth who have been victims of trafficking or who are risk</a:t>
            </a:r>
          </a:p>
          <a:p>
            <a:r>
              <a:rPr lang="en-US" dirty="0"/>
              <a:t>Quality residential treatment program (QRTP)</a:t>
            </a:r>
          </a:p>
        </p:txBody>
      </p:sp>
    </p:spTree>
    <p:extLst>
      <p:ext uri="{BB962C8B-B14F-4D97-AF65-F5344CB8AC3E}">
        <p14:creationId xmlns:p14="http://schemas.microsoft.com/office/powerpoint/2010/main" val="323013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6323A-8A7F-4598-939D-637ACA12A25C}"/>
              </a:ext>
            </a:extLst>
          </p:cNvPr>
          <p:cNvSpPr>
            <a:spLocks noGrp="1"/>
          </p:cNvSpPr>
          <p:nvPr>
            <p:ph type="title"/>
          </p:nvPr>
        </p:nvSpPr>
        <p:spPr/>
        <p:txBody>
          <a:bodyPr/>
          <a:lstStyle/>
          <a:p>
            <a:r>
              <a:rPr lang="en-US" dirty="0"/>
              <a:t>Families First Act- </a:t>
            </a:r>
            <a:r>
              <a:rPr lang="en-US" b="1" dirty="0"/>
              <a:t>QRTP</a:t>
            </a:r>
            <a:endParaRPr lang="en-US" dirty="0"/>
          </a:p>
        </p:txBody>
      </p:sp>
      <p:sp>
        <p:nvSpPr>
          <p:cNvPr id="3" name="Content Placeholder 2">
            <a:extLst>
              <a:ext uri="{FF2B5EF4-FFF2-40B4-BE49-F238E27FC236}">
                <a16:creationId xmlns:a16="http://schemas.microsoft.com/office/drawing/2014/main" id="{9865586E-4DD9-4ED0-89C5-92D2242E058C}"/>
              </a:ext>
            </a:extLst>
          </p:cNvPr>
          <p:cNvSpPr>
            <a:spLocks noGrp="1"/>
          </p:cNvSpPr>
          <p:nvPr>
            <p:ph idx="1"/>
          </p:nvPr>
        </p:nvSpPr>
        <p:spPr>
          <a:xfrm>
            <a:off x="838200" y="1825624"/>
            <a:ext cx="10515600" cy="4716843"/>
          </a:xfrm>
        </p:spPr>
        <p:txBody>
          <a:bodyPr/>
          <a:lstStyle/>
          <a:p>
            <a:r>
              <a:rPr lang="en-US" dirty="0"/>
              <a:t>Licensed</a:t>
            </a:r>
          </a:p>
          <a:p>
            <a:r>
              <a:rPr lang="en-US" dirty="0"/>
              <a:t>Trauma informed treatment model</a:t>
            </a:r>
          </a:p>
          <a:p>
            <a:r>
              <a:rPr lang="en-US" dirty="0"/>
              <a:t>Registered or licensed nursing staff and a nurse is on call at all times</a:t>
            </a:r>
          </a:p>
          <a:p>
            <a:r>
              <a:rPr lang="en-US" dirty="0"/>
              <a:t>Inclusive of family members in treatment plans and programs</a:t>
            </a:r>
          </a:p>
          <a:p>
            <a:r>
              <a:rPr lang="en-US" dirty="0"/>
              <a:t>Plans for at least a six-month window of support after discharge</a:t>
            </a:r>
          </a:p>
          <a:p>
            <a:r>
              <a:rPr lang="en-US" dirty="0"/>
              <a:t>For long stays – 12 or 18 months – the actual “head of state” agency must sign off</a:t>
            </a:r>
          </a:p>
          <a:p>
            <a:r>
              <a:rPr lang="en-US" dirty="0"/>
              <a:t>Could take until 2021 for these limits in some states.</a:t>
            </a:r>
          </a:p>
        </p:txBody>
      </p:sp>
    </p:spTree>
    <p:extLst>
      <p:ext uri="{BB962C8B-B14F-4D97-AF65-F5344CB8AC3E}">
        <p14:creationId xmlns:p14="http://schemas.microsoft.com/office/powerpoint/2010/main" val="95000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453D0-7CE8-43CC-9984-7884FB92C08F}"/>
              </a:ext>
            </a:extLst>
          </p:cNvPr>
          <p:cNvSpPr>
            <a:spLocks noGrp="1"/>
          </p:cNvSpPr>
          <p:nvPr>
            <p:ph type="title"/>
          </p:nvPr>
        </p:nvSpPr>
        <p:spPr/>
        <p:txBody>
          <a:bodyPr/>
          <a:lstStyle/>
          <a:p>
            <a:r>
              <a:rPr lang="en-US" dirty="0"/>
              <a:t>Families First Act - </a:t>
            </a:r>
            <a:r>
              <a:rPr lang="en-US" b="1" dirty="0"/>
              <a:t>QRTP</a:t>
            </a:r>
            <a:endParaRPr lang="en-US" dirty="0"/>
          </a:p>
        </p:txBody>
      </p:sp>
      <p:sp>
        <p:nvSpPr>
          <p:cNvPr id="3" name="Content Placeholder 2">
            <a:extLst>
              <a:ext uri="{FF2B5EF4-FFF2-40B4-BE49-F238E27FC236}">
                <a16:creationId xmlns:a16="http://schemas.microsoft.com/office/drawing/2014/main" id="{209DD032-A44F-4B12-9BBF-8F24F1894235}"/>
              </a:ext>
            </a:extLst>
          </p:cNvPr>
          <p:cNvSpPr>
            <a:spLocks noGrp="1"/>
          </p:cNvSpPr>
          <p:nvPr>
            <p:ph idx="1"/>
          </p:nvPr>
        </p:nvSpPr>
        <p:spPr>
          <a:xfrm>
            <a:off x="838200" y="1825624"/>
            <a:ext cx="10515600" cy="4575175"/>
          </a:xfrm>
        </p:spPr>
        <p:txBody>
          <a:bodyPr>
            <a:normAutofit/>
          </a:bodyPr>
          <a:lstStyle/>
          <a:p>
            <a:r>
              <a:rPr lang="en-US" dirty="0"/>
              <a:t>Within 30 days of a child being placed in a QRTP, a “qualified individual” must </a:t>
            </a:r>
          </a:p>
          <a:p>
            <a:pPr lvl="1"/>
            <a:r>
              <a:rPr lang="en-US" dirty="0"/>
              <a:t>assess strengths and needs of child, </a:t>
            </a:r>
          </a:p>
          <a:p>
            <a:pPr lvl="1"/>
            <a:r>
              <a:rPr lang="en-US" dirty="0"/>
              <a:t>determine whether the needs of the child may be met with family members or through a foster family placement, and </a:t>
            </a:r>
          </a:p>
          <a:p>
            <a:pPr lvl="1"/>
            <a:r>
              <a:rPr lang="en-US" dirty="0"/>
              <a:t>develop a list of child specific short- and long- term mental and behavioral health goals</a:t>
            </a:r>
          </a:p>
          <a:p>
            <a:r>
              <a:rPr lang="en-US" dirty="0"/>
              <a:t>There must be a family and permanency team (Akin to our CFTs) to help with the case plan</a:t>
            </a:r>
          </a:p>
          <a:p>
            <a:r>
              <a:rPr lang="en-US" dirty="0"/>
              <a:t>Qualified individual means: “trained professional or licensed clinician who is not an employee of the State agency and who is not connected to, or affiliated with, any placement setting in which children are placed by the State”</a:t>
            </a:r>
          </a:p>
        </p:txBody>
      </p:sp>
    </p:spTree>
    <p:extLst>
      <p:ext uri="{BB962C8B-B14F-4D97-AF65-F5344CB8AC3E}">
        <p14:creationId xmlns:p14="http://schemas.microsoft.com/office/powerpoint/2010/main" val="136956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FF37C-544F-4592-9785-C38147BA151E}"/>
              </a:ext>
            </a:extLst>
          </p:cNvPr>
          <p:cNvSpPr>
            <a:spLocks noGrp="1"/>
          </p:cNvSpPr>
          <p:nvPr>
            <p:ph type="title"/>
          </p:nvPr>
        </p:nvSpPr>
        <p:spPr/>
        <p:txBody>
          <a:bodyPr/>
          <a:lstStyle/>
          <a:p>
            <a:r>
              <a:rPr lang="en-US" dirty="0"/>
              <a:t>Families First Act- </a:t>
            </a:r>
            <a:r>
              <a:rPr lang="en-US" b="1" dirty="0"/>
              <a:t>QRTP</a:t>
            </a:r>
            <a:endParaRPr lang="en-US" dirty="0"/>
          </a:p>
        </p:txBody>
      </p:sp>
      <p:sp>
        <p:nvSpPr>
          <p:cNvPr id="3" name="Content Placeholder 2">
            <a:extLst>
              <a:ext uri="{FF2B5EF4-FFF2-40B4-BE49-F238E27FC236}">
                <a16:creationId xmlns:a16="http://schemas.microsoft.com/office/drawing/2014/main" id="{AE336EEC-F37F-43F0-BF75-3C9F60D5E0A0}"/>
              </a:ext>
            </a:extLst>
          </p:cNvPr>
          <p:cNvSpPr>
            <a:spLocks noGrp="1"/>
          </p:cNvSpPr>
          <p:nvPr>
            <p:ph idx="1"/>
          </p:nvPr>
        </p:nvSpPr>
        <p:spPr/>
        <p:txBody>
          <a:bodyPr>
            <a:normAutofit/>
          </a:bodyPr>
          <a:lstStyle/>
          <a:p>
            <a:r>
              <a:rPr lang="en-US" dirty="0"/>
              <a:t>Within 60 days of a placement of a child in a QRTP, the court MUST:</a:t>
            </a:r>
          </a:p>
          <a:p>
            <a:pPr lvl="1"/>
            <a:r>
              <a:rPr lang="en-US" dirty="0"/>
              <a:t>Consider the assessment, determination, and documentation by the qualified expert</a:t>
            </a:r>
          </a:p>
          <a:p>
            <a:pPr lvl="1"/>
            <a:r>
              <a:rPr lang="en-US" dirty="0"/>
              <a:t>Determine whether the child’s needs can be met in a foster family, and if not, determine whether this QRTP “provides the most effective and appropriate level of care for the child in the least restrictive environment and whether that placement is consistent with the short- and long-term goals for the child.”</a:t>
            </a:r>
          </a:p>
          <a:p>
            <a:pPr lvl="1"/>
            <a:r>
              <a:rPr lang="en-US" dirty="0"/>
              <a:t>Approve or Disapprove of the placement</a:t>
            </a:r>
          </a:p>
          <a:p>
            <a:r>
              <a:rPr lang="en-US" dirty="0"/>
              <a:t>As long as child remains in QRTP, at every status review hearing, evidence must be in the case plan about whether the child the placement is appropriate and meeting the needs in the least restrictive placement</a:t>
            </a:r>
          </a:p>
          <a:p>
            <a:r>
              <a:rPr lang="en-US" dirty="0"/>
              <a:t>Implementation in October 2019 (revise 387?)</a:t>
            </a:r>
          </a:p>
        </p:txBody>
      </p:sp>
    </p:spTree>
    <p:extLst>
      <p:ext uri="{BB962C8B-B14F-4D97-AF65-F5344CB8AC3E}">
        <p14:creationId xmlns:p14="http://schemas.microsoft.com/office/powerpoint/2010/main" val="2309915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080AE-A88B-4A1A-B9AE-ABE944751D02}"/>
              </a:ext>
            </a:extLst>
          </p:cNvPr>
          <p:cNvSpPr>
            <a:spLocks noGrp="1"/>
          </p:cNvSpPr>
          <p:nvPr>
            <p:ph type="title"/>
          </p:nvPr>
        </p:nvSpPr>
        <p:spPr>
          <a:xfrm>
            <a:off x="103031" y="365125"/>
            <a:ext cx="11250769" cy="1325563"/>
          </a:xfrm>
        </p:spPr>
        <p:txBody>
          <a:bodyPr/>
          <a:lstStyle/>
          <a:p>
            <a:r>
              <a:rPr lang="en-US" dirty="0"/>
              <a:t>Families First Act – </a:t>
            </a:r>
            <a:r>
              <a:rPr lang="en-US" b="1" dirty="0"/>
              <a:t>Adoption/Reunification</a:t>
            </a:r>
            <a:endParaRPr lang="en-US" dirty="0"/>
          </a:p>
        </p:txBody>
      </p:sp>
      <p:sp>
        <p:nvSpPr>
          <p:cNvPr id="3" name="Content Placeholder 2">
            <a:extLst>
              <a:ext uri="{FF2B5EF4-FFF2-40B4-BE49-F238E27FC236}">
                <a16:creationId xmlns:a16="http://schemas.microsoft.com/office/drawing/2014/main" id="{F12DA2F8-E492-40D7-BB8C-E6641E5014A5}"/>
              </a:ext>
            </a:extLst>
          </p:cNvPr>
          <p:cNvSpPr>
            <a:spLocks noGrp="1"/>
          </p:cNvSpPr>
          <p:nvPr>
            <p:ph idx="1"/>
          </p:nvPr>
        </p:nvSpPr>
        <p:spPr/>
        <p:txBody>
          <a:bodyPr>
            <a:normAutofit/>
          </a:bodyPr>
          <a:lstStyle/>
          <a:p>
            <a:pPr marL="0" indent="0">
              <a:buNone/>
            </a:pPr>
            <a:r>
              <a:rPr lang="en-US" dirty="0"/>
              <a:t>Adoption and Guardianship incentives</a:t>
            </a:r>
          </a:p>
          <a:p>
            <a:r>
              <a:rPr lang="en-US" dirty="0"/>
              <a:t> started in 2014 with preventing sex trafficking and strengthening families act</a:t>
            </a:r>
          </a:p>
          <a:p>
            <a:r>
              <a:rPr lang="en-US" dirty="0"/>
              <a:t>Rewards states for finalizing adoptions and guardianships</a:t>
            </a:r>
          </a:p>
          <a:p>
            <a:r>
              <a:rPr lang="en-US" dirty="0"/>
              <a:t>This bill extends incentives to 2021</a:t>
            </a:r>
          </a:p>
          <a:p>
            <a:endParaRPr lang="en-US" dirty="0"/>
          </a:p>
          <a:p>
            <a:pPr marL="0" indent="0">
              <a:buNone/>
            </a:pPr>
            <a:r>
              <a:rPr lang="en-US" dirty="0"/>
              <a:t>Reunification</a:t>
            </a:r>
          </a:p>
          <a:p>
            <a:r>
              <a:rPr lang="en-US" dirty="0"/>
              <a:t>15-month limit on funds once a child enters foster care is gone and funds can also be used to continue supports for 15 months after the child returns home</a:t>
            </a:r>
          </a:p>
        </p:txBody>
      </p:sp>
    </p:spTree>
    <p:extLst>
      <p:ext uri="{BB962C8B-B14F-4D97-AF65-F5344CB8AC3E}">
        <p14:creationId xmlns:p14="http://schemas.microsoft.com/office/powerpoint/2010/main" val="20397107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F2B32AE-3B1B-4637-8E27-1374DEB5FEDF}"/>
              </a:ext>
            </a:extLst>
          </p:cNvPr>
          <p:cNvSpPr>
            <a:spLocks noGrp="1"/>
          </p:cNvSpPr>
          <p:nvPr>
            <p:ph type="ctrTitle"/>
          </p:nvPr>
        </p:nvSpPr>
        <p:spPr/>
        <p:txBody>
          <a:bodyPr/>
          <a:lstStyle/>
          <a:p>
            <a:r>
              <a:rPr lang="en-US" dirty="0"/>
              <a:t>New California Laws</a:t>
            </a:r>
          </a:p>
        </p:txBody>
      </p:sp>
    </p:spTree>
    <p:extLst>
      <p:ext uri="{BB962C8B-B14F-4D97-AF65-F5344CB8AC3E}">
        <p14:creationId xmlns:p14="http://schemas.microsoft.com/office/powerpoint/2010/main" val="3643127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B020C7-B40D-4870-941D-7611C72665C7}"/>
              </a:ext>
            </a:extLst>
          </p:cNvPr>
          <p:cNvSpPr>
            <a:spLocks noGrp="1"/>
          </p:cNvSpPr>
          <p:nvPr>
            <p:ph type="title"/>
          </p:nvPr>
        </p:nvSpPr>
        <p:spPr>
          <a:xfrm>
            <a:off x="1286933" y="609600"/>
            <a:ext cx="10197494" cy="1099457"/>
          </a:xfrm>
        </p:spPr>
        <p:txBody>
          <a:bodyPr>
            <a:normAutofit/>
          </a:bodyPr>
          <a:lstStyle/>
          <a:p>
            <a:pPr>
              <a:lnSpc>
                <a:spcPct val="90000"/>
              </a:lnSpc>
            </a:pPr>
            <a:r>
              <a:rPr lang="en-US"/>
              <a:t>AB 1930- CCR technical changes and clarifications</a:t>
            </a:r>
          </a:p>
        </p:txBody>
      </p:sp>
      <p:sp>
        <p:nvSpPr>
          <p:cNvPr id="12" name="Isosceles Triangle 11">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5E9DED98-C6F0-441C-B09D-C990C7FEF232}"/>
              </a:ext>
            </a:extLst>
          </p:cNvPr>
          <p:cNvGraphicFramePr>
            <a:graphicFrameLocks noGrp="1"/>
          </p:cNvGraphicFramePr>
          <p:nvPr>
            <p:ph idx="1"/>
            <p:extLst>
              <p:ext uri="{D42A27DB-BD31-4B8C-83A1-F6EECF244321}">
                <p14:modId xmlns:p14="http://schemas.microsoft.com/office/powerpoint/2010/main" val="98032108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1788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8E0B8-E238-40B5-827C-0E687BF235A9}"/>
              </a:ext>
            </a:extLst>
          </p:cNvPr>
          <p:cNvSpPr>
            <a:spLocks noGrp="1"/>
          </p:cNvSpPr>
          <p:nvPr>
            <p:ph type="title"/>
          </p:nvPr>
        </p:nvSpPr>
        <p:spPr>
          <a:xfrm>
            <a:off x="838200" y="68826"/>
            <a:ext cx="10515600" cy="1032387"/>
          </a:xfrm>
        </p:spPr>
        <p:txBody>
          <a:bodyPr>
            <a:normAutofit/>
          </a:bodyPr>
          <a:lstStyle/>
          <a:p>
            <a:r>
              <a:rPr lang="en-US" sz="3600" dirty="0"/>
              <a:t>AB 1930- Continued</a:t>
            </a:r>
          </a:p>
        </p:txBody>
      </p:sp>
      <p:sp>
        <p:nvSpPr>
          <p:cNvPr id="3" name="Content Placeholder 2">
            <a:extLst>
              <a:ext uri="{FF2B5EF4-FFF2-40B4-BE49-F238E27FC236}">
                <a16:creationId xmlns:a16="http://schemas.microsoft.com/office/drawing/2014/main" id="{D45293CA-607B-4C6C-A8FD-4E0A24334234}"/>
              </a:ext>
            </a:extLst>
          </p:cNvPr>
          <p:cNvSpPr>
            <a:spLocks noGrp="1"/>
          </p:cNvSpPr>
          <p:nvPr>
            <p:ph idx="1"/>
          </p:nvPr>
        </p:nvSpPr>
        <p:spPr>
          <a:xfrm>
            <a:off x="511277" y="1435509"/>
            <a:ext cx="10842523" cy="5142271"/>
          </a:xfrm>
        </p:spPr>
        <p:txBody>
          <a:bodyPr>
            <a:normAutofit fontScale="32500" lnSpcReduction="20000"/>
          </a:bodyPr>
          <a:lstStyle/>
          <a:p>
            <a:pPr marL="0" indent="0">
              <a:buNone/>
            </a:pPr>
            <a:r>
              <a:rPr lang="en-US" sz="8800" dirty="0"/>
              <a:t>Adds WIC section 16521.6 to:</a:t>
            </a:r>
          </a:p>
          <a:p>
            <a:r>
              <a:rPr lang="en-US" sz="8800" dirty="0"/>
              <a:t>Require each county to develop and implement a memorandum of understanding </a:t>
            </a:r>
            <a:r>
              <a:rPr lang="en-US" sz="8800" dirty="0">
                <a:solidFill>
                  <a:srgbClr val="0070C0"/>
                </a:solidFill>
              </a:rPr>
              <a:t>(MOU), </a:t>
            </a:r>
            <a:r>
              <a:rPr lang="en-US" sz="8800" dirty="0"/>
              <a:t>setting forth the roles and responsibilities of agencies and other entities that serve children and youth in foster care who have experienced </a:t>
            </a:r>
            <a:r>
              <a:rPr lang="en-US" sz="8800" b="1" dirty="0">
                <a:solidFill>
                  <a:srgbClr val="0070C0"/>
                </a:solidFill>
              </a:rPr>
              <a:t>severe trauma</a:t>
            </a:r>
            <a:r>
              <a:rPr lang="en-US" sz="8800" dirty="0">
                <a:solidFill>
                  <a:srgbClr val="0070C0"/>
                </a:solidFill>
              </a:rPr>
              <a:t>.  </a:t>
            </a:r>
          </a:p>
          <a:p>
            <a:r>
              <a:rPr lang="en-US" sz="8800" dirty="0"/>
              <a:t>Require each county, through its MOU, to establish an </a:t>
            </a:r>
            <a:r>
              <a:rPr lang="en-US" sz="8800" b="1" dirty="0">
                <a:solidFill>
                  <a:srgbClr val="0070C0"/>
                </a:solidFill>
              </a:rPr>
              <a:t>interagency leadership team</a:t>
            </a:r>
            <a:r>
              <a:rPr lang="en-US" sz="8800" dirty="0"/>
              <a:t>, whose members may, to the extent permitted by federal law, share confidential information with one another for the purpose of placing and providing services to foster youth.  </a:t>
            </a:r>
          </a:p>
          <a:p>
            <a:endParaRPr lang="en-US" dirty="0"/>
          </a:p>
        </p:txBody>
      </p:sp>
    </p:spTree>
    <p:extLst>
      <p:ext uri="{BB962C8B-B14F-4D97-AF65-F5344CB8AC3E}">
        <p14:creationId xmlns:p14="http://schemas.microsoft.com/office/powerpoint/2010/main" val="1933111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3B7F9-E460-4BFB-9B1B-1522D74A0287}"/>
              </a:ext>
            </a:extLst>
          </p:cNvPr>
          <p:cNvSpPr>
            <a:spLocks noGrp="1"/>
          </p:cNvSpPr>
          <p:nvPr>
            <p:ph type="title"/>
          </p:nvPr>
        </p:nvSpPr>
        <p:spPr>
          <a:xfrm>
            <a:off x="838200" y="186813"/>
            <a:ext cx="10515600" cy="1278193"/>
          </a:xfrm>
        </p:spPr>
        <p:txBody>
          <a:bodyPr/>
          <a:lstStyle/>
          <a:p>
            <a:r>
              <a:rPr lang="en-US" dirty="0"/>
              <a:t>AB 1930- Continued</a:t>
            </a:r>
          </a:p>
        </p:txBody>
      </p:sp>
      <p:sp>
        <p:nvSpPr>
          <p:cNvPr id="3" name="Content Placeholder 2">
            <a:extLst>
              <a:ext uri="{FF2B5EF4-FFF2-40B4-BE49-F238E27FC236}">
                <a16:creationId xmlns:a16="http://schemas.microsoft.com/office/drawing/2014/main" id="{99958A80-248C-415C-B60D-3461EC102CD4}"/>
              </a:ext>
            </a:extLst>
          </p:cNvPr>
          <p:cNvSpPr>
            <a:spLocks noGrp="1"/>
          </p:cNvSpPr>
          <p:nvPr>
            <p:ph idx="1"/>
          </p:nvPr>
        </p:nvSpPr>
        <p:spPr>
          <a:xfrm>
            <a:off x="108155" y="1347018"/>
            <a:ext cx="11552903" cy="5889523"/>
          </a:xfrm>
        </p:spPr>
        <p:txBody>
          <a:bodyPr>
            <a:normAutofit/>
          </a:bodyPr>
          <a:lstStyle/>
          <a:p>
            <a:r>
              <a:rPr lang="en-US" sz="3600" dirty="0"/>
              <a:t>No later than </a:t>
            </a:r>
            <a:r>
              <a:rPr lang="en-US" sz="3600" b="1" dirty="0">
                <a:solidFill>
                  <a:srgbClr val="0070C0"/>
                </a:solidFill>
              </a:rPr>
              <a:t>June 1, 2019</a:t>
            </a:r>
            <a:r>
              <a:rPr lang="en-US" sz="3600" dirty="0"/>
              <a:t>, require the Secretary of California Health and Human Services (CHHS) and the Superintendent of Public Instruction to establish a </a:t>
            </a:r>
            <a:r>
              <a:rPr lang="en-US" sz="3600" dirty="0">
                <a:solidFill>
                  <a:srgbClr val="0070C0"/>
                </a:solidFill>
              </a:rPr>
              <a:t>joint interagency resolution team </a:t>
            </a:r>
            <a:r>
              <a:rPr lang="en-US" sz="3600" dirty="0"/>
              <a:t>(state resolution team), consisting of representatives from CDSS, the Department of Health Care Services (DHCS), the Department of Developmental Services, and the Department of Education. The primary role of the state resolution team will be to:</a:t>
            </a:r>
          </a:p>
          <a:p>
            <a:pPr marL="0" indent="0">
              <a:buNone/>
            </a:pPr>
            <a:endParaRPr lang="en-US" dirty="0"/>
          </a:p>
        </p:txBody>
      </p:sp>
    </p:spTree>
    <p:extLst>
      <p:ext uri="{BB962C8B-B14F-4D97-AF65-F5344CB8AC3E}">
        <p14:creationId xmlns:p14="http://schemas.microsoft.com/office/powerpoint/2010/main" val="2522032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4CCB1E-E6AE-426A-BB74-D70EDB3BADD8}"/>
              </a:ext>
            </a:extLst>
          </p:cNvPr>
          <p:cNvSpPr>
            <a:spLocks noGrp="1"/>
          </p:cNvSpPr>
          <p:nvPr>
            <p:ph idx="1"/>
          </p:nvPr>
        </p:nvSpPr>
        <p:spPr>
          <a:xfrm>
            <a:off x="838200" y="727586"/>
            <a:ext cx="10515600" cy="5830529"/>
          </a:xfrm>
        </p:spPr>
        <p:txBody>
          <a:bodyPr>
            <a:normAutofit/>
          </a:bodyPr>
          <a:lstStyle/>
          <a:p>
            <a:pPr lvl="1"/>
            <a:r>
              <a:rPr lang="en-US" sz="1800" dirty="0">
                <a:solidFill>
                  <a:srgbClr val="0070C0"/>
                </a:solidFill>
              </a:rPr>
              <a:t>Develop guidance for counties, </a:t>
            </a:r>
            <a:r>
              <a:rPr lang="en-US" sz="1800" dirty="0"/>
              <a:t>county offices of education, and regional centers regarding the county MOUs and support the implementation of the county MOUs.</a:t>
            </a:r>
          </a:p>
          <a:p>
            <a:pPr lvl="1"/>
            <a:r>
              <a:rPr lang="en-US" sz="1800" dirty="0"/>
              <a:t>Provide technical assistance to counties to identify and secure the appropriate level of services to meet the needs of children and youth in foster care who have experience severe trauma.</a:t>
            </a:r>
          </a:p>
          <a:p>
            <a:pPr lvl="1"/>
            <a:r>
              <a:rPr lang="en-US" sz="1800" dirty="0">
                <a:solidFill>
                  <a:srgbClr val="0070C0"/>
                </a:solidFill>
              </a:rPr>
              <a:t>Create a process </a:t>
            </a:r>
            <a:r>
              <a:rPr lang="en-US" sz="1800" dirty="0">
                <a:solidFill>
                  <a:schemeClr val="tx1"/>
                </a:solidFill>
              </a:rPr>
              <a:t>through </a:t>
            </a:r>
            <a:r>
              <a:rPr lang="en-US" sz="1800" dirty="0"/>
              <a:t>which county and partner agencies that are parties to a county MOU may request interdepartmental technical assistance from the interagency team.</a:t>
            </a:r>
          </a:p>
          <a:p>
            <a:pPr lvl="1"/>
            <a:r>
              <a:rPr lang="en-US" sz="1800" dirty="0"/>
              <a:t>Authorize the state resolution team members to exchange confidential information, to the extent permitted by federal law and as specified, with one another for the purpose of improving foster care placements and the provision of services.  </a:t>
            </a:r>
          </a:p>
          <a:p>
            <a:pPr lvl="1"/>
            <a:r>
              <a:rPr lang="en-US" sz="1800" dirty="0">
                <a:solidFill>
                  <a:srgbClr val="0070C0"/>
                </a:solidFill>
              </a:rPr>
              <a:t>No later than </a:t>
            </a:r>
            <a:r>
              <a:rPr lang="en-US" sz="1800" b="1" dirty="0">
                <a:solidFill>
                  <a:srgbClr val="0070C0"/>
                </a:solidFill>
              </a:rPr>
              <a:t>January 1, 2020</a:t>
            </a:r>
            <a:r>
              <a:rPr lang="en-US" sz="1800" dirty="0"/>
              <a:t>, require the state resolution team, in consultation with specified entities and persons, to review the placement and service options available to foster youth and to submit a report to the Legislature of recommendations to address identified gaps.  </a:t>
            </a:r>
          </a:p>
          <a:p>
            <a:pPr lvl="1"/>
            <a:r>
              <a:rPr lang="en-US" sz="1800" dirty="0">
                <a:solidFill>
                  <a:srgbClr val="0070C0"/>
                </a:solidFill>
              </a:rPr>
              <a:t>No later than </a:t>
            </a:r>
            <a:r>
              <a:rPr lang="en-US" sz="1800" b="1" dirty="0">
                <a:solidFill>
                  <a:srgbClr val="0070C0"/>
                </a:solidFill>
              </a:rPr>
              <a:t>June 1, 2020</a:t>
            </a:r>
            <a:r>
              <a:rPr lang="en-US" sz="1800" dirty="0"/>
              <a:t>, require the state resolution team to develop a multiyear plan for increasing the capacity and delivery of trauma-informed care to foster children and youth served by short-term residential therapeutic programs and other foster care and behavioral health providers.</a:t>
            </a:r>
          </a:p>
        </p:txBody>
      </p:sp>
    </p:spTree>
    <p:extLst>
      <p:ext uri="{BB962C8B-B14F-4D97-AF65-F5344CB8AC3E}">
        <p14:creationId xmlns:p14="http://schemas.microsoft.com/office/powerpoint/2010/main" val="361556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EF8AE-F846-4D67-A502-7757C0634BE3}"/>
              </a:ext>
            </a:extLst>
          </p:cNvPr>
          <p:cNvSpPr>
            <a:spLocks noGrp="1"/>
          </p:cNvSpPr>
          <p:nvPr>
            <p:ph type="title"/>
          </p:nvPr>
        </p:nvSpPr>
        <p:spPr/>
        <p:txBody>
          <a:bodyPr/>
          <a:lstStyle/>
          <a:p>
            <a:r>
              <a:rPr lang="en-US" dirty="0"/>
              <a:t>CCR and FFPSA</a:t>
            </a:r>
          </a:p>
        </p:txBody>
      </p:sp>
      <p:sp>
        <p:nvSpPr>
          <p:cNvPr id="3" name="Content Placeholder 2">
            <a:extLst>
              <a:ext uri="{FF2B5EF4-FFF2-40B4-BE49-F238E27FC236}">
                <a16:creationId xmlns:a16="http://schemas.microsoft.com/office/drawing/2014/main" id="{15EFB875-AB94-4C9F-BA3F-40F354BBFD15}"/>
              </a:ext>
            </a:extLst>
          </p:cNvPr>
          <p:cNvSpPr>
            <a:spLocks noGrp="1"/>
          </p:cNvSpPr>
          <p:nvPr>
            <p:ph idx="1"/>
          </p:nvPr>
        </p:nvSpPr>
        <p:spPr/>
        <p:txBody>
          <a:bodyPr/>
          <a:lstStyle/>
          <a:p>
            <a:r>
              <a:rPr lang="en-US" dirty="0"/>
              <a:t>The Why of CCR</a:t>
            </a:r>
          </a:p>
          <a:p>
            <a:pPr lvl="2"/>
            <a:r>
              <a:rPr lang="en-US" dirty="0"/>
              <a:t>Every child should be in a family like setting and receive the quality parenting every day.</a:t>
            </a:r>
          </a:p>
          <a:p>
            <a:r>
              <a:rPr lang="en-US" dirty="0"/>
              <a:t>CCR –legal</a:t>
            </a:r>
          </a:p>
          <a:p>
            <a:pPr lvl="1"/>
            <a:r>
              <a:rPr lang="en-US" dirty="0"/>
              <a:t>CFTs</a:t>
            </a:r>
          </a:p>
          <a:p>
            <a:pPr lvl="1"/>
            <a:r>
              <a:rPr lang="en-US" dirty="0"/>
              <a:t>Family Finding</a:t>
            </a:r>
          </a:p>
          <a:p>
            <a:pPr lvl="1"/>
            <a:r>
              <a:rPr lang="en-US" dirty="0"/>
              <a:t>Permanent plans</a:t>
            </a:r>
          </a:p>
          <a:p>
            <a:pPr lvl="1"/>
            <a:r>
              <a:rPr lang="en-US" dirty="0"/>
              <a:t>STRTPS</a:t>
            </a:r>
          </a:p>
          <a:p>
            <a:pPr lvl="1"/>
            <a:r>
              <a:rPr lang="en-US" dirty="0"/>
              <a:t>No more LTFC!</a:t>
            </a:r>
          </a:p>
          <a:p>
            <a:pPr lvl="1"/>
            <a:r>
              <a:rPr lang="en-US" dirty="0"/>
              <a:t>Transition to adulthood – 14+</a:t>
            </a:r>
          </a:p>
          <a:p>
            <a:r>
              <a:rPr lang="en-US" dirty="0"/>
              <a:t>FFPSA</a:t>
            </a:r>
          </a:p>
        </p:txBody>
      </p:sp>
      <p:pic>
        <p:nvPicPr>
          <p:cNvPr id="4" name="Picture 3">
            <a:extLst>
              <a:ext uri="{FF2B5EF4-FFF2-40B4-BE49-F238E27FC236}">
                <a16:creationId xmlns:a16="http://schemas.microsoft.com/office/drawing/2014/main" id="{350749B2-0A2D-4A83-B8CB-044C18DA1843}"/>
              </a:ext>
            </a:extLst>
          </p:cNvPr>
          <p:cNvPicPr>
            <a:picLocks noChangeAspect="1"/>
          </p:cNvPicPr>
          <p:nvPr/>
        </p:nvPicPr>
        <p:blipFill>
          <a:blip r:embed="rId2"/>
          <a:stretch>
            <a:fillRect/>
          </a:stretch>
        </p:blipFill>
        <p:spPr>
          <a:xfrm>
            <a:off x="8329075" y="3296992"/>
            <a:ext cx="3108379" cy="2446113"/>
          </a:xfrm>
          <a:prstGeom prst="rect">
            <a:avLst/>
          </a:prstGeom>
        </p:spPr>
      </p:pic>
    </p:spTree>
    <p:extLst>
      <p:ext uri="{BB962C8B-B14F-4D97-AF65-F5344CB8AC3E}">
        <p14:creationId xmlns:p14="http://schemas.microsoft.com/office/powerpoint/2010/main" val="1118299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7ABCF-B598-4700-AEE3-DC7BCF0F496D}"/>
              </a:ext>
            </a:extLst>
          </p:cNvPr>
          <p:cNvSpPr>
            <a:spLocks noGrp="1"/>
          </p:cNvSpPr>
          <p:nvPr>
            <p:ph type="title"/>
          </p:nvPr>
        </p:nvSpPr>
        <p:spPr/>
        <p:txBody>
          <a:bodyPr/>
          <a:lstStyle/>
          <a:p>
            <a:r>
              <a:rPr lang="en-US" dirty="0"/>
              <a:t>AB 2119: Gender Affirming Health Care</a:t>
            </a:r>
          </a:p>
        </p:txBody>
      </p:sp>
      <p:sp>
        <p:nvSpPr>
          <p:cNvPr id="3" name="Content Placeholder 2">
            <a:extLst>
              <a:ext uri="{FF2B5EF4-FFF2-40B4-BE49-F238E27FC236}">
                <a16:creationId xmlns:a16="http://schemas.microsoft.com/office/drawing/2014/main" id="{8970EA05-CE22-4202-A5AD-25035FE8F1F7}"/>
              </a:ext>
            </a:extLst>
          </p:cNvPr>
          <p:cNvSpPr>
            <a:spLocks noGrp="1"/>
          </p:cNvSpPr>
          <p:nvPr>
            <p:ph idx="1"/>
          </p:nvPr>
        </p:nvSpPr>
        <p:spPr/>
        <p:txBody>
          <a:bodyPr>
            <a:normAutofit/>
          </a:bodyPr>
          <a:lstStyle/>
          <a:p>
            <a:r>
              <a:rPr lang="en-US" dirty="0"/>
              <a:t>Clarifies that all minors and nonminors in foster care have the right to be involved in the development of their </a:t>
            </a:r>
            <a:r>
              <a:rPr lang="en-US" dirty="0">
                <a:solidFill>
                  <a:srgbClr val="0070C0"/>
                </a:solidFill>
              </a:rPr>
              <a:t>case plans</a:t>
            </a:r>
            <a:r>
              <a:rPr lang="en-US" dirty="0"/>
              <a:t>, including placement and </a:t>
            </a:r>
            <a:r>
              <a:rPr lang="en-US" b="1" dirty="0">
                <a:solidFill>
                  <a:srgbClr val="0070C0"/>
                </a:solidFill>
              </a:rPr>
              <a:t>gender-affirming health care</a:t>
            </a:r>
            <a:r>
              <a:rPr lang="en-US" dirty="0"/>
              <a:t>, with consideration of their gender identity. (WIC section 16001.9) </a:t>
            </a:r>
          </a:p>
          <a:p>
            <a:r>
              <a:rPr lang="en-US" dirty="0"/>
              <a:t>Clarifies that the right of minors and nonminors in foster care to </a:t>
            </a:r>
            <a:r>
              <a:rPr lang="en-US" dirty="0">
                <a:solidFill>
                  <a:srgbClr val="0070C0"/>
                </a:solidFill>
              </a:rPr>
              <a:t>health care and mental health care </a:t>
            </a:r>
            <a:r>
              <a:rPr lang="en-US" dirty="0"/>
              <a:t>includes covered gender-affirming health care and gender-affirming mental health care, as defined. (WIC section 16010.2) </a:t>
            </a:r>
          </a:p>
          <a:p>
            <a:r>
              <a:rPr lang="en-US" dirty="0"/>
              <a:t>Requires the Department, in consultation with DHCS and other stakeholders, to develop guidance and best practices to identify, coordinate, and support foster youth seeking access to gender-affirming health care and gender-affirming mental health care and requires CDSS to issue this written guidance by January 1, 2020 (WIC section 16010.2).</a:t>
            </a:r>
          </a:p>
          <a:p>
            <a:endParaRPr lang="en-US" dirty="0"/>
          </a:p>
        </p:txBody>
      </p:sp>
    </p:spTree>
    <p:extLst>
      <p:ext uri="{BB962C8B-B14F-4D97-AF65-F5344CB8AC3E}">
        <p14:creationId xmlns:p14="http://schemas.microsoft.com/office/powerpoint/2010/main" val="22323759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0079F-C53A-48B7-9DD0-E0D67653AFB3}"/>
              </a:ext>
            </a:extLst>
          </p:cNvPr>
          <p:cNvSpPr>
            <a:spLocks noGrp="1"/>
          </p:cNvSpPr>
          <p:nvPr>
            <p:ph type="title"/>
          </p:nvPr>
        </p:nvSpPr>
        <p:spPr>
          <a:xfrm>
            <a:off x="838200" y="196646"/>
            <a:ext cx="10515600" cy="717754"/>
          </a:xfrm>
        </p:spPr>
        <p:txBody>
          <a:bodyPr/>
          <a:lstStyle/>
          <a:p>
            <a:r>
              <a:rPr lang="en-US" dirty="0"/>
              <a:t>Other legal changes</a:t>
            </a:r>
          </a:p>
        </p:txBody>
      </p:sp>
      <p:sp>
        <p:nvSpPr>
          <p:cNvPr id="3" name="Content Placeholder 2">
            <a:extLst>
              <a:ext uri="{FF2B5EF4-FFF2-40B4-BE49-F238E27FC236}">
                <a16:creationId xmlns:a16="http://schemas.microsoft.com/office/drawing/2014/main" id="{CBDC833A-9446-4183-99AF-B7B29D6CCA2F}"/>
              </a:ext>
            </a:extLst>
          </p:cNvPr>
          <p:cNvSpPr>
            <a:spLocks noGrp="1"/>
          </p:cNvSpPr>
          <p:nvPr>
            <p:ph idx="1"/>
          </p:nvPr>
        </p:nvSpPr>
        <p:spPr>
          <a:xfrm>
            <a:off x="275303" y="1152940"/>
            <a:ext cx="11916697" cy="5993295"/>
          </a:xfrm>
        </p:spPr>
        <p:txBody>
          <a:bodyPr>
            <a:normAutofit fontScale="55000" lnSpcReduction="20000"/>
          </a:bodyPr>
          <a:lstStyle/>
          <a:p>
            <a:pPr marL="0" indent="0">
              <a:buNone/>
            </a:pPr>
            <a:r>
              <a:rPr lang="en-US" dirty="0"/>
              <a:t>Adds WIC section 16010.7 to require:</a:t>
            </a:r>
          </a:p>
          <a:p>
            <a:r>
              <a:rPr lang="en-US" sz="2600" dirty="0"/>
              <a:t>Prior to making a change in the placement of a dependent child, a social worker or placing agency, in consultation with the dependent's child and family team, to develop and implement strategies which may include </a:t>
            </a:r>
            <a:r>
              <a:rPr lang="en-US" sz="2600" dirty="0">
                <a:solidFill>
                  <a:srgbClr val="0070C0"/>
                </a:solidFill>
              </a:rPr>
              <a:t>conflict resolution practices and facilitated meetings, as defined, to preserve the dependent child's current placement.  </a:t>
            </a:r>
          </a:p>
          <a:p>
            <a:r>
              <a:rPr lang="en-US" sz="2600" dirty="0"/>
              <a:t>If a placement change is still determined to be necessary, requires the social worker or placing agency to provide </a:t>
            </a:r>
            <a:r>
              <a:rPr lang="en-US" sz="2600" b="1" dirty="0">
                <a:solidFill>
                  <a:srgbClr val="0070C0"/>
                </a:solidFill>
              </a:rPr>
              <a:t>14 days’ </a:t>
            </a:r>
            <a:r>
              <a:rPr lang="en-US" sz="2600" dirty="0"/>
              <a:t>prior notice of the change to:</a:t>
            </a:r>
          </a:p>
          <a:p>
            <a:pPr lvl="1"/>
            <a:r>
              <a:rPr lang="en-US" sz="2900" dirty="0"/>
              <a:t>The child’s parent or guardian.</a:t>
            </a:r>
          </a:p>
          <a:p>
            <a:pPr lvl="1"/>
            <a:r>
              <a:rPr lang="en-US" sz="2900" dirty="0"/>
              <a:t>The child’s caregiver.</a:t>
            </a:r>
          </a:p>
          <a:p>
            <a:pPr lvl="1"/>
            <a:r>
              <a:rPr lang="en-US" sz="2900" dirty="0"/>
              <a:t>The child’s attorney.</a:t>
            </a:r>
          </a:p>
          <a:p>
            <a:pPr lvl="1"/>
            <a:r>
              <a:rPr lang="en-US" sz="2900" dirty="0"/>
              <a:t>The child, if he or she is 10 years of age or older.  </a:t>
            </a:r>
          </a:p>
          <a:p>
            <a:pPr lvl="1"/>
            <a:r>
              <a:rPr lang="en-US" sz="2900" dirty="0"/>
              <a:t>Prohibits placement changes from occurring between 9 p.m. and 7 a.m. except by mutual agreement of:</a:t>
            </a:r>
          </a:p>
          <a:p>
            <a:pPr lvl="1"/>
            <a:r>
              <a:rPr lang="en-US" sz="2900" dirty="0"/>
              <a:t>The child, if he or she is 10 years of age or older, or the representative of the child, if the child is under 10 years of age.  </a:t>
            </a:r>
          </a:p>
          <a:p>
            <a:pPr lvl="1"/>
            <a:r>
              <a:rPr lang="en-US" sz="2900" dirty="0"/>
              <a:t>The child’s current caregiver.</a:t>
            </a:r>
          </a:p>
          <a:p>
            <a:pPr lvl="1"/>
            <a:r>
              <a:rPr lang="en-US" sz="2900" dirty="0"/>
              <a:t>The child’s prospective caregiver. </a:t>
            </a:r>
          </a:p>
          <a:p>
            <a:pPr lvl="1"/>
            <a:r>
              <a:rPr lang="en-US" sz="2900" dirty="0"/>
              <a:t>The child’s social worker. </a:t>
            </a:r>
          </a:p>
          <a:p>
            <a:r>
              <a:rPr lang="en-US" sz="2500" dirty="0"/>
              <a:t>Requires the Office of the State Foster Care Ombudsperson to provide complaint investigation findings to the county child welfare director, or his or her designee, for the purposes of training, technical assistance, and quality improvement in any circumstance where the Office found a placement change occurred in violation of these requirements.</a:t>
            </a:r>
          </a:p>
          <a:p>
            <a:r>
              <a:rPr lang="en-US" sz="2500" dirty="0"/>
              <a:t>Clarifies the circumstances under which the placement preservation strategies and 14-day notification would not have to occur prior to a placement change. (WIC section 16010.7 subdivisions (h)-(k))</a:t>
            </a:r>
          </a:p>
          <a:p>
            <a:endParaRPr lang="en-US" dirty="0"/>
          </a:p>
        </p:txBody>
      </p:sp>
    </p:spTree>
    <p:extLst>
      <p:ext uri="{BB962C8B-B14F-4D97-AF65-F5344CB8AC3E}">
        <p14:creationId xmlns:p14="http://schemas.microsoft.com/office/powerpoint/2010/main" val="3222250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CE3EA-1D9D-482C-8317-6417A1429923}"/>
              </a:ext>
            </a:extLst>
          </p:cNvPr>
          <p:cNvSpPr>
            <a:spLocks noGrp="1"/>
          </p:cNvSpPr>
          <p:nvPr>
            <p:ph type="title"/>
          </p:nvPr>
        </p:nvSpPr>
        <p:spPr/>
        <p:txBody>
          <a:bodyPr/>
          <a:lstStyle/>
          <a:p>
            <a:r>
              <a:rPr lang="en-US" dirty="0"/>
              <a:t>Other legal challenges</a:t>
            </a:r>
          </a:p>
        </p:txBody>
      </p:sp>
      <p:sp>
        <p:nvSpPr>
          <p:cNvPr id="3" name="Content Placeholder 2">
            <a:extLst>
              <a:ext uri="{FF2B5EF4-FFF2-40B4-BE49-F238E27FC236}">
                <a16:creationId xmlns:a16="http://schemas.microsoft.com/office/drawing/2014/main" id="{AA80A889-93F3-4918-92C0-AB475B65E864}"/>
              </a:ext>
            </a:extLst>
          </p:cNvPr>
          <p:cNvSpPr>
            <a:spLocks noGrp="1"/>
          </p:cNvSpPr>
          <p:nvPr>
            <p:ph idx="1"/>
          </p:nvPr>
        </p:nvSpPr>
        <p:spPr/>
        <p:txBody>
          <a:bodyPr/>
          <a:lstStyle/>
          <a:p>
            <a:r>
              <a:rPr lang="en-US" dirty="0"/>
              <a:t>Authorizes the juvenile court to assume dependency jurisdiction over an otherwise eligible nonminor former dependent who exited foster care to guardianship but received Supplemental Security Income or other federal Social Security aid in lieu of Kinship Guardianship Assistance Payment benefits or Aid to Families with Dependent Children-Foster Care. (WIC sections 388.1 and 11403)</a:t>
            </a:r>
          </a:p>
          <a:p>
            <a:endParaRPr lang="en-US" dirty="0"/>
          </a:p>
        </p:txBody>
      </p:sp>
    </p:spTree>
    <p:extLst>
      <p:ext uri="{BB962C8B-B14F-4D97-AF65-F5344CB8AC3E}">
        <p14:creationId xmlns:p14="http://schemas.microsoft.com/office/powerpoint/2010/main" val="534853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940EA-E7DD-42D3-BBB7-9732F639D5CC}"/>
              </a:ext>
            </a:extLst>
          </p:cNvPr>
          <p:cNvSpPr>
            <a:spLocks noGrp="1"/>
          </p:cNvSpPr>
          <p:nvPr>
            <p:ph type="title"/>
          </p:nvPr>
        </p:nvSpPr>
        <p:spPr/>
        <p:txBody>
          <a:bodyPr/>
          <a:lstStyle/>
          <a:p>
            <a:r>
              <a:rPr lang="en-US" dirty="0"/>
              <a:t>Other legal changes</a:t>
            </a:r>
          </a:p>
        </p:txBody>
      </p:sp>
      <p:sp>
        <p:nvSpPr>
          <p:cNvPr id="3" name="Content Placeholder 2">
            <a:extLst>
              <a:ext uri="{FF2B5EF4-FFF2-40B4-BE49-F238E27FC236}">
                <a16:creationId xmlns:a16="http://schemas.microsoft.com/office/drawing/2014/main" id="{063F81BA-7990-4908-835B-F724DD1906A7}"/>
              </a:ext>
            </a:extLst>
          </p:cNvPr>
          <p:cNvSpPr>
            <a:spLocks noGrp="1"/>
          </p:cNvSpPr>
          <p:nvPr>
            <p:ph idx="1"/>
          </p:nvPr>
        </p:nvSpPr>
        <p:spPr/>
        <p:txBody>
          <a:bodyPr>
            <a:normAutofit/>
          </a:bodyPr>
          <a:lstStyle/>
          <a:p>
            <a:r>
              <a:rPr lang="en-US" dirty="0"/>
              <a:t>Clarifies that these age-appropriate extracurricular, enrichment, and social activities </a:t>
            </a:r>
            <a:r>
              <a:rPr lang="en-US" dirty="0">
                <a:solidFill>
                  <a:srgbClr val="0070C0"/>
                </a:solidFill>
              </a:rPr>
              <a:t>include access to computer technology </a:t>
            </a:r>
            <a:r>
              <a:rPr lang="en-US" dirty="0"/>
              <a:t>and the Internet for all dependents (WIC section 362.05), and for wards (WIC section 727) placed in one of the following settings:</a:t>
            </a:r>
          </a:p>
          <a:p>
            <a:r>
              <a:rPr lang="en-US" dirty="0"/>
              <a:t>The approved home of a relative or nonrelative extended family member, foster home, resource family home, or tribally approved home or facility.</a:t>
            </a:r>
          </a:p>
          <a:p>
            <a:r>
              <a:rPr lang="en-US" dirty="0"/>
              <a:t>A certified family home or resource family of a Foster Family Agency. </a:t>
            </a:r>
          </a:p>
          <a:p>
            <a:r>
              <a:rPr lang="en-US" dirty="0"/>
              <a:t>A licensed group home or short-term residential therapeutic program.</a:t>
            </a:r>
          </a:p>
          <a:p>
            <a:r>
              <a:rPr lang="en-US" dirty="0"/>
              <a:t>A suitable licensed community care facility.   </a:t>
            </a:r>
          </a:p>
          <a:p>
            <a:pPr marL="0" indent="0">
              <a:buNone/>
            </a:pPr>
            <a:endParaRPr lang="en-US" dirty="0"/>
          </a:p>
        </p:txBody>
      </p:sp>
    </p:spTree>
    <p:extLst>
      <p:ext uri="{BB962C8B-B14F-4D97-AF65-F5344CB8AC3E}">
        <p14:creationId xmlns:p14="http://schemas.microsoft.com/office/powerpoint/2010/main" val="4264478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08A18-1A58-460B-95A1-F515A2771C51}"/>
              </a:ext>
            </a:extLst>
          </p:cNvPr>
          <p:cNvSpPr>
            <a:spLocks noGrp="1"/>
          </p:cNvSpPr>
          <p:nvPr>
            <p:ph type="title"/>
          </p:nvPr>
        </p:nvSpPr>
        <p:spPr/>
        <p:txBody>
          <a:bodyPr/>
          <a:lstStyle/>
          <a:p>
            <a:r>
              <a:rPr lang="en-US" dirty="0"/>
              <a:t>Other legal changes</a:t>
            </a:r>
          </a:p>
        </p:txBody>
      </p:sp>
      <p:sp>
        <p:nvSpPr>
          <p:cNvPr id="3" name="Content Placeholder 2">
            <a:extLst>
              <a:ext uri="{FF2B5EF4-FFF2-40B4-BE49-F238E27FC236}">
                <a16:creationId xmlns:a16="http://schemas.microsoft.com/office/drawing/2014/main" id="{2E187CCE-7D6D-487B-B4D1-C53F29C70B81}"/>
              </a:ext>
            </a:extLst>
          </p:cNvPr>
          <p:cNvSpPr>
            <a:spLocks noGrp="1"/>
          </p:cNvSpPr>
          <p:nvPr>
            <p:ph idx="1"/>
          </p:nvPr>
        </p:nvSpPr>
        <p:spPr/>
        <p:txBody>
          <a:bodyPr/>
          <a:lstStyle/>
          <a:p>
            <a:r>
              <a:rPr lang="en-US" dirty="0"/>
              <a:t>Adds a child or youth's Court-Appointed Special Advocate, if one has been appointed, to the list of child and family team members, unless the foster child or youth objects. (WIC </a:t>
            </a:r>
            <a:r>
              <a:rPr lang="en-US" u="sng" dirty="0"/>
              <a:t>section 16501)</a:t>
            </a:r>
            <a:endParaRPr lang="en-US" dirty="0"/>
          </a:p>
          <a:p>
            <a:endParaRPr lang="en-US" dirty="0"/>
          </a:p>
        </p:txBody>
      </p:sp>
    </p:spTree>
    <p:extLst>
      <p:ext uri="{BB962C8B-B14F-4D97-AF65-F5344CB8AC3E}">
        <p14:creationId xmlns:p14="http://schemas.microsoft.com/office/powerpoint/2010/main" val="543401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0E8EF2-1CEF-4333-BC97-552CBA498A30}"/>
              </a:ext>
            </a:extLst>
          </p:cNvPr>
          <p:cNvSpPr>
            <a:spLocks noGrp="1"/>
          </p:cNvSpPr>
          <p:nvPr>
            <p:ph idx="1"/>
          </p:nvPr>
        </p:nvSpPr>
        <p:spPr>
          <a:xfrm>
            <a:off x="838200" y="805070"/>
            <a:ext cx="10515600" cy="5371893"/>
          </a:xfrm>
        </p:spPr>
        <p:txBody>
          <a:bodyPr>
            <a:normAutofit/>
          </a:bodyPr>
          <a:lstStyle/>
          <a:p>
            <a:pPr marL="0" indent="0">
              <a:buNone/>
            </a:pPr>
            <a:r>
              <a:rPr lang="en-US" dirty="0"/>
              <a:t>CA: Wilk introduces bill to assist foster youth </a:t>
            </a:r>
          </a:p>
          <a:p>
            <a:r>
              <a:rPr lang="en-US" dirty="0"/>
              <a:t>State Sen. Scott Wilk (R-Santa Clarita) has introduced Senate Bill 219 (SB 219), legislation that will create a pilot program for foster youth to receive grants for extracurricular and enrichment activities. Senate Bill 219 seeks to make foster youth eligible to receive up to $500 dollars for enrichment and extracurricular activities. This would allow them to engage in such activities as sports, STEM programs, graduations activities, arts, music, dance, and theater.</a:t>
            </a:r>
          </a:p>
          <a:p>
            <a:r>
              <a:rPr lang="en-US" dirty="0">
                <a:solidFill>
                  <a:srgbClr val="FFCC00"/>
                </a:solidFill>
                <a:hlinkClick r:id="rId2">
                  <a:extLst>
                    <a:ext uri="{A12FA001-AC4F-418D-AE19-62706E023703}">
                      <ahyp:hlinkClr xmlns:ahyp="http://schemas.microsoft.com/office/drawing/2018/hyperlinkcolor" val="tx"/>
                    </a:ext>
                  </a:extLst>
                </a:hlinkClick>
              </a:rPr>
              <a:t>http://ourweekly.com/news/2019/feb/22/wilk-introduces-bill-assist-foster-youth/</a:t>
            </a:r>
            <a:endParaRPr lang="en-US" dirty="0">
              <a:solidFill>
                <a:srgbClr val="FFCC00"/>
              </a:solidFill>
            </a:endParaRPr>
          </a:p>
          <a:p>
            <a:endParaRPr lang="en-US" dirty="0"/>
          </a:p>
          <a:p>
            <a:endParaRPr lang="en-US" dirty="0"/>
          </a:p>
        </p:txBody>
      </p:sp>
    </p:spTree>
    <p:extLst>
      <p:ext uri="{BB962C8B-B14F-4D97-AF65-F5344CB8AC3E}">
        <p14:creationId xmlns:p14="http://schemas.microsoft.com/office/powerpoint/2010/main" val="3129709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837D7ED-EA45-489A-A711-8280B73AE98D}"/>
              </a:ext>
            </a:extLst>
          </p:cNvPr>
          <p:cNvSpPr>
            <a:spLocks noGrp="1"/>
          </p:cNvSpPr>
          <p:nvPr>
            <p:ph idx="1"/>
          </p:nvPr>
        </p:nvSpPr>
        <p:spPr>
          <a:xfrm>
            <a:off x="838200" y="805070"/>
            <a:ext cx="10515600" cy="5371893"/>
          </a:xfrm>
        </p:spPr>
        <p:txBody>
          <a:bodyPr>
            <a:normAutofit/>
          </a:bodyPr>
          <a:lstStyle/>
          <a:p>
            <a:pPr marL="0" indent="0">
              <a:buNone/>
            </a:pPr>
            <a:r>
              <a:rPr lang="en-US" dirty="0"/>
              <a:t>AB 1068	(Cooley D)   Juveniles: dependency: child and family teams. 	</a:t>
            </a:r>
          </a:p>
          <a:p>
            <a:pPr marL="0" indent="0">
              <a:buNone/>
            </a:pPr>
            <a:endParaRPr lang="en-US" dirty="0"/>
          </a:p>
          <a:p>
            <a:pPr marL="0" indent="0">
              <a:buNone/>
            </a:pPr>
            <a:r>
              <a:rPr lang="en-US" dirty="0"/>
              <a:t>Summary: Existing law establishes the jurisdiction of the juvenile court, which may adjudge a child to be a dependent of the court under certain circumstances, including when the child suffered, or there is a substantial risk that the child will suffer, serious physical harm, or a parent fails to provide the child with adequate food, clothing, shelter, or medical treatment. Existing law establishes the grounds for removal of a dependent child from the custody of the child’s parents or guardian and establishes procedures to determine placement of a dependent child. Existing law prescribes various hearings, including specified review hearings, and other procedures for these purposes. This bill would additionally require those social studies, evaluations, and supplemental reports to include specified information about the child and family team. This bill contains other related provisions and other existing laws</a:t>
            </a:r>
          </a:p>
        </p:txBody>
      </p:sp>
    </p:spTree>
    <p:extLst>
      <p:ext uri="{BB962C8B-B14F-4D97-AF65-F5344CB8AC3E}">
        <p14:creationId xmlns:p14="http://schemas.microsoft.com/office/powerpoint/2010/main" val="3869734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F30A69-6137-4018-A854-87BA9D564F01}"/>
              </a:ext>
            </a:extLst>
          </p:cNvPr>
          <p:cNvSpPr>
            <a:spLocks noGrp="1"/>
          </p:cNvSpPr>
          <p:nvPr>
            <p:ph idx="1"/>
          </p:nvPr>
        </p:nvSpPr>
        <p:spPr>
          <a:xfrm>
            <a:off x="838200" y="805070"/>
            <a:ext cx="10515600" cy="5371893"/>
          </a:xfrm>
        </p:spPr>
        <p:txBody>
          <a:bodyPr>
            <a:normAutofit/>
          </a:bodyPr>
          <a:lstStyle/>
          <a:p>
            <a:pPr marL="0" indent="0">
              <a:buNone/>
            </a:pPr>
            <a:r>
              <a:rPr lang="en-US" dirty="0"/>
              <a:t>AB 861	Juveniles.  </a:t>
            </a:r>
          </a:p>
          <a:p>
            <a:pPr marL="0" indent="0">
              <a:buNone/>
            </a:pPr>
            <a:endParaRPr lang="en-US" dirty="0"/>
          </a:p>
          <a:p>
            <a:pPr marL="0" indent="0">
              <a:buNone/>
            </a:pPr>
            <a:r>
              <a:rPr lang="en-US" dirty="0"/>
              <a:t>Summary: Existing law establishes the jurisdiction of the juvenile court, which may adjudge a child to be a dependent of the court under certain circumstances. Existing law specifies that a proceeding to declare a juvenile a dependent is commenced by the social worker filing a petition with the juvenile court and authorizes a person to apply to the social worker to commence dependency proceedings. If the social worker does not undertake a program of supervision of the child or file a petition in the juvenile court within 3 weeks after the application, the social worker is required to document that decision and the person who applied to the social worker may apply to the juvenile court to review the social worker’s decision. This bill would shorten that time period to 5 business days after the application if the child about whom an application is made is homeless, has been a dependent or ward of the juvenile court, or has received informal probation or child welfare services. The bill would also require the juvenile court to review those applications and issue a decision no more than 10 days after the application is made. By requiring a higher level of service from county social workers, this bill would impose a state-mandated local </a:t>
            </a:r>
            <a:r>
              <a:rPr lang="en-US" dirty="0" err="1"/>
              <a:t>program.This</a:t>
            </a:r>
            <a:r>
              <a:rPr lang="en-US" dirty="0"/>
              <a:t> bill contains other related provisions and other existing laws.</a:t>
            </a:r>
          </a:p>
        </p:txBody>
      </p:sp>
    </p:spTree>
    <p:extLst>
      <p:ext uri="{BB962C8B-B14F-4D97-AF65-F5344CB8AC3E}">
        <p14:creationId xmlns:p14="http://schemas.microsoft.com/office/powerpoint/2010/main" val="3676743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58594B-4D4E-4270-B7DE-EC8E6DEF7E50}"/>
              </a:ext>
            </a:extLst>
          </p:cNvPr>
          <p:cNvSpPr>
            <a:spLocks noGrp="1"/>
          </p:cNvSpPr>
          <p:nvPr>
            <p:ph idx="1"/>
          </p:nvPr>
        </p:nvSpPr>
        <p:spPr>
          <a:xfrm>
            <a:off x="838200" y="665922"/>
            <a:ext cx="10515600" cy="5511041"/>
          </a:xfrm>
        </p:spPr>
        <p:txBody>
          <a:bodyPr>
            <a:normAutofit fontScale="92500" lnSpcReduction="20000"/>
          </a:bodyPr>
          <a:lstStyle/>
          <a:p>
            <a:pPr marL="0" indent="0">
              <a:buNone/>
            </a:pPr>
            <a:r>
              <a:rPr lang="en-US" dirty="0"/>
              <a:t>AB 1005	(</a:t>
            </a:r>
            <a:r>
              <a:rPr lang="en-US" dirty="0" err="1"/>
              <a:t>Arambula</a:t>
            </a:r>
            <a:r>
              <a:rPr lang="en-US" dirty="0"/>
              <a:t> D)   Foster children and youth: family urgent response system.   </a:t>
            </a:r>
          </a:p>
          <a:p>
            <a:endParaRPr lang="en-US" dirty="0"/>
          </a:p>
          <a:p>
            <a:pPr marL="0" indent="0">
              <a:buNone/>
            </a:pPr>
            <a:endParaRPr lang="en-US" dirty="0"/>
          </a:p>
          <a:p>
            <a:pPr marL="0" indent="0">
              <a:buNone/>
            </a:pPr>
            <a:r>
              <a:rPr lang="en-US" dirty="0"/>
              <a:t>Summary: Existing law, commonly known as Continuum of Care Reform (CCR), states the intent of the Legislature in adopting CCR to improve California’s child welfare system and its outcomes by using comprehensive initial child assessments, increasing the use of home-based family care and the provision of services and supports to home-based family care, reducing the use of congregate care placement settings, and creating faster paths to permanency resulting in shorter durations of involvement in the child welfare and juvenile justice systems. Existing law, as part of the CCR, requires the State Department of Social Services to implement a resource family approval process, which replaces the multiple processes for licensing foster family homes, certifying foster homes by foster family agencies, approving relatives and nonrelative extended family members as foster care providers, and approving guardians and adoptive families. This bill would make legislative findings and declarations, stating the intent of the Legislature in adopting this bill to build upon the current CCR implementation effort. The bill would require the department to establish a statewide hotline, operational no later than January 1, 2021, as the entry point for a Family Urgent Response System, as defined, to respond to calls from caregivers or current or former foster children or youth when a crisis arises, as specified. The bill would require the hotline to include, among other things, referrals to the county, as specified, for further support and in-person response. The bill would require the department to ensure that deidentified, aggregated data are collected regarding individuals served through the hotline and to publish a report on the department’s internet website by January 1, 2022, and annually by January 1 thereafter, including specified </a:t>
            </a:r>
            <a:r>
              <a:rPr lang="en-US" dirty="0" err="1"/>
              <a:t>information.This</a:t>
            </a:r>
            <a:r>
              <a:rPr lang="en-US" dirty="0"/>
              <a:t> bill contains other related provisions and other existing laws.</a:t>
            </a:r>
          </a:p>
        </p:txBody>
      </p:sp>
    </p:spTree>
    <p:extLst>
      <p:ext uri="{BB962C8B-B14F-4D97-AF65-F5344CB8AC3E}">
        <p14:creationId xmlns:p14="http://schemas.microsoft.com/office/powerpoint/2010/main" val="856840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A816FD-6564-4742-A704-2771DF49A61E}"/>
              </a:ext>
            </a:extLst>
          </p:cNvPr>
          <p:cNvSpPr>
            <a:spLocks noGrp="1"/>
          </p:cNvSpPr>
          <p:nvPr>
            <p:ph idx="1"/>
          </p:nvPr>
        </p:nvSpPr>
        <p:spPr>
          <a:xfrm>
            <a:off x="838200" y="824948"/>
            <a:ext cx="10515600" cy="5352015"/>
          </a:xfrm>
        </p:spPr>
        <p:txBody>
          <a:bodyPr>
            <a:normAutofit/>
          </a:bodyPr>
          <a:lstStyle/>
          <a:p>
            <a:pPr marL="0" indent="0">
              <a:buNone/>
            </a:pPr>
            <a:r>
              <a:rPr lang="en-US" dirty="0"/>
              <a:t>AB 1061	Foster care.  </a:t>
            </a:r>
          </a:p>
          <a:p>
            <a:pPr marL="0" indent="0">
              <a:buNone/>
            </a:pPr>
            <a:endParaRPr lang="en-US" dirty="0"/>
          </a:p>
          <a:p>
            <a:pPr marL="0" indent="0">
              <a:buNone/>
            </a:pPr>
            <a:r>
              <a:rPr lang="en-US" dirty="0"/>
              <a:t>Summary: Existing law establishes the Aid to Families with Dependent Children-Foster Care (AFDC-FC) program, under which counties provide payments to foster care providers on behalf of qualified children in foster care. In order to be eligible for AFDC-FC, existing law requires, in pertinent part, a child to be placed in one of several specified placements. Existing law sets forth the rights of a minor in foster care, including, among other rights, the right to be involved in the development of, and to review, their own case plan and plan for permanent placement. This bill would extend the application of these provisions to probation-supervised youth in foster care placement, and require a probation officer to, among other things, develop and implement placement preservation strategies under these provisions for probation-supervised youth. If a complaint is investigated by the office under these provisions, the bill would also require the office to provide the findings of the investigation to the chief probation officer or their designee, as </a:t>
            </a:r>
            <a:r>
              <a:rPr lang="en-US" err="1"/>
              <a:t>applicable</a:t>
            </a:r>
            <a:r>
              <a:rPr lang="en-US"/>
              <a:t>. This </a:t>
            </a:r>
            <a:r>
              <a:rPr lang="en-US" dirty="0"/>
              <a:t>bill contains other related provisions and other existing laws.</a:t>
            </a:r>
          </a:p>
        </p:txBody>
      </p:sp>
    </p:spTree>
    <p:extLst>
      <p:ext uri="{BB962C8B-B14F-4D97-AF65-F5344CB8AC3E}">
        <p14:creationId xmlns:p14="http://schemas.microsoft.com/office/powerpoint/2010/main" val="1224041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0B45-D045-4430-8FB4-CB1ACFFC67DB}"/>
              </a:ext>
            </a:extLst>
          </p:cNvPr>
          <p:cNvSpPr>
            <a:spLocks noGrp="1"/>
          </p:cNvSpPr>
          <p:nvPr>
            <p:ph type="title"/>
          </p:nvPr>
        </p:nvSpPr>
        <p:spPr/>
        <p:txBody>
          <a:bodyPr/>
          <a:lstStyle/>
          <a:p>
            <a:r>
              <a:rPr lang="en-US" dirty="0"/>
              <a:t>How we got here – Changing landscape</a:t>
            </a:r>
          </a:p>
        </p:txBody>
      </p:sp>
      <p:sp>
        <p:nvSpPr>
          <p:cNvPr id="3" name="Content Placeholder 2">
            <a:extLst>
              <a:ext uri="{FF2B5EF4-FFF2-40B4-BE49-F238E27FC236}">
                <a16:creationId xmlns:a16="http://schemas.microsoft.com/office/drawing/2014/main" id="{40F496D6-9248-461B-BADE-3BE6CC678FAB}"/>
              </a:ext>
            </a:extLst>
          </p:cNvPr>
          <p:cNvSpPr>
            <a:spLocks noGrp="1"/>
          </p:cNvSpPr>
          <p:nvPr>
            <p:ph idx="1"/>
          </p:nvPr>
        </p:nvSpPr>
        <p:spPr/>
        <p:txBody>
          <a:bodyPr/>
          <a:lstStyle/>
          <a:p>
            <a:r>
              <a:rPr lang="en-US" dirty="0"/>
              <a:t>2008: Fostering Connections to Success Act</a:t>
            </a:r>
          </a:p>
          <a:p>
            <a:r>
              <a:rPr lang="en-US" dirty="0"/>
              <a:t>2014: Preventing Sex Trafficking and Strengthening Families</a:t>
            </a:r>
          </a:p>
          <a:p>
            <a:r>
              <a:rPr lang="en-US" dirty="0"/>
              <a:t>2017: Families First Prevention Services Act </a:t>
            </a:r>
          </a:p>
        </p:txBody>
      </p:sp>
    </p:spTree>
    <p:extLst>
      <p:ext uri="{BB962C8B-B14F-4D97-AF65-F5344CB8AC3E}">
        <p14:creationId xmlns:p14="http://schemas.microsoft.com/office/powerpoint/2010/main" val="798542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96957" y="277792"/>
            <a:ext cx="9866243" cy="636608"/>
          </a:xfrm>
        </p:spPr>
        <p:txBody>
          <a:bodyPr>
            <a:normAutofit fontScale="90000"/>
          </a:bodyPr>
          <a:lstStyle/>
          <a:p>
            <a:r>
              <a:rPr lang="en-US" dirty="0"/>
              <a:t>Families First Act – Abbreviated (103 </a:t>
            </a:r>
            <a:r>
              <a:rPr lang="en-US" dirty="0" err="1"/>
              <a:t>pgs</a:t>
            </a:r>
            <a:r>
              <a:rPr lang="en-US" dirty="0"/>
              <a:t>)</a:t>
            </a:r>
          </a:p>
        </p:txBody>
      </p:sp>
      <p:sp>
        <p:nvSpPr>
          <p:cNvPr id="96259" name="Rectangle 3"/>
          <p:cNvSpPr>
            <a:spLocks noGrp="1" noChangeArrowheads="1"/>
          </p:cNvSpPr>
          <p:nvPr>
            <p:ph idx="1"/>
          </p:nvPr>
        </p:nvSpPr>
        <p:spPr>
          <a:xfrm>
            <a:off x="357809" y="995423"/>
            <a:ext cx="11540966" cy="5405377"/>
          </a:xfrm>
        </p:spPr>
        <p:txBody>
          <a:bodyPr>
            <a:noAutofit/>
          </a:bodyPr>
          <a:lstStyle/>
          <a:p>
            <a:pPr marL="0" indent="0">
              <a:buNone/>
            </a:pPr>
            <a:r>
              <a:rPr lang="en-US" sz="2200" dirty="0"/>
              <a:t>Part I: Prevention (12 </a:t>
            </a:r>
            <a:r>
              <a:rPr lang="en-US" sz="2200" dirty="0" err="1"/>
              <a:t>mos</a:t>
            </a:r>
            <a:r>
              <a:rPr lang="en-US" sz="2200" dirty="0"/>
              <a:t> of IV-E money at front end; evidence based services.)</a:t>
            </a:r>
          </a:p>
          <a:p>
            <a:pPr marL="0" indent="0">
              <a:buNone/>
            </a:pPr>
            <a:r>
              <a:rPr lang="en-US" sz="2200" dirty="0"/>
              <a:t>Part II: Elimination of time limited for reunification services while child is in foster care and permits 15 months of services when child returns home (IV-B); NEICE by 2026</a:t>
            </a:r>
          </a:p>
          <a:p>
            <a:pPr marL="0" indent="0">
              <a:buNone/>
            </a:pPr>
            <a:r>
              <a:rPr lang="en-US" sz="2200" dirty="0"/>
              <a:t>Part III: Model licensing standards for relative foster family homes; additional requirements for deaths and prevention of fatalities</a:t>
            </a:r>
          </a:p>
          <a:p>
            <a:pPr marL="0" indent="0">
              <a:buNone/>
            </a:pPr>
            <a:r>
              <a:rPr lang="en-US" sz="2200" dirty="0"/>
              <a:t>Part IV: QRTP reform; Training for Judges, Attorneys, and other legal personnel about new restrictions; within 60 days, court needs to determine if placement is appropriate</a:t>
            </a:r>
          </a:p>
          <a:p>
            <a:pPr marL="0" indent="0">
              <a:buNone/>
            </a:pPr>
            <a:r>
              <a:rPr lang="en-US" sz="2200" dirty="0"/>
              <a:t>Part V: Extends recruitment of foster families and improves Chafee and allows services to youth who aged out before 21 until 23 and expands use of education and training vouchers until youth are 26.</a:t>
            </a:r>
          </a:p>
          <a:p>
            <a:pPr marL="0" indent="0">
              <a:buNone/>
            </a:pPr>
            <a:r>
              <a:rPr lang="en-US" sz="2200" dirty="0"/>
              <a:t>Part VI: Reauthorizes Adoption and Legal Guardianship Incentive Programs</a:t>
            </a:r>
          </a:p>
          <a:p>
            <a:pPr marL="0" indent="0">
              <a:buNone/>
            </a:pPr>
            <a:r>
              <a:rPr lang="en-US" sz="2200" dirty="0"/>
              <a:t>Part VII: Documentation of steps taken to address developmental needs of children under 5; data exchange</a:t>
            </a:r>
          </a:p>
          <a:p>
            <a:pPr marL="0" indent="0">
              <a:buNone/>
            </a:pPr>
            <a:r>
              <a:rPr lang="en-US" sz="2200" dirty="0"/>
              <a:t>Part VIII: Delay of Adoption Assistance De-</a:t>
            </a:r>
            <a:r>
              <a:rPr lang="en-US" sz="2200" dirty="0" err="1"/>
              <a:t>LInk</a:t>
            </a:r>
            <a:endParaRPr lang="en-US" sz="2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D38EFAA-4829-4C5C-A40D-74E7201FA57E}"/>
              </a:ext>
            </a:extLst>
          </p:cNvPr>
          <p:cNvPicPr>
            <a:picLocks noChangeAspect="1"/>
          </p:cNvPicPr>
          <p:nvPr/>
        </p:nvPicPr>
        <p:blipFill>
          <a:blip r:embed="rId2"/>
          <a:stretch>
            <a:fillRect/>
          </a:stretch>
        </p:blipFill>
        <p:spPr>
          <a:xfrm>
            <a:off x="159026" y="1"/>
            <a:ext cx="11678478" cy="6857999"/>
          </a:xfrm>
          <a:prstGeom prst="rect">
            <a:avLst/>
          </a:prstGeom>
        </p:spPr>
      </p:pic>
    </p:spTree>
    <p:extLst>
      <p:ext uri="{BB962C8B-B14F-4D97-AF65-F5344CB8AC3E}">
        <p14:creationId xmlns:p14="http://schemas.microsoft.com/office/powerpoint/2010/main" val="306584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4D82C-3C59-4915-B580-8301C4E378EA}"/>
              </a:ext>
            </a:extLst>
          </p:cNvPr>
          <p:cNvSpPr>
            <a:spLocks noGrp="1"/>
          </p:cNvSpPr>
          <p:nvPr>
            <p:ph type="title"/>
          </p:nvPr>
        </p:nvSpPr>
        <p:spPr>
          <a:xfrm>
            <a:off x="545969" y="1"/>
            <a:ext cx="10807831" cy="1432873"/>
          </a:xfrm>
        </p:spPr>
        <p:txBody>
          <a:bodyPr>
            <a:normAutofit/>
          </a:bodyPr>
          <a:lstStyle/>
          <a:p>
            <a:r>
              <a:rPr lang="en-US" dirty="0"/>
              <a:t>Part I – </a:t>
            </a:r>
            <a:r>
              <a:rPr lang="en-US" dirty="0" err="1"/>
              <a:t>Opt</a:t>
            </a:r>
            <a:r>
              <a:rPr lang="en-US" dirty="0"/>
              <a:t> In: </a:t>
            </a:r>
            <a:r>
              <a:rPr lang="en-US" b="1" dirty="0"/>
              <a:t>Preventative Services </a:t>
            </a:r>
          </a:p>
        </p:txBody>
      </p:sp>
      <p:sp>
        <p:nvSpPr>
          <p:cNvPr id="3" name="Content Placeholder 2">
            <a:extLst>
              <a:ext uri="{FF2B5EF4-FFF2-40B4-BE49-F238E27FC236}">
                <a16:creationId xmlns:a16="http://schemas.microsoft.com/office/drawing/2014/main" id="{C96E3128-68CE-437D-8E9E-0735A0EAAED4}"/>
              </a:ext>
            </a:extLst>
          </p:cNvPr>
          <p:cNvSpPr>
            <a:spLocks noGrp="1"/>
          </p:cNvSpPr>
          <p:nvPr>
            <p:ph idx="1"/>
          </p:nvPr>
        </p:nvSpPr>
        <p:spPr>
          <a:xfrm>
            <a:off x="545969" y="1432874"/>
            <a:ext cx="10515600" cy="5354425"/>
          </a:xfrm>
        </p:spPr>
        <p:txBody>
          <a:bodyPr>
            <a:normAutofit/>
          </a:bodyPr>
          <a:lstStyle/>
          <a:p>
            <a:pPr marL="0" indent="0">
              <a:buNone/>
            </a:pPr>
            <a:r>
              <a:rPr lang="en-US" b="1" dirty="0"/>
              <a:t>Prevention Services</a:t>
            </a:r>
            <a:endParaRPr lang="en-US" dirty="0"/>
          </a:p>
          <a:p>
            <a:pPr marL="0" indent="0">
              <a:buNone/>
            </a:pPr>
            <a:r>
              <a:rPr lang="en-US" dirty="0"/>
              <a:t>States can spend money on:</a:t>
            </a:r>
          </a:p>
          <a:p>
            <a:r>
              <a:rPr lang="en-US" dirty="0"/>
              <a:t>Services to address mental health</a:t>
            </a:r>
          </a:p>
          <a:p>
            <a:r>
              <a:rPr lang="en-US" dirty="0"/>
              <a:t>Substance abuse treatment</a:t>
            </a:r>
          </a:p>
          <a:p>
            <a:r>
              <a:rPr lang="en-US" dirty="0"/>
              <a:t>In-home parent skill based parenting</a:t>
            </a:r>
          </a:p>
          <a:p>
            <a:pPr marL="0" indent="0">
              <a:buNone/>
            </a:pPr>
            <a:endParaRPr lang="en-US" dirty="0"/>
          </a:p>
          <a:p>
            <a:pPr marL="0" indent="0">
              <a:buNone/>
            </a:pPr>
            <a:r>
              <a:rPr lang="en-US" dirty="0"/>
              <a:t>Who is eligible:</a:t>
            </a:r>
          </a:p>
          <a:p>
            <a:r>
              <a:rPr lang="en-US" dirty="0"/>
              <a:t>Parents or relatives caring for children who are candidates for foster care (would have to enter FC but doesn’t because of preventative services)</a:t>
            </a:r>
          </a:p>
          <a:p>
            <a:r>
              <a:rPr lang="en-US" dirty="0"/>
              <a:t>Parenting or pregnant youth in foster care</a:t>
            </a:r>
          </a:p>
          <a:p>
            <a:pPr marL="0" indent="0">
              <a:buNone/>
            </a:pPr>
            <a:endParaRPr lang="en-US" dirty="0"/>
          </a:p>
        </p:txBody>
      </p:sp>
    </p:spTree>
    <p:extLst>
      <p:ext uri="{BB962C8B-B14F-4D97-AF65-F5344CB8AC3E}">
        <p14:creationId xmlns:p14="http://schemas.microsoft.com/office/powerpoint/2010/main" val="1636368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15E61-8735-44E8-9BC8-8E89AC61AE28}"/>
              </a:ext>
            </a:extLst>
          </p:cNvPr>
          <p:cNvSpPr>
            <a:spLocks noGrp="1"/>
          </p:cNvSpPr>
          <p:nvPr>
            <p:ph type="title"/>
          </p:nvPr>
        </p:nvSpPr>
        <p:spPr>
          <a:xfrm>
            <a:off x="463639" y="365125"/>
            <a:ext cx="10890161" cy="1325563"/>
          </a:xfrm>
        </p:spPr>
        <p:txBody>
          <a:bodyPr/>
          <a:lstStyle/>
          <a:p>
            <a:r>
              <a:rPr lang="en-US" dirty="0"/>
              <a:t>Families First Act- </a:t>
            </a:r>
            <a:r>
              <a:rPr lang="en-US" b="1" dirty="0"/>
              <a:t>Preventative Services</a:t>
            </a:r>
            <a:endParaRPr lang="en-US" dirty="0"/>
          </a:p>
        </p:txBody>
      </p:sp>
      <p:sp>
        <p:nvSpPr>
          <p:cNvPr id="3" name="Content Placeholder 2">
            <a:extLst>
              <a:ext uri="{FF2B5EF4-FFF2-40B4-BE49-F238E27FC236}">
                <a16:creationId xmlns:a16="http://schemas.microsoft.com/office/drawing/2014/main" id="{B08B9926-856C-4E34-B3C2-C76A031DF498}"/>
              </a:ext>
            </a:extLst>
          </p:cNvPr>
          <p:cNvSpPr>
            <a:spLocks noGrp="1"/>
          </p:cNvSpPr>
          <p:nvPr>
            <p:ph idx="1"/>
          </p:nvPr>
        </p:nvSpPr>
        <p:spPr/>
        <p:txBody>
          <a:bodyPr>
            <a:normAutofit/>
          </a:bodyPr>
          <a:lstStyle/>
          <a:p>
            <a:pPr marL="0" indent="0">
              <a:buNone/>
            </a:pPr>
            <a:r>
              <a:rPr lang="en-US" dirty="0"/>
              <a:t>Elements:</a:t>
            </a:r>
          </a:p>
          <a:p>
            <a:r>
              <a:rPr lang="en-US" dirty="0"/>
              <a:t>Formal prevention plan required </a:t>
            </a:r>
          </a:p>
          <a:p>
            <a:r>
              <a:rPr lang="en-US" dirty="0"/>
              <a:t>a strategy to keep kids at home or live temporarily with kin AND </a:t>
            </a:r>
          </a:p>
          <a:p>
            <a:r>
              <a:rPr lang="en-US" dirty="0"/>
              <a:t>a list of services (trauma informed); CA evidence based clearing house; October 2018</a:t>
            </a:r>
          </a:p>
          <a:p>
            <a:endParaRPr lang="en-US" dirty="0"/>
          </a:p>
          <a:p>
            <a:pPr marL="0" indent="0">
              <a:buNone/>
            </a:pPr>
            <a:r>
              <a:rPr lang="en-US" dirty="0"/>
              <a:t>Timeline:</a:t>
            </a:r>
          </a:p>
          <a:p>
            <a:r>
              <a:rPr lang="en-US" dirty="0"/>
              <a:t>State can spend IV-E on prevention services for 12 months. Time starts the day the child is identified in the prevention plan as a candidate for foster care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95499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7AE09-6B7C-41AB-BE27-4BB63DCDD084}"/>
              </a:ext>
            </a:extLst>
          </p:cNvPr>
          <p:cNvSpPr>
            <a:spLocks noGrp="1"/>
          </p:cNvSpPr>
          <p:nvPr>
            <p:ph type="title"/>
          </p:nvPr>
        </p:nvSpPr>
        <p:spPr>
          <a:xfrm>
            <a:off x="412124" y="365125"/>
            <a:ext cx="10941676" cy="1325563"/>
          </a:xfrm>
        </p:spPr>
        <p:txBody>
          <a:bodyPr/>
          <a:lstStyle/>
          <a:p>
            <a:r>
              <a:rPr lang="en-US" dirty="0"/>
              <a:t>Families First Act – </a:t>
            </a:r>
            <a:r>
              <a:rPr lang="en-US" b="1" dirty="0"/>
              <a:t>Preventative Services</a:t>
            </a:r>
            <a:endParaRPr lang="en-US" dirty="0"/>
          </a:p>
        </p:txBody>
      </p:sp>
      <p:sp>
        <p:nvSpPr>
          <p:cNvPr id="3" name="Content Placeholder 2">
            <a:extLst>
              <a:ext uri="{FF2B5EF4-FFF2-40B4-BE49-F238E27FC236}">
                <a16:creationId xmlns:a16="http://schemas.microsoft.com/office/drawing/2014/main" id="{720E5478-C30C-4297-8CFA-C803790F00FA}"/>
              </a:ext>
            </a:extLst>
          </p:cNvPr>
          <p:cNvSpPr>
            <a:spLocks noGrp="1"/>
          </p:cNvSpPr>
          <p:nvPr>
            <p:ph idx="1"/>
          </p:nvPr>
        </p:nvSpPr>
        <p:spPr/>
        <p:txBody>
          <a:bodyPr/>
          <a:lstStyle/>
          <a:p>
            <a:pPr marL="0" indent="0">
              <a:buNone/>
            </a:pPr>
            <a:r>
              <a:rPr lang="en-US" dirty="0"/>
              <a:t>Funding: Available for residential substance abuse treatment for parents and children. Must be a formal recommendation made for the placement (presumably by a judge) and the facility must provide parenting and counseling.</a:t>
            </a:r>
          </a:p>
          <a:p>
            <a:pPr marL="0" indent="0">
              <a:buNone/>
            </a:pPr>
            <a:endParaRPr lang="en-US" dirty="0"/>
          </a:p>
          <a:p>
            <a:pPr marL="0" indent="0">
              <a:buNone/>
            </a:pPr>
            <a:r>
              <a:rPr lang="en-US" dirty="0"/>
              <a:t>New funding starts in October 2019 (Only if Part IV is implemented)</a:t>
            </a:r>
          </a:p>
          <a:p>
            <a:pPr marL="0" indent="0">
              <a:buNone/>
            </a:pPr>
            <a:endParaRPr lang="en-US" dirty="0"/>
          </a:p>
        </p:txBody>
      </p:sp>
    </p:spTree>
    <p:extLst>
      <p:ext uri="{BB962C8B-B14F-4D97-AF65-F5344CB8AC3E}">
        <p14:creationId xmlns:p14="http://schemas.microsoft.com/office/powerpoint/2010/main" val="1231831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4F8FE-31CC-4066-8ECE-B76405858509}"/>
              </a:ext>
            </a:extLst>
          </p:cNvPr>
          <p:cNvSpPr>
            <a:spLocks noGrp="1"/>
          </p:cNvSpPr>
          <p:nvPr>
            <p:ph type="title"/>
          </p:nvPr>
        </p:nvSpPr>
        <p:spPr/>
        <p:txBody>
          <a:bodyPr/>
          <a:lstStyle/>
          <a:p>
            <a:r>
              <a:rPr lang="en-US" dirty="0"/>
              <a:t>Part IV- Mandatory: </a:t>
            </a:r>
            <a:r>
              <a:rPr lang="en-US" b="1" dirty="0"/>
              <a:t>Congregate Care</a:t>
            </a:r>
            <a:endParaRPr lang="en-US" dirty="0"/>
          </a:p>
        </p:txBody>
      </p:sp>
      <p:sp>
        <p:nvSpPr>
          <p:cNvPr id="3" name="Content Placeholder 2">
            <a:extLst>
              <a:ext uri="{FF2B5EF4-FFF2-40B4-BE49-F238E27FC236}">
                <a16:creationId xmlns:a16="http://schemas.microsoft.com/office/drawing/2014/main" id="{8CDB5E72-3284-4E07-BDAD-A35C338D7523}"/>
              </a:ext>
            </a:extLst>
          </p:cNvPr>
          <p:cNvSpPr>
            <a:spLocks noGrp="1"/>
          </p:cNvSpPr>
          <p:nvPr>
            <p:ph idx="1"/>
          </p:nvPr>
        </p:nvSpPr>
        <p:spPr/>
        <p:txBody>
          <a:bodyPr>
            <a:normAutofit lnSpcReduction="10000"/>
          </a:bodyPr>
          <a:lstStyle/>
          <a:p>
            <a:pPr marL="0" indent="0">
              <a:buNone/>
            </a:pPr>
            <a:r>
              <a:rPr lang="en-US" dirty="0"/>
              <a:t>Child care institution:</a:t>
            </a:r>
          </a:p>
          <a:p>
            <a:pPr marL="0" indent="0">
              <a:buNone/>
            </a:pPr>
            <a:r>
              <a:rPr lang="en-US" dirty="0"/>
              <a:t>Means any private child-serving institution and any public-child serving institution that holds 25 or fewer children.</a:t>
            </a:r>
          </a:p>
          <a:p>
            <a:pPr marL="0" indent="0">
              <a:buNone/>
            </a:pPr>
            <a:endParaRPr lang="en-US" dirty="0"/>
          </a:p>
          <a:p>
            <a:pPr marL="0" indent="0">
              <a:buNone/>
            </a:pPr>
            <a:r>
              <a:rPr lang="en-US" dirty="0"/>
              <a:t>Act says that if a child is placed in one of these institutions, no IV-E foster care funding can be made beginning with the 3</a:t>
            </a:r>
            <a:r>
              <a:rPr lang="en-US" baseline="30000" dirty="0"/>
              <a:t>rd</a:t>
            </a:r>
            <a:r>
              <a:rPr lang="en-US" dirty="0"/>
              <a:t> week of placement. (no reimbursement of placement dollars, admin expenditures can still be reimbursed.)</a:t>
            </a:r>
          </a:p>
          <a:p>
            <a:pPr marL="0" indent="0">
              <a:buNone/>
            </a:pPr>
            <a:endParaRPr lang="en-US" dirty="0"/>
          </a:p>
          <a:p>
            <a:pPr marL="0" indent="0">
              <a:buNone/>
            </a:pPr>
            <a:r>
              <a:rPr lang="en-US" dirty="0"/>
              <a:t>Carveout- exempts juvenile facilities involved in pre or post adjudication services, but cannot arrest youth for purposes of being able to house them in group settings. </a:t>
            </a:r>
          </a:p>
        </p:txBody>
      </p:sp>
    </p:spTree>
    <p:extLst>
      <p:ext uri="{BB962C8B-B14F-4D97-AF65-F5344CB8AC3E}">
        <p14:creationId xmlns:p14="http://schemas.microsoft.com/office/powerpoint/2010/main" val="31700303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1709</TotalTime>
  <Words>2404</Words>
  <Application>Microsoft Office PowerPoint</Application>
  <PresentationFormat>Widescreen</PresentationFormat>
  <Paragraphs>158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Trebuchet MS</vt:lpstr>
      <vt:lpstr>Wingdings 3</vt:lpstr>
      <vt:lpstr>Facet</vt:lpstr>
      <vt:lpstr>New Law Presentation</vt:lpstr>
      <vt:lpstr>CCR and FFPSA</vt:lpstr>
      <vt:lpstr>How we got here – Changing landscape</vt:lpstr>
      <vt:lpstr>Families First Act – Abbreviated (103 pgs)</vt:lpstr>
      <vt:lpstr>PowerPoint Presentation</vt:lpstr>
      <vt:lpstr>Part I – Opt In: Preventative Services </vt:lpstr>
      <vt:lpstr>Families First Act- Preventative Services</vt:lpstr>
      <vt:lpstr>Families First Act – Preventative Services</vt:lpstr>
      <vt:lpstr>Part IV- Mandatory: Congregate Care</vt:lpstr>
      <vt:lpstr>Families First Act – Congregate Care</vt:lpstr>
      <vt:lpstr>Families First Act- QRTP</vt:lpstr>
      <vt:lpstr>Families First Act - QRTP</vt:lpstr>
      <vt:lpstr>Families First Act- QRTP</vt:lpstr>
      <vt:lpstr>Families First Act – Adoption/Reunification</vt:lpstr>
      <vt:lpstr>New California Laws</vt:lpstr>
      <vt:lpstr>AB 1930- CCR technical changes and clarifications</vt:lpstr>
      <vt:lpstr>AB 1930- Continued</vt:lpstr>
      <vt:lpstr>AB 1930- Continued</vt:lpstr>
      <vt:lpstr>PowerPoint Presentation</vt:lpstr>
      <vt:lpstr>AB 2119: Gender Affirming Health Care</vt:lpstr>
      <vt:lpstr>Other legal changes</vt:lpstr>
      <vt:lpstr>Other legal challenges</vt:lpstr>
      <vt:lpstr>Other legal changes</vt:lpstr>
      <vt:lpstr>Other legal changes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Lunch Time Presentation</dc:title>
  <dc:creator>Smrdeli, Marymichael</dc:creator>
  <cp:lastModifiedBy>Smrdeli, Marymichael</cp:lastModifiedBy>
  <cp:revision>89</cp:revision>
  <dcterms:created xsi:type="dcterms:W3CDTF">2018-02-08T17:56:51Z</dcterms:created>
  <dcterms:modified xsi:type="dcterms:W3CDTF">2019-04-26T20:01:55Z</dcterms:modified>
</cp:coreProperties>
</file>