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2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>
      <p:cViewPr varScale="1">
        <p:scale>
          <a:sx n="106" d="100"/>
          <a:sy n="106" d="100"/>
        </p:scale>
        <p:origin x="174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98046-2C04-40FE-AE05-4F0AAD6AB82E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09C72-C3CD-494F-86BF-673A90335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80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0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70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66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29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65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44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138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84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109C72-C3CD-494F-86BF-673A90335F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19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63A7D-9A27-4260-98FB-35A91F1517C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D05B0-1079-47E6-A261-79FC63A82BE1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C716-55B7-4120-B50F-50F0F47A69B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BDFD-5023-4A75-A3F7-A05570AF58CF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5BC67-9FFA-4557-BA94-AC49E1812D0D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AA06F-DA49-4469-AEE3-1D2CC7C5971D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3555-5020-4F7C-A4FA-F4C740E2C19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8E7B4-1D26-4810-AAC1-F999957DD96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56188-DBD8-477D-A863-E24CC81C9BC8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EA52F-DCC9-40B0-93F8-C7D2D9C3DF1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5538C-1589-4DE7-A7E0-0F307ED1B07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27EC07-9F8C-4DF1-84BD-718E7CB17BB5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ahomelessyouth.library.ca.gov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hahera.hyatt@library.c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"/>
            <a:ext cx="6400800" cy="3581400"/>
          </a:xfrm>
        </p:spPr>
        <p:txBody>
          <a:bodyPr>
            <a:normAutofit/>
          </a:bodyPr>
          <a:lstStyle/>
          <a:p>
            <a:endParaRPr lang="en-US" sz="2800" u="sng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2800" u="sng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Struggling to Survive: LGBTQ+ Youth on the Streets of California</a:t>
            </a:r>
          </a:p>
          <a:p>
            <a:endParaRPr lang="en-US" sz="2800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Shahera</a:t>
            </a:r>
            <a:r>
              <a:rPr lang="en-US" sz="28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Hyatt, Dir. CA Homeless Youth Project</a:t>
            </a:r>
            <a:endParaRPr lang="en-US" sz="2800" b="1" dirty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sz="2000" b="1" dirty="0" smtClean="0">
              <a:latin typeface="Calibri"/>
              <a:ea typeface="Calibri"/>
              <a:cs typeface="Times New Roman"/>
            </a:endParaRPr>
          </a:p>
          <a:p>
            <a:endParaRPr lang="en-US" sz="2000" b="1" dirty="0">
              <a:latin typeface="Calibri"/>
              <a:ea typeface="Calibri"/>
              <a:cs typeface="Times New Roman"/>
            </a:endParaRPr>
          </a:p>
          <a:p>
            <a:endParaRPr lang="en-US" sz="2000" b="1" dirty="0" smtClean="0">
              <a:latin typeface="Calibri"/>
              <a:ea typeface="Calibri"/>
              <a:cs typeface="Times New Roman"/>
            </a:endParaRPr>
          </a:p>
          <a:p>
            <a:endParaRPr lang="en-US" sz="2900" b="1" dirty="0" smtClean="0">
              <a:latin typeface="Calibri"/>
              <a:ea typeface="Calibri"/>
              <a:cs typeface="Times New Roman"/>
            </a:endParaRPr>
          </a:p>
          <a:p>
            <a:endParaRPr lang="en-US" sz="2900" b="1" dirty="0" smtClean="0">
              <a:latin typeface="Calibri"/>
              <a:ea typeface="Calibri"/>
              <a:cs typeface="Times New Roman"/>
            </a:endParaRPr>
          </a:p>
          <a:p>
            <a:endParaRPr lang="en-US" sz="2000" dirty="0">
              <a:latin typeface="Calibri"/>
              <a:ea typeface="Calibri"/>
              <a:cs typeface="Times New Roman"/>
            </a:endParaRPr>
          </a:p>
          <a:p>
            <a:endParaRPr lang="en-US" sz="2800" dirty="0">
              <a:solidFill>
                <a:schemeClr val="accent2"/>
              </a:solidFill>
            </a:endParaRPr>
          </a:p>
        </p:txBody>
      </p:sp>
      <p:pic>
        <p:nvPicPr>
          <p:cNvPr id="2052" name="Picture 4" descr="HYP_Logo_CMYK-72p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091" y="3719557"/>
            <a:ext cx="4706122" cy="256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09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Youth Homelessness in California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Nearly 300,000 homeless students identified in CA's public schools in the 2013-14 school </a:t>
            </a:r>
            <a:r>
              <a:rPr lang="en-US" dirty="0" smtClean="0"/>
              <a:t>year – 5</a:t>
            </a:r>
            <a:r>
              <a:rPr lang="en-US" dirty="0"/>
              <a:t>% of our student body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CA has </a:t>
            </a:r>
            <a:r>
              <a:rPr lang="en-US" dirty="0"/>
              <a:t>the largest number of homeless youth in the country, nearly 80% are unsheltered (2013 PIT Count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2/3rds of CA’s counties have no shelters specifically designed to serve youth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667000"/>
            <a:ext cx="5303520" cy="199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32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LGBTQ+ Youth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20-40% of homeless youth identify as LGBTQ</a:t>
            </a:r>
          </a:p>
          <a:p>
            <a:pPr lvl="1"/>
            <a:r>
              <a:rPr lang="en-US" dirty="0"/>
              <a:t>True in urban, suburban, and rural communities</a:t>
            </a:r>
            <a:endParaRPr lang="en-US" dirty="0" smtClean="0"/>
          </a:p>
          <a:p>
            <a:r>
              <a:rPr lang="en-US" dirty="0" smtClean="0"/>
              <a:t>Why: </a:t>
            </a:r>
          </a:p>
          <a:p>
            <a:pPr lvl="1"/>
            <a:r>
              <a:rPr lang="en-US" dirty="0" smtClean="0"/>
              <a:t>Family rejection (</a:t>
            </a:r>
            <a:r>
              <a:rPr lang="en-US" dirty="0"/>
              <a:t>25-40</a:t>
            </a:r>
            <a:r>
              <a:rPr lang="en-US" dirty="0" smtClean="0"/>
              <a:t>%); </a:t>
            </a:r>
          </a:p>
          <a:p>
            <a:pPr lvl="1"/>
            <a:r>
              <a:rPr lang="en-US" dirty="0" smtClean="0"/>
              <a:t>Poverty;</a:t>
            </a:r>
          </a:p>
          <a:p>
            <a:pPr lvl="1"/>
            <a:r>
              <a:rPr lang="en-US" dirty="0" smtClean="0"/>
              <a:t>difficulty </a:t>
            </a:r>
            <a:r>
              <a:rPr lang="en-US" dirty="0"/>
              <a:t>finding culturally competent </a:t>
            </a:r>
            <a:r>
              <a:rPr lang="en-US" dirty="0" smtClean="0"/>
              <a:t>services; </a:t>
            </a:r>
          </a:p>
          <a:p>
            <a:pPr lvl="1"/>
            <a:r>
              <a:rPr lang="en-US" dirty="0" smtClean="0"/>
              <a:t>Institutionalized discrimination in </a:t>
            </a:r>
            <a:r>
              <a:rPr lang="en-US" dirty="0"/>
              <a:t>the juvenile justice and social service </a:t>
            </a:r>
            <a:r>
              <a:rPr lang="en-US" dirty="0" smtClean="0"/>
              <a:t>systems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0" y="1752600"/>
            <a:ext cx="3977956" cy="347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9956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likely to report family conflict</a:t>
            </a:r>
          </a:p>
          <a:p>
            <a:r>
              <a:rPr lang="en-US" dirty="0"/>
              <a:t>Increased rates of victimization at home and on the streets (3x </a:t>
            </a:r>
            <a:r>
              <a:rPr lang="en-US" dirty="0" smtClean="0"/>
              <a:t>as </a:t>
            </a:r>
            <a:r>
              <a:rPr lang="en-US" dirty="0"/>
              <a:t>likely to be sexually assaulted/raped)</a:t>
            </a:r>
          </a:p>
          <a:p>
            <a:r>
              <a:rPr lang="en-US" dirty="0" smtClean="0"/>
              <a:t>Increased </a:t>
            </a:r>
            <a:r>
              <a:rPr lang="en-US" dirty="0"/>
              <a:t>rates of depression, PTSD, and suicidal </a:t>
            </a:r>
            <a:r>
              <a:rPr lang="en-US" dirty="0" smtClean="0"/>
              <a:t>ideation</a:t>
            </a:r>
          </a:p>
          <a:p>
            <a:r>
              <a:rPr lang="en-US" dirty="0"/>
              <a:t>Forced into the street economy because of institutional </a:t>
            </a:r>
            <a:r>
              <a:rPr lang="en-US" dirty="0" smtClean="0"/>
              <a:t>discrimination</a:t>
            </a:r>
          </a:p>
          <a:p>
            <a:pPr lvl="1"/>
            <a:r>
              <a:rPr lang="en-US" dirty="0"/>
              <a:t>3x </a:t>
            </a:r>
            <a:r>
              <a:rPr lang="en-US" dirty="0" smtClean="0"/>
              <a:t>as </a:t>
            </a:r>
            <a:r>
              <a:rPr lang="en-US" dirty="0"/>
              <a:t>likely to exchange sex for basic needs such as food, shelter, and </a:t>
            </a:r>
            <a:r>
              <a:rPr lang="en-US" dirty="0" smtClean="0"/>
              <a:t>clothing</a:t>
            </a:r>
          </a:p>
          <a:p>
            <a:pPr lvl="0">
              <a:buClr>
                <a:srgbClr val="93A299"/>
              </a:buClr>
            </a:pPr>
            <a:r>
              <a:rPr lang="en-US" dirty="0" smtClean="0">
                <a:solidFill>
                  <a:srgbClr val="292934"/>
                </a:solidFill>
              </a:rPr>
              <a:t>None of this is due to deficits within the queer homeless youth community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627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Resiliency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likely to seek out drug treatment and no more likely to engage in risky behavior like sharing </a:t>
            </a:r>
            <a:r>
              <a:rPr lang="en-US" dirty="0" smtClean="0"/>
              <a:t>needles</a:t>
            </a:r>
          </a:p>
          <a:p>
            <a:r>
              <a:rPr lang="en-US" dirty="0"/>
              <a:t>Defining themselves out of the mainstream gives them the ability to look at issues from different </a:t>
            </a:r>
            <a:r>
              <a:rPr lang="en-US" dirty="0" smtClean="0"/>
              <a:t>perspectives</a:t>
            </a:r>
          </a:p>
          <a:p>
            <a:r>
              <a:rPr lang="en-US" dirty="0"/>
              <a:t>They are driven, resourceful</a:t>
            </a:r>
            <a:r>
              <a:rPr lang="en-US" dirty="0" smtClean="0"/>
              <a:t>, </a:t>
            </a:r>
            <a:r>
              <a:rPr lang="en-US" dirty="0"/>
              <a:t>and want to connect to a </a:t>
            </a:r>
            <a:r>
              <a:rPr lang="en-US" dirty="0" smtClean="0"/>
              <a:t>community</a:t>
            </a:r>
          </a:p>
          <a:p>
            <a:r>
              <a:rPr lang="en-US" dirty="0"/>
              <a:t>For some youth, their home may have been stable earlier on, </a:t>
            </a:r>
            <a:r>
              <a:rPr lang="en-US" dirty="0" smtClean="0"/>
              <a:t>then </a:t>
            </a:r>
            <a:r>
              <a:rPr lang="en-US" dirty="0"/>
              <a:t>parents kicked them out when identity was </a:t>
            </a:r>
            <a:r>
              <a:rPr lang="en-US" dirty="0" smtClean="0"/>
              <a:t>disclosed</a:t>
            </a:r>
          </a:p>
          <a:p>
            <a:r>
              <a:rPr lang="en-US" dirty="0"/>
              <a:t>They are more likely to create a street family</a:t>
            </a:r>
            <a:r>
              <a:rPr lang="en-US" dirty="0" smtClean="0"/>
              <a:t>, and </a:t>
            </a:r>
            <a:r>
              <a:rPr lang="en-US" dirty="0"/>
              <a:t>find power in numbers</a:t>
            </a:r>
          </a:p>
        </p:txBody>
      </p:sp>
    </p:spTree>
    <p:extLst>
      <p:ext uri="{BB962C8B-B14F-4D97-AF65-F5344CB8AC3E}">
        <p14:creationId xmlns:p14="http://schemas.microsoft.com/office/powerpoint/2010/main" val="81439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Broken Systems = Broken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Responsibility </a:t>
            </a:r>
            <a:r>
              <a:rPr lang="en-US" dirty="0"/>
              <a:t>should not only </a:t>
            </a:r>
            <a:r>
              <a:rPr lang="en-US" dirty="0" smtClean="0"/>
              <a:t>lie </a:t>
            </a:r>
            <a:r>
              <a:rPr lang="en-US" dirty="0"/>
              <a:t>with the family, but also society and systems intended to protect </a:t>
            </a:r>
            <a:r>
              <a:rPr lang="en-US" dirty="0" smtClean="0"/>
              <a:t>them</a:t>
            </a:r>
          </a:p>
          <a:p>
            <a:r>
              <a:rPr lang="en-US" dirty="0"/>
              <a:t>Research on trajectories into homelessness look only at the individual, absolving the "system" of </a:t>
            </a:r>
            <a:r>
              <a:rPr lang="en-US" dirty="0" smtClean="0"/>
              <a:t>responsibility</a:t>
            </a:r>
          </a:p>
          <a:p>
            <a:r>
              <a:rPr lang="en-US" dirty="0"/>
              <a:t>Family rejection is not the </a:t>
            </a:r>
            <a:r>
              <a:rPr lang="en-US" i="1" dirty="0"/>
              <a:t>only</a:t>
            </a:r>
            <a:r>
              <a:rPr lang="en-US" dirty="0"/>
              <a:t> narrative that needs focus, though prevention and reunification are incredibly important when that is the </a:t>
            </a:r>
            <a:r>
              <a:rPr lang="en-US" dirty="0" smtClean="0"/>
              <a:t>case</a:t>
            </a:r>
          </a:p>
        </p:txBody>
      </p:sp>
    </p:spTree>
    <p:extLst>
      <p:ext uri="{BB962C8B-B14F-4D97-AF65-F5344CB8AC3E}">
        <p14:creationId xmlns:p14="http://schemas.microsoft.com/office/powerpoint/2010/main" val="1323812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Policy Recommendations: Our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Prevent homelessness by providing support for families who may be struggling with their child's </a:t>
            </a:r>
            <a:r>
              <a:rPr lang="en-US" dirty="0" smtClean="0"/>
              <a:t>SO/GI</a:t>
            </a:r>
          </a:p>
          <a:p>
            <a:pPr lvl="1"/>
            <a:r>
              <a:rPr lang="en-US" dirty="0" smtClean="0"/>
              <a:t>Investment in Child Welfare &amp; HY Programs</a:t>
            </a:r>
          </a:p>
          <a:p>
            <a:r>
              <a:rPr lang="en-US" dirty="0" smtClean="0"/>
              <a:t>Build </a:t>
            </a:r>
            <a:r>
              <a:rPr lang="en-US" dirty="0"/>
              <a:t>service </a:t>
            </a:r>
            <a:r>
              <a:rPr lang="en-US" dirty="0" smtClean="0"/>
              <a:t>capacity</a:t>
            </a:r>
            <a:r>
              <a:rPr lang="en-US" dirty="0"/>
              <a:t>: Engage LGBT homeless youth in designing appropriate services that meet their needs, and better serve all </a:t>
            </a:r>
            <a:r>
              <a:rPr lang="en-US" dirty="0" smtClean="0"/>
              <a:t>youth</a:t>
            </a:r>
          </a:p>
          <a:p>
            <a:pPr lvl="1"/>
            <a:r>
              <a:rPr lang="en-US" dirty="0" smtClean="0"/>
              <a:t>Most communities in CA have ZERO programs for HY</a:t>
            </a:r>
          </a:p>
          <a:p>
            <a:r>
              <a:rPr lang="en-US" dirty="0"/>
              <a:t>Undo the criminalization of homelessness, which disproportionately impacts LGBT youth and youth of </a:t>
            </a:r>
            <a:r>
              <a:rPr lang="en-US" dirty="0" smtClean="0"/>
              <a:t>color</a:t>
            </a:r>
          </a:p>
          <a:p>
            <a:r>
              <a:rPr lang="en-US" dirty="0"/>
              <a:t>Look at </a:t>
            </a:r>
            <a:r>
              <a:rPr lang="en-US" dirty="0" smtClean="0"/>
              <a:t>legislation </a:t>
            </a:r>
            <a:r>
              <a:rPr lang="en-US" dirty="0"/>
              <a:t>with the lens of these youth, who are much in need of state attention and </a:t>
            </a:r>
            <a:r>
              <a:rPr lang="en-US" dirty="0" smtClean="0"/>
              <a:t>protection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2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Treat people experiencing homelessness w/ dignity &amp; respect</a:t>
            </a:r>
          </a:p>
          <a:p>
            <a:r>
              <a:rPr lang="en-US" dirty="0" smtClean="0"/>
              <a:t>Challenge stereotypes about “homelessness by choice” &amp; other narratives that </a:t>
            </a:r>
            <a:r>
              <a:rPr lang="en-US" dirty="0" err="1" smtClean="0"/>
              <a:t>pathologize</a:t>
            </a:r>
            <a:r>
              <a:rPr lang="en-US" dirty="0" smtClean="0"/>
              <a:t> the individual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548" y="1673225"/>
            <a:ext cx="3459903" cy="4718050"/>
          </a:xfrm>
        </p:spPr>
      </p:pic>
    </p:spTree>
    <p:extLst>
      <p:ext uri="{BB962C8B-B14F-4D97-AF65-F5344CB8AC3E}">
        <p14:creationId xmlns:p14="http://schemas.microsoft.com/office/powerpoint/2010/main" val="3599854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 smtClean="0"/>
              <a:t>us at </a:t>
            </a:r>
            <a:r>
              <a:rPr lang="en-US" dirty="0">
                <a:hlinkClick r:id="rId3"/>
              </a:rPr>
              <a:t>http://cahomelessyouth.library.ca.gov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Email Shahera at </a:t>
            </a:r>
            <a:r>
              <a:rPr lang="en-US" dirty="0" smtClean="0">
                <a:hlinkClick r:id="rId4"/>
              </a:rPr>
              <a:t>shahera.hyatt@library.ca.gov</a:t>
            </a:r>
            <a:r>
              <a:rPr lang="en-US" dirty="0" smtClean="0"/>
              <a:t> </a:t>
            </a:r>
          </a:p>
          <a:p>
            <a:r>
              <a:rPr lang="en-US" dirty="0" smtClean="0"/>
              <a:t>Twitter: @</a:t>
            </a:r>
            <a:r>
              <a:rPr lang="en-US" dirty="0" err="1" smtClean="0"/>
              <a:t>CAHomelessYouth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8774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2016</TotalTime>
  <Words>496</Words>
  <Application>Microsoft Office PowerPoint</Application>
  <PresentationFormat>On-screen Show (4:3)</PresentationFormat>
  <Paragraphs>67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 Unicode MS</vt:lpstr>
      <vt:lpstr>Arial</vt:lpstr>
      <vt:lpstr>Calibri</vt:lpstr>
      <vt:lpstr>Times New Roman</vt:lpstr>
      <vt:lpstr>Clarity</vt:lpstr>
      <vt:lpstr>PowerPoint Presentation</vt:lpstr>
      <vt:lpstr>Youth Homelessness in California</vt:lpstr>
      <vt:lpstr>LGBTQ+ Youth</vt:lpstr>
      <vt:lpstr>Characteristics</vt:lpstr>
      <vt:lpstr>Resiliency</vt:lpstr>
      <vt:lpstr>Broken Systems = Broken Families</vt:lpstr>
      <vt:lpstr>Policy Recommendations: Our Responsibility</vt:lpstr>
      <vt:lpstr>People Recommendations</vt:lpstr>
      <vt:lpstr>Questions?</vt:lpstr>
    </vt:vector>
  </TitlesOfParts>
  <Company>California State Library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Hyatt, Shahera@CSL</dc:creator>
  <cp:lastModifiedBy>Elisa Weichel</cp:lastModifiedBy>
  <cp:revision>32</cp:revision>
  <cp:lastPrinted>2015-08-18T22:00:23Z</cp:lastPrinted>
  <dcterms:created xsi:type="dcterms:W3CDTF">2013-04-16T00:17:43Z</dcterms:created>
  <dcterms:modified xsi:type="dcterms:W3CDTF">2017-09-13T16:30:47Z</dcterms:modified>
</cp:coreProperties>
</file>