
<file path=[Content_Types].xml><?xml version="1.0" encoding="utf-8"?>
<Types xmlns="http://schemas.openxmlformats.org/package/2006/content-types">
  <Override PartName="/ppt/notesSlides/notesSlide5.xml" ContentType="application/vnd.openxmlformats-officedocument.presentationml.notesSlide+xml"/>
  <Override PartName="/ppt/slideLayouts/slideLayout1.xml" ContentType="application/vnd.openxmlformats-officedocument.presentationml.slideLayout+xml"/>
  <Default Extension="png" ContentType="image/png"/>
  <Default Extension="rels" ContentType="application/vnd.openxmlformats-package.relationships+xml"/>
  <Override PartName="/ppt/slides/slide11.xml" ContentType="application/vnd.openxmlformats-officedocument.presentationml.slide+xml"/>
  <Default Extension="xml" ContentType="application/xml"/>
  <Override PartName="/ppt/slides/slide9.xml" ContentType="application/vnd.openxmlformats-officedocument.presentationml.slide+xml"/>
  <Default Extension="jpeg" ContentType="image/jpeg"/>
  <Override PartName="/ppt/notesSlides/notesSlide3.xml" ContentType="application/vnd.openxmlformats-officedocument.presentationml.notesSlide+xml"/>
  <Override PartName="/ppt/tableStyles.xml" ContentType="application/vnd.openxmlformats-officedocument.presentationml.tableStyles+xml"/>
  <Override PartName="/ppt/slideLayouts/slideLayout8.xml" ContentType="application/vnd.openxmlformats-officedocument.presentationml.slideLayout+xml"/>
  <Override PartName="/ppt/slides/slide7.xml" ContentType="application/vnd.openxmlformats-officedocument.presentationml.slide+xml"/>
  <Override PartName="/ppt/notesSlides/notesSlide1.xml" ContentType="application/vnd.openxmlformats-officedocument.presentationml.notesSlide+xml"/>
  <Override PartName="/ppt/slides/slide18.xml" ContentType="application/vnd.openxmlformats-officedocument.presentationml.slide+xml"/>
  <Override PartName="/ppt/slideLayouts/slideLayout6.xml" ContentType="application/vnd.openxmlformats-officedocument.presentationml.slideLayout+xml"/>
  <Override PartName="/ppt/slides/slide5.xml" ContentType="application/vnd.openxmlformats-officedocument.presentationml.slide+xml"/>
  <Override PartName="/ppt/slides/slide16.xml" ContentType="application/vnd.openxmlformats-officedocument.presentationml.slide+xml"/>
  <Override PartName="/ppt/theme/theme2.xml" ContentType="application/vnd.openxmlformats-officedocument.theme+xml"/>
  <Override PartName="/ppt/slideMasters/slideMaster1.xml" ContentType="application/vnd.openxmlformats-officedocument.presentationml.slideMaster+xml"/>
  <Override PartName="/ppt/slideLayouts/slideLayout4.xml" ContentType="application/vnd.openxmlformats-officedocument.presentationml.slideLayout+xml"/>
  <Override PartName="/ppt/slides/slide3.xml" ContentType="application/vnd.openxmlformats-officedocument.presentationml.slide+xml"/>
  <Override PartName="/ppt/slideLayouts/slideLayout10.xml" ContentType="application/vnd.openxmlformats-officedocument.presentationml.slideLayout+xml"/>
  <Override PartName="/ppt/slides/slide14.xml" ContentType="application/vnd.openxmlformats-officedocument.presentationml.slide+xml"/>
  <Override PartName="/docProps/core.xml" ContentType="application/vnd.openxmlformats-package.core-properties+xml"/>
  <Override PartName="/docProps/app.xml" ContentType="application/vnd.openxmlformats-officedocument.extended-properties+xml"/>
  <Override PartName="/ppt/notesSlides/notesSlide6.xml" ContentType="application/vnd.openxmlformats-officedocument.presentationml.notesSlide+xml"/>
  <Override PartName="/ppt/slideLayouts/slideLayout2.xml" ContentType="application/vnd.openxmlformats-officedocument.presentationml.slideLayout+xml"/>
  <Override PartName="/ppt/slides/slide1.xml" ContentType="application/vnd.openxmlformats-officedocument.presentationml.slide+xml"/>
  <Override PartName="/ppt/slides/slide12.xml" ContentType="application/vnd.openxmlformats-officedocument.presentationml.slide+xml"/>
  <Default Extension="bin" ContentType="application/vnd.openxmlformats-officedocument.presentationml.printerSettings"/>
  <Override PartName="/ppt/notesSlides/notesSlide4.xml" ContentType="application/vnd.openxmlformats-officedocument.presentationml.notesSlide+xml"/>
  <Override PartName="/ppt/slides/slide10.xml" ContentType="application/vnd.openxmlformats-officedocument.presentationml.slide+xml"/>
  <Override PartName="/ppt/viewProps.xml" ContentType="application/vnd.openxmlformats-officedocument.presentationml.viewProps+xml"/>
  <Override PartName="/ppt/slides/slide8.xml" ContentType="application/vnd.openxmlformats-officedocument.presentationml.slide+xml"/>
  <Override PartName="/ppt/presentation.xml" ContentType="application/vnd.openxmlformats-officedocument.presentationml.presentation.main+xml"/>
  <Override PartName="/ppt/slides/slide19.xml" ContentType="application/vnd.openxmlformats-officedocument.presentationml.slide+xml"/>
  <Override PartName="/ppt/slideLayouts/slideLayout9.xml" ContentType="application/vnd.openxmlformats-officedocument.presentationml.slideLayout+xml"/>
  <Override PartName="/ppt/notesSlides/notesSlide2.xml" ContentType="application/vnd.openxmlformats-officedocument.presentationml.notesSlide+xml"/>
  <Override PartName="/ppt/slideLayouts/slideLayout7.xml" ContentType="application/vnd.openxmlformats-officedocument.presentationml.slideLayout+xml"/>
  <Override PartName="/ppt/slides/slide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slideLayouts/slideLayout5.xml" ContentType="application/vnd.openxmlformats-officedocument.presentationml.slideLayout+xml"/>
  <Override PartName="/ppt/slides/slide4.xml" ContentType="application/vnd.openxmlformats-officedocument.presentationml.slide+xml"/>
  <Override PartName="/ppt/slideLayouts/slideLayout11.xml" ContentType="application/vnd.openxmlformats-officedocument.presentationml.slideLayout+xml"/>
  <Override PartName="/ppt/slides/slide15.xml" ContentType="application/vnd.openxmlformats-officedocument.presentationml.slide+xml"/>
  <Override PartName="/ppt/theme/theme1.xml" ContentType="application/vnd.openxmlformats-officedocument.theme+xml"/>
  <Override PartName="/ppt/presProps.xml" ContentType="application/vnd.openxmlformats-officedocument.presentationml.presProps+xml"/>
  <Override PartName="/ppt/notesSlides/notesSlide7.xml" ContentType="application/vnd.openxmlformats-officedocument.presentationml.notesSlide+xml"/>
  <Override PartName="/ppt/slideLayouts/slideLayout3.xml" ContentType="application/vnd.openxmlformats-officedocument.presentationml.slideLayout+xml"/>
  <Override PartName="/ppt/slides/slide2.xml" ContentType="application/vnd.openxmlformats-officedocument.presentationml.slide+xml"/>
  <Override PartName="/ppt/slides/slide13.xml" ContentType="application/vnd.openxmlformats-officedocument.presentationml.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aveSubsetFonts="1">
  <p:sldMasterIdLst>
    <p:sldMasterId id="2147483648" r:id="rId1"/>
  </p:sldMasterIdLst>
  <p:notesMasterIdLst>
    <p:notesMasterId r:id="rId21"/>
  </p:notesMasterIdLst>
  <p:sldIdLst>
    <p:sldId id="257" r:id="rId2"/>
    <p:sldId id="258" r:id="rId3"/>
    <p:sldId id="259" r:id="rId4"/>
    <p:sldId id="260" r:id="rId5"/>
    <p:sldId id="261" r:id="rId6"/>
    <p:sldId id="262" r:id="rId7"/>
    <p:sldId id="263" r:id="rId8"/>
    <p:sldId id="264" r:id="rId9"/>
    <p:sldId id="265" r:id="rId10"/>
    <p:sldId id="266" r:id="rId11"/>
    <p:sldId id="276" r:id="rId12"/>
    <p:sldId id="277" r:id="rId13"/>
    <p:sldId id="279" r:id="rId14"/>
    <p:sldId id="280" r:id="rId15"/>
    <p:sldId id="281" r:id="rId16"/>
    <p:sldId id="282" r:id="rId17"/>
    <p:sldId id="283" r:id="rId18"/>
    <p:sldId id="285" r:id="rId19"/>
    <p:sldId id="284" r:id="rId2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extLst>
    <p:ext uri="{E76CE94A-603C-4142-B9EB-6D1370010A27}">
      <p14:discardImageEditData xmlns:p14="http://schemas.microsoft.com/office/powerpoint/2010/main" xmlns:p="http://schemas.openxmlformats.org/presentationml/2006/main" xmlns:r="http://schemas.openxmlformats.org/officeDocument/2006/relationships" xmlns:a="http://schemas.openxmlformats.org/drawingml/2006/main" xmlns="" val="0"/>
    </p:ext>
    <p:ext uri="{D31A062A-798A-4329-ABDD-BBA856620510}">
      <p14:defaultImageDpi xmlns:p14="http://schemas.microsoft.com/office/powerpoint/2010/main" xmlns:p="http://schemas.openxmlformats.org/presentationml/2006/main" xmlns:r="http://schemas.openxmlformats.org/officeDocument/2006/relationships" xmlns:a="http://schemas.openxmlformats.org/drawingml/2006/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lastView="sldThumbnailView">
  <p:normalViewPr>
    <p:restoredLeft sz="15620"/>
    <p:restoredTop sz="86171" autoAdjust="0"/>
  </p:normalViewPr>
  <p:slideViewPr>
    <p:cSldViewPr>
      <p:cViewPr varScale="1">
        <p:scale>
          <a:sx n="142" d="100"/>
          <a:sy n="142" d="100"/>
        </p:scale>
        <p:origin x="-1488" y="-104"/>
      </p:cViewPr>
      <p:guideLst>
        <p:guide orient="horz" pos="2160"/>
        <p:guide pos="2880"/>
      </p:guideLst>
    </p:cSldViewPr>
  </p:slideViewPr>
  <p:notesTextViewPr>
    <p:cViewPr>
      <p:scale>
        <a:sx n="1" d="1"/>
        <a:sy n="1" d="1"/>
      </p:scale>
      <p:origin x="0" y="0"/>
    </p:cViewPr>
  </p:notesTextViewPr>
  <p:gridSpacing cx="78028800" cy="780288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slide" Target="slides/slide19.xml"/><Relationship Id="rId21" Type="http://schemas.openxmlformats.org/officeDocument/2006/relationships/notesMaster" Target="notesMasters/notesMaster1.xml"/><Relationship Id="rId22" Type="http://schemas.openxmlformats.org/officeDocument/2006/relationships/printerSettings" Target="printerSettings/printerSettings1.bin"/><Relationship Id="rId23" Type="http://schemas.openxmlformats.org/officeDocument/2006/relationships/presProps" Target="presProps.xml"/><Relationship Id="rId24" Type="http://schemas.openxmlformats.org/officeDocument/2006/relationships/viewProps" Target="viewProps.xml"/><Relationship Id="rId25" Type="http://schemas.openxmlformats.org/officeDocument/2006/relationships/theme" Target="theme/theme1.xml"/><Relationship Id="rId26"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F065051-A884-4CDD-8C59-470A741901EF}" type="datetimeFigureOut">
              <a:rPr lang="en-US" smtClean="0"/>
              <a:pPr/>
              <a:t>10/31/14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6C6E929-D097-4A03-91CA-29BC0D1E6B24}" type="slidenum">
              <a:rPr lang="en-US" smtClean="0"/>
              <a:pPr/>
              <a:t>‹#›</a:t>
            </a:fld>
            <a:endParaRPr lang="en-US"/>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368578569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9.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AA50AE10-ACD6-44F5-822B-9F42818C840C}" type="slidenum">
              <a:rPr lang="en-US" smtClean="0"/>
              <a:pPr/>
              <a:t>2</a:t>
            </a:fld>
            <a:endParaRPr lang="en-US"/>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775778340"/>
      </p:ext>
    </p:extLst>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mtClean="0"/>
              <a:t>REPLACE IMAGE HERE</a:t>
            </a:r>
            <a:endParaRPr lang="en-US"/>
          </a:p>
        </p:txBody>
      </p:sp>
      <p:sp>
        <p:nvSpPr>
          <p:cNvPr id="4" name="Slide Number Placeholder 3"/>
          <p:cNvSpPr>
            <a:spLocks noGrp="1"/>
          </p:cNvSpPr>
          <p:nvPr>
            <p:ph type="sldNum" sz="quarter" idx="10"/>
          </p:nvPr>
        </p:nvSpPr>
        <p:spPr/>
        <p:txBody>
          <a:bodyPr/>
          <a:lstStyle/>
          <a:p>
            <a:fld id="{AA50AE10-ACD6-44F5-822B-9F42818C840C}" type="slidenum">
              <a:rPr lang="en-US" smtClean="0"/>
              <a:pPr/>
              <a:t>3</a:t>
            </a:fld>
            <a:endParaRPr lang="en-US"/>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2999772441"/>
      </p:ext>
    </p:extLst>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mtClean="0"/>
              <a:t>REPLACE IMAGE HERE</a:t>
            </a:r>
            <a:endParaRPr lang="en-US"/>
          </a:p>
        </p:txBody>
      </p:sp>
      <p:sp>
        <p:nvSpPr>
          <p:cNvPr id="4" name="Slide Number Placeholder 3"/>
          <p:cNvSpPr>
            <a:spLocks noGrp="1"/>
          </p:cNvSpPr>
          <p:nvPr>
            <p:ph type="sldNum" sz="quarter" idx="10"/>
          </p:nvPr>
        </p:nvSpPr>
        <p:spPr/>
        <p:txBody>
          <a:bodyPr/>
          <a:lstStyle/>
          <a:p>
            <a:fld id="{AA50AE10-ACD6-44F5-822B-9F42818C840C}" type="slidenum">
              <a:rPr lang="en-US" smtClean="0"/>
              <a:pPr/>
              <a:t>7</a:t>
            </a:fld>
            <a:endParaRPr lang="en-US"/>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2999772441"/>
      </p:ext>
    </p:extLst>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5841"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xmlns:p="http://schemas.openxmlformats.org/presentationml/2006/main" xmlns:r="http://schemas.openxmlformats.org/officeDocument/2006/relationships" xmlns:a="http://schemas.openxmlformats.org/drawingml/2006/main" xmlns="">
                <a:solidFill>
                  <a:srgbClr val="FFFFFF"/>
                </a:solidFill>
              </a14:hiddenFill>
            </a:ext>
            <a:ext uri="{FAA26D3D-D897-4be2-8F04-BA451C77F1D7}">
              <ma14:placeholderFlag xmlns="" xmlns:ma14="http://schemas.microsoft.com/office/mac/drawingml/2011/main" xmlns:p="http://schemas.openxmlformats.org/presentationml/2006/main" xmlns:r="http://schemas.openxmlformats.org/officeDocument/2006/relationships" xmlns:a="http://schemas.openxmlformats.org/drawingml/2006/main" val="1"/>
            </a:ext>
          </a:extLst>
        </p:spPr>
      </p:sp>
      <p:sp>
        <p:nvSpPr>
          <p:cNvPr id="35842" name="Notes Placeholder 2"/>
          <p:cNvSpPr>
            <a:spLocks noGrp="1"/>
          </p:cNvSpPr>
          <p:nvPr>
            <p:ph type="body" idx="1"/>
          </p:nvPr>
        </p:nvSpPr>
        <p:spPr bwMode="auto">
          <a:noFill/>
          <a:extLst>
            <a:ext uri="{909E8E84-426E-40DD-AFC4-6F175D3DCCD1}">
              <a14:hiddenFill xmlns:a14="http://schemas.microsoft.com/office/drawing/2010/main" xmlns:p="http://schemas.openxmlformats.org/presentationml/2006/main" xmlns:r="http://schemas.openxmlformats.org/officeDocument/2006/relationships" xmlns:a="http://schemas.openxmlformats.org/drawingml/2006/main" xmlns="">
                <a:solidFill>
                  <a:srgbClr val="FFFFFF"/>
                </a:solidFill>
              </a14:hiddenFill>
            </a:ext>
            <a:ext uri="{91240B29-F687-4F45-9708-019B960494DF}">
              <a14:hiddenLine xmlns:a14="http://schemas.microsoft.com/office/drawing/2010/main" xmlns:p="http://schemas.openxmlformats.org/presentationml/2006/main" xmlns:r="http://schemas.openxmlformats.org/officeDocument/2006/relationships" xmlns:a="http://schemas.openxmlformats.org/drawingml/2006/main" xmlns="" w="9525">
                <a:solidFill>
                  <a:srgbClr val="000000"/>
                </a:solidFill>
                <a:miter lim="800000"/>
                <a:headEnd/>
                <a:tailEnd/>
              </a14:hiddenLine>
            </a:ext>
          </a:extLst>
        </p:spPr>
        <p:txBody>
          <a:bodyPr wrap="square" numCol="1" anchor="t" anchorCtr="0" compatLnSpc="1">
            <a:prstTxWarp prst="textNoShape">
              <a:avLst/>
            </a:prstTxWarp>
          </a:bodyPr>
          <a:lstStyle/>
          <a:p>
            <a:pPr marL="0" lvl="1"/>
            <a:r>
              <a:rPr lang="en-US">
                <a:latin typeface="Calibri" charset="0"/>
                <a:ea typeface="MS PGothic" charset="0"/>
              </a:rPr>
              <a:t>SB1064 prioritizes keeping children with their families and out of the public child welfare system whenever possible and ensures that separated families receive appropriate care and due process.</a:t>
            </a:r>
          </a:p>
          <a:p>
            <a:endParaRPr lang="en-US">
              <a:latin typeface="Calibri" charset="0"/>
              <a:ea typeface="MS PGothic" charset="0"/>
            </a:endParaRPr>
          </a:p>
        </p:txBody>
      </p:sp>
      <p:sp>
        <p:nvSpPr>
          <p:cNvPr id="35843" name="Slide Number Placeholder 3"/>
          <p:cNvSpPr>
            <a:spLocks noGrp="1"/>
          </p:cNvSpPr>
          <p:nvPr>
            <p:ph type="sldNum" sz="quarter" idx="5"/>
          </p:nvPr>
        </p:nvSpPr>
        <p:spPr bwMode="auto">
          <a:noFill/>
          <a:extLst>
            <a:ext uri="{909E8E84-426E-40DD-AFC4-6F175D3DCCD1}">
              <a14:hiddenFill xmlns:a14="http://schemas.microsoft.com/office/drawing/2010/main" xmlns:p="http://schemas.openxmlformats.org/presentationml/2006/main" xmlns:r="http://schemas.openxmlformats.org/officeDocument/2006/relationships" xmlns:a="http://schemas.openxmlformats.org/drawingml/2006/main" xmlns="">
                <a:solidFill>
                  <a:srgbClr val="FFFFFF"/>
                </a:solidFill>
              </a14:hiddenFill>
            </a:ext>
            <a:ext uri="{91240B29-F687-4F45-9708-019B960494DF}">
              <a14:hiddenLine xmlns:a14="http://schemas.microsoft.com/office/drawing/2010/main" xmlns:p="http://schemas.openxmlformats.org/presentationml/2006/main" xmlns:r="http://schemas.openxmlformats.org/officeDocument/2006/relationships" xmlns:a="http://schemas.openxmlformats.org/drawingml/2006/main" xmlns="" w="9525">
                <a:solidFill>
                  <a:srgbClr val="000000"/>
                </a:solidFill>
                <a:miter lim="800000"/>
                <a:headEnd/>
                <a:tailEnd/>
              </a14:hiddenLine>
            </a:ext>
          </a:extLst>
        </p:spPr>
        <p:txBody>
          <a:bodyPr/>
          <a:lstStyle>
            <a:lvl1pPr eaLnBrk="0" hangingPunct="0">
              <a:defRPr sz="2400">
                <a:solidFill>
                  <a:schemeClr val="tx1"/>
                </a:solidFill>
                <a:latin typeface="Calibri" charset="0"/>
                <a:ea typeface="MS PGothic" charset="0"/>
                <a:cs typeface="MS PGothic" charset="0"/>
              </a:defRPr>
            </a:lvl1pPr>
            <a:lvl2pPr marL="735856" indent="-283022" eaLnBrk="0" hangingPunct="0">
              <a:defRPr sz="2400">
                <a:solidFill>
                  <a:schemeClr val="tx1"/>
                </a:solidFill>
                <a:latin typeface="Calibri" charset="0"/>
                <a:ea typeface="MS PGothic" charset="0"/>
                <a:cs typeface="MS PGothic" charset="0"/>
              </a:defRPr>
            </a:lvl2pPr>
            <a:lvl3pPr marL="1132086" indent="-226417" eaLnBrk="0" hangingPunct="0">
              <a:defRPr sz="2400">
                <a:solidFill>
                  <a:schemeClr val="tx1"/>
                </a:solidFill>
                <a:latin typeface="Calibri" charset="0"/>
                <a:ea typeface="MS PGothic" charset="0"/>
                <a:cs typeface="MS PGothic" charset="0"/>
              </a:defRPr>
            </a:lvl3pPr>
            <a:lvl4pPr marL="1584921" indent="-226417" eaLnBrk="0" hangingPunct="0">
              <a:defRPr sz="2400">
                <a:solidFill>
                  <a:schemeClr val="tx1"/>
                </a:solidFill>
                <a:latin typeface="Calibri" charset="0"/>
                <a:ea typeface="MS PGothic" charset="0"/>
                <a:cs typeface="MS PGothic" charset="0"/>
              </a:defRPr>
            </a:lvl4pPr>
            <a:lvl5pPr marL="2037756" indent="-226417" eaLnBrk="0" hangingPunct="0">
              <a:defRPr sz="2400">
                <a:solidFill>
                  <a:schemeClr val="tx1"/>
                </a:solidFill>
                <a:latin typeface="Calibri" charset="0"/>
                <a:ea typeface="MS PGothic" charset="0"/>
                <a:cs typeface="MS PGothic" charset="0"/>
              </a:defRPr>
            </a:lvl5pPr>
            <a:lvl6pPr marL="2490591" indent="-226417" eaLnBrk="0" fontAlgn="base" hangingPunct="0">
              <a:spcBef>
                <a:spcPct val="0"/>
              </a:spcBef>
              <a:spcAft>
                <a:spcPct val="0"/>
              </a:spcAft>
              <a:defRPr sz="2400">
                <a:solidFill>
                  <a:schemeClr val="tx1"/>
                </a:solidFill>
                <a:latin typeface="Calibri" charset="0"/>
                <a:ea typeface="MS PGothic" charset="0"/>
                <a:cs typeface="MS PGothic" charset="0"/>
              </a:defRPr>
            </a:lvl6pPr>
            <a:lvl7pPr marL="2943425" indent="-226417" eaLnBrk="0" fontAlgn="base" hangingPunct="0">
              <a:spcBef>
                <a:spcPct val="0"/>
              </a:spcBef>
              <a:spcAft>
                <a:spcPct val="0"/>
              </a:spcAft>
              <a:defRPr sz="2400">
                <a:solidFill>
                  <a:schemeClr val="tx1"/>
                </a:solidFill>
                <a:latin typeface="Calibri" charset="0"/>
                <a:ea typeface="MS PGothic" charset="0"/>
                <a:cs typeface="MS PGothic" charset="0"/>
              </a:defRPr>
            </a:lvl7pPr>
            <a:lvl8pPr marL="3396260" indent="-226417" eaLnBrk="0" fontAlgn="base" hangingPunct="0">
              <a:spcBef>
                <a:spcPct val="0"/>
              </a:spcBef>
              <a:spcAft>
                <a:spcPct val="0"/>
              </a:spcAft>
              <a:defRPr sz="2400">
                <a:solidFill>
                  <a:schemeClr val="tx1"/>
                </a:solidFill>
                <a:latin typeface="Calibri" charset="0"/>
                <a:ea typeface="MS PGothic" charset="0"/>
                <a:cs typeface="MS PGothic" charset="0"/>
              </a:defRPr>
            </a:lvl8pPr>
            <a:lvl9pPr marL="3849094" indent="-226417" eaLnBrk="0" fontAlgn="base" hangingPunct="0">
              <a:spcBef>
                <a:spcPct val="0"/>
              </a:spcBef>
              <a:spcAft>
                <a:spcPct val="0"/>
              </a:spcAft>
              <a:defRPr sz="2400">
                <a:solidFill>
                  <a:schemeClr val="tx1"/>
                </a:solidFill>
                <a:latin typeface="Calibri" charset="0"/>
                <a:ea typeface="MS PGothic" charset="0"/>
                <a:cs typeface="MS PGothic" charset="0"/>
              </a:defRPr>
            </a:lvl9pPr>
          </a:lstStyle>
          <a:p>
            <a:pPr eaLnBrk="1" hangingPunct="1"/>
            <a:fld id="{30DC2C34-2D46-DF49-AD80-974C909D0830}" type="slidenum">
              <a:rPr lang="en-US" sz="1200"/>
              <a:pPr eaLnBrk="1" hangingPunct="1"/>
              <a:t>8</a:t>
            </a:fld>
            <a:endParaRPr lang="en-US" sz="1200"/>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7889"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xmlns:p="http://schemas.openxmlformats.org/presentationml/2006/main" xmlns:r="http://schemas.openxmlformats.org/officeDocument/2006/relationships" xmlns:a="http://schemas.openxmlformats.org/drawingml/2006/main" xmlns="">
                <a:solidFill>
                  <a:srgbClr val="FFFFFF"/>
                </a:solidFill>
              </a14:hiddenFill>
            </a:ext>
            <a:ext uri="{FAA26D3D-D897-4be2-8F04-BA451C77F1D7}">
              <ma14:placeholderFlag xmlns="" xmlns:ma14="http://schemas.microsoft.com/office/mac/drawingml/2011/main" xmlns:p="http://schemas.openxmlformats.org/presentationml/2006/main" xmlns:r="http://schemas.openxmlformats.org/officeDocument/2006/relationships" xmlns:a="http://schemas.openxmlformats.org/drawingml/2006/main" val="1"/>
            </a:ext>
          </a:extLst>
        </p:spPr>
      </p:sp>
      <p:sp>
        <p:nvSpPr>
          <p:cNvPr id="37890" name="Notes Placeholder 2"/>
          <p:cNvSpPr>
            <a:spLocks noGrp="1"/>
          </p:cNvSpPr>
          <p:nvPr>
            <p:ph type="body" idx="1"/>
          </p:nvPr>
        </p:nvSpPr>
        <p:spPr bwMode="auto">
          <a:noFill/>
          <a:extLst>
            <a:ext uri="{909E8E84-426E-40DD-AFC4-6F175D3DCCD1}">
              <a14:hiddenFill xmlns:a14="http://schemas.microsoft.com/office/drawing/2010/main" xmlns:p="http://schemas.openxmlformats.org/presentationml/2006/main" xmlns:r="http://schemas.openxmlformats.org/officeDocument/2006/relationships" xmlns:a="http://schemas.openxmlformats.org/drawingml/2006/main" xmlns="">
                <a:solidFill>
                  <a:srgbClr val="FFFFFF"/>
                </a:solidFill>
              </a14:hiddenFill>
            </a:ext>
            <a:ext uri="{91240B29-F687-4F45-9708-019B960494DF}">
              <a14:hiddenLine xmlns:a14="http://schemas.microsoft.com/office/drawing/2010/main" xmlns:p="http://schemas.openxmlformats.org/presentationml/2006/main" xmlns:r="http://schemas.openxmlformats.org/officeDocument/2006/relationships" xmlns:a="http://schemas.openxmlformats.org/drawingml/2006/main" xmlns="" w="9525">
                <a:solidFill>
                  <a:srgbClr val="000000"/>
                </a:solidFill>
                <a:miter lim="800000"/>
                <a:headEnd/>
                <a:tailEnd/>
              </a14:hiddenLine>
            </a:ext>
            <a:ext uri="{FAA26D3D-D897-4be2-8F04-BA451C77F1D7}">
              <ma14:placeholderFlag xmlns="" xmlns:ma14="http://schemas.microsoft.com/office/mac/drawingml/2011/main" xmlns:p="http://schemas.openxmlformats.org/presentationml/2006/main" xmlns:r="http://schemas.openxmlformats.org/officeDocument/2006/relationships" xmlns:a="http://schemas.openxmlformats.org/drawingml/2006/main" val="1"/>
            </a:ext>
          </a:extLst>
        </p:spPr>
        <p:txBody>
          <a:bodyPr wrap="square" numCol="1" anchor="t" anchorCtr="0" compatLnSpc="1">
            <a:prstTxWarp prst="textNoShape">
              <a:avLst/>
            </a:prstTxWarp>
          </a:bodyPr>
          <a:lstStyle/>
          <a:p>
            <a:endParaRPr lang="en-US">
              <a:latin typeface="Calibri" charset="0"/>
              <a:ea typeface="MS PGothic" charset="0"/>
            </a:endParaRPr>
          </a:p>
        </p:txBody>
      </p:sp>
      <p:sp>
        <p:nvSpPr>
          <p:cNvPr id="37891" name="Slide Number Placeholder 3"/>
          <p:cNvSpPr>
            <a:spLocks noGrp="1"/>
          </p:cNvSpPr>
          <p:nvPr>
            <p:ph type="sldNum" sz="quarter" idx="5"/>
          </p:nvPr>
        </p:nvSpPr>
        <p:spPr bwMode="auto">
          <a:noFill/>
          <a:extLst>
            <a:ext uri="{909E8E84-426E-40DD-AFC4-6F175D3DCCD1}">
              <a14:hiddenFill xmlns:a14="http://schemas.microsoft.com/office/drawing/2010/main" xmlns:p="http://schemas.openxmlformats.org/presentationml/2006/main" xmlns:r="http://schemas.openxmlformats.org/officeDocument/2006/relationships" xmlns:a="http://schemas.openxmlformats.org/drawingml/2006/main" xmlns="">
                <a:solidFill>
                  <a:srgbClr val="FFFFFF"/>
                </a:solidFill>
              </a14:hiddenFill>
            </a:ext>
            <a:ext uri="{91240B29-F687-4F45-9708-019B960494DF}">
              <a14:hiddenLine xmlns:a14="http://schemas.microsoft.com/office/drawing/2010/main" xmlns:p="http://schemas.openxmlformats.org/presentationml/2006/main" xmlns:r="http://schemas.openxmlformats.org/officeDocument/2006/relationships" xmlns:a="http://schemas.openxmlformats.org/drawingml/2006/main" xmlns="" w="9525">
                <a:solidFill>
                  <a:srgbClr val="000000"/>
                </a:solidFill>
                <a:miter lim="800000"/>
                <a:headEnd/>
                <a:tailEnd/>
              </a14:hiddenLine>
            </a:ext>
          </a:extLst>
        </p:spPr>
        <p:txBody>
          <a:bodyPr/>
          <a:lstStyle>
            <a:lvl1pPr eaLnBrk="0" hangingPunct="0">
              <a:defRPr sz="2400">
                <a:solidFill>
                  <a:schemeClr val="tx1"/>
                </a:solidFill>
                <a:latin typeface="Calibri" charset="0"/>
                <a:ea typeface="MS PGothic" charset="0"/>
                <a:cs typeface="MS PGothic" charset="0"/>
              </a:defRPr>
            </a:lvl1pPr>
            <a:lvl2pPr marL="735856" indent="-283022" eaLnBrk="0" hangingPunct="0">
              <a:defRPr sz="2400">
                <a:solidFill>
                  <a:schemeClr val="tx1"/>
                </a:solidFill>
                <a:latin typeface="Calibri" charset="0"/>
                <a:ea typeface="MS PGothic" charset="0"/>
                <a:cs typeface="MS PGothic" charset="0"/>
              </a:defRPr>
            </a:lvl2pPr>
            <a:lvl3pPr marL="1132086" indent="-226417" eaLnBrk="0" hangingPunct="0">
              <a:defRPr sz="2400">
                <a:solidFill>
                  <a:schemeClr val="tx1"/>
                </a:solidFill>
                <a:latin typeface="Calibri" charset="0"/>
                <a:ea typeface="MS PGothic" charset="0"/>
                <a:cs typeface="MS PGothic" charset="0"/>
              </a:defRPr>
            </a:lvl3pPr>
            <a:lvl4pPr marL="1584921" indent="-226417" eaLnBrk="0" hangingPunct="0">
              <a:defRPr sz="2400">
                <a:solidFill>
                  <a:schemeClr val="tx1"/>
                </a:solidFill>
                <a:latin typeface="Calibri" charset="0"/>
                <a:ea typeface="MS PGothic" charset="0"/>
                <a:cs typeface="MS PGothic" charset="0"/>
              </a:defRPr>
            </a:lvl4pPr>
            <a:lvl5pPr marL="2037756" indent="-226417" eaLnBrk="0" hangingPunct="0">
              <a:defRPr sz="2400">
                <a:solidFill>
                  <a:schemeClr val="tx1"/>
                </a:solidFill>
                <a:latin typeface="Calibri" charset="0"/>
                <a:ea typeface="MS PGothic" charset="0"/>
                <a:cs typeface="MS PGothic" charset="0"/>
              </a:defRPr>
            </a:lvl5pPr>
            <a:lvl6pPr marL="2490591" indent="-226417" eaLnBrk="0" fontAlgn="base" hangingPunct="0">
              <a:spcBef>
                <a:spcPct val="0"/>
              </a:spcBef>
              <a:spcAft>
                <a:spcPct val="0"/>
              </a:spcAft>
              <a:defRPr sz="2400">
                <a:solidFill>
                  <a:schemeClr val="tx1"/>
                </a:solidFill>
                <a:latin typeface="Calibri" charset="0"/>
                <a:ea typeface="MS PGothic" charset="0"/>
                <a:cs typeface="MS PGothic" charset="0"/>
              </a:defRPr>
            </a:lvl6pPr>
            <a:lvl7pPr marL="2943425" indent="-226417" eaLnBrk="0" fontAlgn="base" hangingPunct="0">
              <a:spcBef>
                <a:spcPct val="0"/>
              </a:spcBef>
              <a:spcAft>
                <a:spcPct val="0"/>
              </a:spcAft>
              <a:defRPr sz="2400">
                <a:solidFill>
                  <a:schemeClr val="tx1"/>
                </a:solidFill>
                <a:latin typeface="Calibri" charset="0"/>
                <a:ea typeface="MS PGothic" charset="0"/>
                <a:cs typeface="MS PGothic" charset="0"/>
              </a:defRPr>
            </a:lvl7pPr>
            <a:lvl8pPr marL="3396260" indent="-226417" eaLnBrk="0" fontAlgn="base" hangingPunct="0">
              <a:spcBef>
                <a:spcPct val="0"/>
              </a:spcBef>
              <a:spcAft>
                <a:spcPct val="0"/>
              </a:spcAft>
              <a:defRPr sz="2400">
                <a:solidFill>
                  <a:schemeClr val="tx1"/>
                </a:solidFill>
                <a:latin typeface="Calibri" charset="0"/>
                <a:ea typeface="MS PGothic" charset="0"/>
                <a:cs typeface="MS PGothic" charset="0"/>
              </a:defRPr>
            </a:lvl8pPr>
            <a:lvl9pPr marL="3849094" indent="-226417" eaLnBrk="0" fontAlgn="base" hangingPunct="0">
              <a:spcBef>
                <a:spcPct val="0"/>
              </a:spcBef>
              <a:spcAft>
                <a:spcPct val="0"/>
              </a:spcAft>
              <a:defRPr sz="2400">
                <a:solidFill>
                  <a:schemeClr val="tx1"/>
                </a:solidFill>
                <a:latin typeface="Calibri" charset="0"/>
                <a:ea typeface="MS PGothic" charset="0"/>
                <a:cs typeface="MS PGothic" charset="0"/>
              </a:defRPr>
            </a:lvl9pPr>
          </a:lstStyle>
          <a:p>
            <a:pPr eaLnBrk="1" hangingPunct="1"/>
            <a:fld id="{0AAFA709-D3A6-1A48-940F-F162CFBABDEA}" type="slidenum">
              <a:rPr lang="es-MX" sz="1200"/>
              <a:pPr eaLnBrk="1" hangingPunct="1"/>
              <a:t>9</a:t>
            </a:fld>
            <a:endParaRPr lang="es-MX" sz="1200"/>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9937"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xmlns:p="http://schemas.openxmlformats.org/presentationml/2006/main" xmlns:r="http://schemas.openxmlformats.org/officeDocument/2006/relationships" xmlns:a="http://schemas.openxmlformats.org/drawingml/2006/main" xmlns="">
                <a:solidFill>
                  <a:srgbClr val="FFFFFF"/>
                </a:solidFill>
              </a14:hiddenFill>
            </a:ext>
            <a:ext uri="{FAA26D3D-D897-4be2-8F04-BA451C77F1D7}">
              <ma14:placeholderFlag xmlns="" xmlns:ma14="http://schemas.microsoft.com/office/mac/drawingml/2011/main" xmlns:p="http://schemas.openxmlformats.org/presentationml/2006/main" xmlns:r="http://schemas.openxmlformats.org/officeDocument/2006/relationships" xmlns:a="http://schemas.openxmlformats.org/drawingml/2006/main" val="1"/>
            </a:ext>
          </a:extLst>
        </p:spPr>
      </p:sp>
      <p:sp>
        <p:nvSpPr>
          <p:cNvPr id="39938" name="Notes Placeholder 2"/>
          <p:cNvSpPr>
            <a:spLocks noGrp="1"/>
          </p:cNvSpPr>
          <p:nvPr>
            <p:ph type="body" idx="1"/>
          </p:nvPr>
        </p:nvSpPr>
        <p:spPr bwMode="auto">
          <a:noFill/>
          <a:extLst>
            <a:ext uri="{909E8E84-426E-40DD-AFC4-6F175D3DCCD1}">
              <a14:hiddenFill xmlns:a14="http://schemas.microsoft.com/office/drawing/2010/main" xmlns:p="http://schemas.openxmlformats.org/presentationml/2006/main" xmlns:r="http://schemas.openxmlformats.org/officeDocument/2006/relationships" xmlns:a="http://schemas.openxmlformats.org/drawingml/2006/main" xmlns="">
                <a:solidFill>
                  <a:srgbClr val="FFFFFF"/>
                </a:solidFill>
              </a14:hiddenFill>
            </a:ext>
            <a:ext uri="{91240B29-F687-4F45-9708-019B960494DF}">
              <a14:hiddenLine xmlns:a14="http://schemas.microsoft.com/office/drawing/2010/main" xmlns:p="http://schemas.openxmlformats.org/presentationml/2006/main" xmlns:r="http://schemas.openxmlformats.org/officeDocument/2006/relationships" xmlns:a="http://schemas.openxmlformats.org/drawingml/2006/main" xmlns="" w="9525">
                <a:solidFill>
                  <a:srgbClr val="000000"/>
                </a:solidFill>
                <a:miter lim="800000"/>
                <a:headEnd/>
                <a:tailEnd/>
              </a14:hiddenLine>
            </a:ext>
            <a:ext uri="{FAA26D3D-D897-4be2-8F04-BA451C77F1D7}">
              <ma14:placeholderFlag xmlns="" xmlns:ma14="http://schemas.microsoft.com/office/mac/drawingml/2011/main" xmlns:p="http://schemas.openxmlformats.org/presentationml/2006/main" xmlns:r="http://schemas.openxmlformats.org/officeDocument/2006/relationships" xmlns:a="http://schemas.openxmlformats.org/drawingml/2006/main" val="1"/>
            </a:ext>
          </a:extLst>
        </p:spPr>
        <p:txBody>
          <a:bodyPr wrap="square" numCol="1" anchor="t" anchorCtr="0" compatLnSpc="1">
            <a:prstTxWarp prst="textNoShape">
              <a:avLst/>
            </a:prstTxWarp>
          </a:bodyPr>
          <a:lstStyle/>
          <a:p>
            <a:endParaRPr lang="en-US">
              <a:latin typeface="Calibri" charset="0"/>
              <a:ea typeface="MS PGothic" charset="0"/>
            </a:endParaRPr>
          </a:p>
        </p:txBody>
      </p:sp>
      <p:sp>
        <p:nvSpPr>
          <p:cNvPr id="39939" name="Slide Number Placeholder 3"/>
          <p:cNvSpPr>
            <a:spLocks noGrp="1"/>
          </p:cNvSpPr>
          <p:nvPr>
            <p:ph type="sldNum" sz="quarter" idx="5"/>
          </p:nvPr>
        </p:nvSpPr>
        <p:spPr bwMode="auto">
          <a:noFill/>
          <a:extLst>
            <a:ext uri="{909E8E84-426E-40DD-AFC4-6F175D3DCCD1}">
              <a14:hiddenFill xmlns:a14="http://schemas.microsoft.com/office/drawing/2010/main" xmlns:p="http://schemas.openxmlformats.org/presentationml/2006/main" xmlns:r="http://schemas.openxmlformats.org/officeDocument/2006/relationships" xmlns:a="http://schemas.openxmlformats.org/drawingml/2006/main" xmlns="">
                <a:solidFill>
                  <a:srgbClr val="FFFFFF"/>
                </a:solidFill>
              </a14:hiddenFill>
            </a:ext>
            <a:ext uri="{91240B29-F687-4F45-9708-019B960494DF}">
              <a14:hiddenLine xmlns:a14="http://schemas.microsoft.com/office/drawing/2010/main" xmlns:p="http://schemas.openxmlformats.org/presentationml/2006/main" xmlns:r="http://schemas.openxmlformats.org/officeDocument/2006/relationships" xmlns:a="http://schemas.openxmlformats.org/drawingml/2006/main" xmlns="" w="9525">
                <a:solidFill>
                  <a:srgbClr val="000000"/>
                </a:solidFill>
                <a:miter lim="800000"/>
                <a:headEnd/>
                <a:tailEnd/>
              </a14:hiddenLine>
            </a:ext>
          </a:extLst>
        </p:spPr>
        <p:txBody>
          <a:bodyPr/>
          <a:lstStyle>
            <a:lvl1pPr eaLnBrk="0" hangingPunct="0">
              <a:defRPr sz="2400">
                <a:solidFill>
                  <a:schemeClr val="tx1"/>
                </a:solidFill>
                <a:latin typeface="Calibri" charset="0"/>
                <a:ea typeface="MS PGothic" charset="0"/>
                <a:cs typeface="MS PGothic" charset="0"/>
              </a:defRPr>
            </a:lvl1pPr>
            <a:lvl2pPr marL="735856" indent="-283022" eaLnBrk="0" hangingPunct="0">
              <a:defRPr sz="2400">
                <a:solidFill>
                  <a:schemeClr val="tx1"/>
                </a:solidFill>
                <a:latin typeface="Calibri" charset="0"/>
                <a:ea typeface="MS PGothic" charset="0"/>
                <a:cs typeface="MS PGothic" charset="0"/>
              </a:defRPr>
            </a:lvl2pPr>
            <a:lvl3pPr marL="1132086" indent="-226417" eaLnBrk="0" hangingPunct="0">
              <a:defRPr sz="2400">
                <a:solidFill>
                  <a:schemeClr val="tx1"/>
                </a:solidFill>
                <a:latin typeface="Calibri" charset="0"/>
                <a:ea typeface="MS PGothic" charset="0"/>
                <a:cs typeface="MS PGothic" charset="0"/>
              </a:defRPr>
            </a:lvl3pPr>
            <a:lvl4pPr marL="1584921" indent="-226417" eaLnBrk="0" hangingPunct="0">
              <a:defRPr sz="2400">
                <a:solidFill>
                  <a:schemeClr val="tx1"/>
                </a:solidFill>
                <a:latin typeface="Calibri" charset="0"/>
                <a:ea typeface="MS PGothic" charset="0"/>
                <a:cs typeface="MS PGothic" charset="0"/>
              </a:defRPr>
            </a:lvl4pPr>
            <a:lvl5pPr marL="2037756" indent="-226417" eaLnBrk="0" hangingPunct="0">
              <a:defRPr sz="2400">
                <a:solidFill>
                  <a:schemeClr val="tx1"/>
                </a:solidFill>
                <a:latin typeface="Calibri" charset="0"/>
                <a:ea typeface="MS PGothic" charset="0"/>
                <a:cs typeface="MS PGothic" charset="0"/>
              </a:defRPr>
            </a:lvl5pPr>
            <a:lvl6pPr marL="2490591" indent="-226417" eaLnBrk="0" fontAlgn="base" hangingPunct="0">
              <a:spcBef>
                <a:spcPct val="0"/>
              </a:spcBef>
              <a:spcAft>
                <a:spcPct val="0"/>
              </a:spcAft>
              <a:defRPr sz="2400">
                <a:solidFill>
                  <a:schemeClr val="tx1"/>
                </a:solidFill>
                <a:latin typeface="Calibri" charset="0"/>
                <a:ea typeface="MS PGothic" charset="0"/>
                <a:cs typeface="MS PGothic" charset="0"/>
              </a:defRPr>
            </a:lvl6pPr>
            <a:lvl7pPr marL="2943425" indent="-226417" eaLnBrk="0" fontAlgn="base" hangingPunct="0">
              <a:spcBef>
                <a:spcPct val="0"/>
              </a:spcBef>
              <a:spcAft>
                <a:spcPct val="0"/>
              </a:spcAft>
              <a:defRPr sz="2400">
                <a:solidFill>
                  <a:schemeClr val="tx1"/>
                </a:solidFill>
                <a:latin typeface="Calibri" charset="0"/>
                <a:ea typeface="MS PGothic" charset="0"/>
                <a:cs typeface="MS PGothic" charset="0"/>
              </a:defRPr>
            </a:lvl7pPr>
            <a:lvl8pPr marL="3396260" indent="-226417" eaLnBrk="0" fontAlgn="base" hangingPunct="0">
              <a:spcBef>
                <a:spcPct val="0"/>
              </a:spcBef>
              <a:spcAft>
                <a:spcPct val="0"/>
              </a:spcAft>
              <a:defRPr sz="2400">
                <a:solidFill>
                  <a:schemeClr val="tx1"/>
                </a:solidFill>
                <a:latin typeface="Calibri" charset="0"/>
                <a:ea typeface="MS PGothic" charset="0"/>
                <a:cs typeface="MS PGothic" charset="0"/>
              </a:defRPr>
            </a:lvl8pPr>
            <a:lvl9pPr marL="3849094" indent="-226417" eaLnBrk="0" fontAlgn="base" hangingPunct="0">
              <a:spcBef>
                <a:spcPct val="0"/>
              </a:spcBef>
              <a:spcAft>
                <a:spcPct val="0"/>
              </a:spcAft>
              <a:defRPr sz="2400">
                <a:solidFill>
                  <a:schemeClr val="tx1"/>
                </a:solidFill>
                <a:latin typeface="Calibri" charset="0"/>
                <a:ea typeface="MS PGothic" charset="0"/>
                <a:cs typeface="MS PGothic" charset="0"/>
              </a:defRPr>
            </a:lvl9pPr>
          </a:lstStyle>
          <a:p>
            <a:pPr eaLnBrk="1" hangingPunct="1"/>
            <a:fld id="{F14C7BBB-CE17-D540-8BD1-74E043171771}" type="slidenum">
              <a:rPr lang="es-MX" sz="1200"/>
              <a:pPr eaLnBrk="1" hangingPunct="1"/>
              <a:t>10</a:t>
            </a:fld>
            <a:endParaRPr lang="es-MX" sz="1200"/>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92514" name="Slide Image Placeholder 1"/>
          <p:cNvSpPr>
            <a:spLocks noGrp="1" noRot="1" noChangeAspect="1" noTextEdit="1"/>
          </p:cNvSpPr>
          <p:nvPr>
            <p:ph type="sldImg"/>
          </p:nvPr>
        </p:nvSpPr>
        <p:spPr>
          <a:noFill/>
        </p:spPr>
      </p:sp>
      <p:sp>
        <p:nvSpPr>
          <p:cNvPr id="192515" name="Notes Placeholder 2"/>
          <p:cNvSpPr>
            <a:spLocks noGrp="1"/>
          </p:cNvSpPr>
          <p:nvPr>
            <p:ph type="body" idx="1"/>
          </p:nvPr>
        </p:nvSpPr>
        <p:spPr>
          <a:noFill/>
        </p:spPr>
        <p:txBody>
          <a:bodyPr/>
          <a:lstStyle/>
          <a:p>
            <a:endParaRPr lang="en-US" alt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6717D98D-7B6E-4A21-8AE3-CEA9469D412C}" type="datetimeFigureOut">
              <a:rPr lang="en-US" smtClean="0"/>
              <a:pPr/>
              <a:t>10/31/14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C13455B-388C-4719-A5C3-930FA13F75F5}" type="slidenum">
              <a:rPr lang="en-US" smtClean="0"/>
              <a:pPr/>
              <a:t>‹#›</a:t>
            </a:fld>
            <a:endParaRPr lang="en-US"/>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556297254"/>
      </p:ext>
    </p:extLst>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717D98D-7B6E-4A21-8AE3-CEA9469D412C}" type="datetimeFigureOut">
              <a:rPr lang="en-US" smtClean="0"/>
              <a:pPr/>
              <a:t>10/31/14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C13455B-388C-4719-A5C3-930FA13F75F5}" type="slidenum">
              <a:rPr lang="en-US" smtClean="0"/>
              <a:pPr/>
              <a:t>‹#›</a:t>
            </a:fld>
            <a:endParaRPr lang="en-US"/>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166001045"/>
      </p:ext>
    </p:extLst>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717D98D-7B6E-4A21-8AE3-CEA9469D412C}" type="datetimeFigureOut">
              <a:rPr lang="en-US" smtClean="0"/>
              <a:pPr/>
              <a:t>10/31/14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C13455B-388C-4719-A5C3-930FA13F75F5}" type="slidenum">
              <a:rPr lang="en-US" smtClean="0"/>
              <a:pPr/>
              <a:t>‹#›</a:t>
            </a:fld>
            <a:endParaRPr lang="en-US"/>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3673181123"/>
      </p:ext>
    </p:extLst>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717D98D-7B6E-4A21-8AE3-CEA9469D412C}" type="datetimeFigureOut">
              <a:rPr lang="en-US" smtClean="0"/>
              <a:pPr/>
              <a:t>10/31/14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C13455B-388C-4719-A5C3-930FA13F75F5}" type="slidenum">
              <a:rPr lang="en-US" smtClean="0"/>
              <a:pPr/>
              <a:t>‹#›</a:t>
            </a:fld>
            <a:endParaRPr lang="en-US"/>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1214585114"/>
      </p:ext>
    </p:extLst>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717D98D-7B6E-4A21-8AE3-CEA9469D412C}" type="datetimeFigureOut">
              <a:rPr lang="en-US" smtClean="0"/>
              <a:pPr/>
              <a:t>10/31/14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C13455B-388C-4719-A5C3-930FA13F75F5}" type="slidenum">
              <a:rPr lang="en-US" smtClean="0"/>
              <a:pPr/>
              <a:t>‹#›</a:t>
            </a:fld>
            <a:endParaRPr lang="en-US"/>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2540763359"/>
      </p:ext>
    </p:extLst>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6717D98D-7B6E-4A21-8AE3-CEA9469D412C}" type="datetimeFigureOut">
              <a:rPr lang="en-US" smtClean="0"/>
              <a:pPr/>
              <a:t>10/31/14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C13455B-388C-4719-A5C3-930FA13F75F5}" type="slidenum">
              <a:rPr lang="en-US" smtClean="0"/>
              <a:pPr/>
              <a:t>‹#›</a:t>
            </a:fld>
            <a:endParaRPr lang="en-US"/>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4147559896"/>
      </p:ext>
    </p:extLst>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6717D98D-7B6E-4A21-8AE3-CEA9469D412C}" type="datetimeFigureOut">
              <a:rPr lang="en-US" smtClean="0"/>
              <a:pPr/>
              <a:t>10/31/14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C13455B-388C-4719-A5C3-930FA13F75F5}" type="slidenum">
              <a:rPr lang="en-US" smtClean="0"/>
              <a:pPr/>
              <a:t>‹#›</a:t>
            </a:fld>
            <a:endParaRPr lang="en-US"/>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275619234"/>
      </p:ext>
    </p:extLst>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6717D98D-7B6E-4A21-8AE3-CEA9469D412C}" type="datetimeFigureOut">
              <a:rPr lang="en-US" smtClean="0"/>
              <a:pPr/>
              <a:t>10/31/14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C13455B-388C-4719-A5C3-930FA13F75F5}" type="slidenum">
              <a:rPr lang="en-US" smtClean="0"/>
              <a:pPr/>
              <a:t>‹#›</a:t>
            </a:fld>
            <a:endParaRPr lang="en-US"/>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1045597761"/>
      </p:ext>
    </p:extLst>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717D98D-7B6E-4A21-8AE3-CEA9469D412C}" type="datetimeFigureOut">
              <a:rPr lang="en-US" smtClean="0"/>
              <a:pPr/>
              <a:t>10/31/14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C13455B-388C-4719-A5C3-930FA13F75F5}" type="slidenum">
              <a:rPr lang="en-US" smtClean="0"/>
              <a:pPr/>
              <a:t>‹#›</a:t>
            </a:fld>
            <a:endParaRPr lang="en-US"/>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2213419453"/>
      </p:ext>
    </p:extLst>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717D98D-7B6E-4A21-8AE3-CEA9469D412C}" type="datetimeFigureOut">
              <a:rPr lang="en-US" smtClean="0"/>
              <a:pPr/>
              <a:t>10/31/14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C13455B-388C-4719-A5C3-930FA13F75F5}" type="slidenum">
              <a:rPr lang="en-US" smtClean="0"/>
              <a:pPr/>
              <a:t>‹#›</a:t>
            </a:fld>
            <a:endParaRPr lang="en-US"/>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2358708232"/>
      </p:ext>
    </p:extLst>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717D98D-7B6E-4A21-8AE3-CEA9469D412C}" type="datetimeFigureOut">
              <a:rPr lang="en-US" smtClean="0"/>
              <a:pPr/>
              <a:t>10/31/14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C13455B-388C-4719-A5C3-930FA13F75F5}" type="slidenum">
              <a:rPr lang="en-US" smtClean="0"/>
              <a:pPr/>
              <a:t>‹#›</a:t>
            </a:fld>
            <a:endParaRPr lang="en-US"/>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354168118"/>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717D98D-7B6E-4A21-8AE3-CEA9469D412C}" type="datetimeFigureOut">
              <a:rPr lang="en-US" smtClean="0"/>
              <a:pPr/>
              <a:t>10/31/14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C13455B-388C-4719-A5C3-930FA13F75F5}" type="slidenum">
              <a:rPr lang="en-US" smtClean="0"/>
              <a:pPr/>
              <a:t>‹#›</a:t>
            </a:fld>
            <a:endParaRPr lang="en-US"/>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186858946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mailto:rprandini@ilrc.org" TargetMode="Externa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 Id="rId3" Type="http://schemas.openxmlformats.org/officeDocument/2006/relationships/image" Target="../media/image1.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 Id="rId3" Type="http://schemas.openxmlformats.org/officeDocument/2006/relationships/image" Target="../media/image2.jpe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 Id="rId3" Type="http://schemas.openxmlformats.org/officeDocument/2006/relationships/image" Target="../media/image3.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447800"/>
            <a:ext cx="7772400" cy="2381250"/>
          </a:xfrm>
        </p:spPr>
        <p:txBody>
          <a:bodyPr>
            <a:normAutofit fontScale="90000"/>
          </a:bodyPr>
          <a:lstStyle/>
          <a:p>
            <a:r>
              <a:rPr lang="en-US" dirty="0" smtClean="0">
                <a:solidFill>
                  <a:srgbClr val="002060"/>
                </a:solidFill>
              </a:rPr>
              <a:t>Recent State Policy Affecting Unaccompanied Immigrant Children</a:t>
            </a:r>
            <a:r>
              <a:rPr lang="en-US" dirty="0" smtClean="0"/>
              <a:t/>
            </a:r>
            <a:br>
              <a:rPr lang="en-US" dirty="0" smtClean="0"/>
            </a:br>
            <a:r>
              <a:rPr lang="en-US" dirty="0" smtClean="0"/>
              <a:t/>
            </a:r>
            <a:br>
              <a:rPr lang="en-US" dirty="0" smtClean="0"/>
            </a:br>
            <a:r>
              <a:rPr lang="en-US" dirty="0" smtClean="0">
                <a:solidFill>
                  <a:schemeClr val="bg1">
                    <a:lumMod val="50000"/>
                  </a:schemeClr>
                </a:solidFill>
                <a:latin typeface="+mn-lt"/>
              </a:rPr>
              <a:t>November 3, 2014</a:t>
            </a:r>
            <a:endParaRPr lang="en-US" dirty="0">
              <a:solidFill>
                <a:schemeClr val="bg1">
                  <a:lumMod val="50000"/>
                </a:schemeClr>
              </a:solidFill>
              <a:effectLst/>
              <a:latin typeface="+mn-lt"/>
            </a:endParaRPr>
          </a:p>
        </p:txBody>
      </p:sp>
      <p:sp>
        <p:nvSpPr>
          <p:cNvPr id="3" name="Subtitle 2"/>
          <p:cNvSpPr>
            <a:spLocks noGrp="1"/>
          </p:cNvSpPr>
          <p:nvPr>
            <p:ph type="subTitle" idx="1"/>
          </p:nvPr>
        </p:nvSpPr>
        <p:spPr/>
        <p:txBody>
          <a:bodyPr>
            <a:normAutofit fontScale="92500" lnSpcReduction="10000"/>
          </a:bodyPr>
          <a:lstStyle/>
          <a:p>
            <a:endParaRPr lang="en-US" sz="2800" dirty="0" smtClean="0">
              <a:solidFill>
                <a:srgbClr val="558ED5"/>
              </a:solidFill>
            </a:endParaRPr>
          </a:p>
          <a:p>
            <a:r>
              <a:rPr lang="en-US" sz="2800" dirty="0" smtClean="0">
                <a:solidFill>
                  <a:srgbClr val="558ED5"/>
                </a:solidFill>
              </a:rPr>
              <a:t>Rachel Prandini, Unaccompanied Minor Law Fellow/Attorney,</a:t>
            </a:r>
          </a:p>
          <a:p>
            <a:r>
              <a:rPr lang="en-US" sz="2800" dirty="0" smtClean="0">
                <a:solidFill>
                  <a:srgbClr val="558ED5"/>
                </a:solidFill>
              </a:rPr>
              <a:t>Immigrant Legal Resource Center</a:t>
            </a:r>
          </a:p>
          <a:p>
            <a:endParaRPr lang="en-US" dirty="0">
              <a:solidFill>
                <a:schemeClr val="tx2">
                  <a:lumMod val="60000"/>
                  <a:lumOff val="40000"/>
                </a:schemeClr>
              </a:solidFill>
            </a:endParaRPr>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193107770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wrap="square" numCol="1" anchorCtr="0" compatLnSpc="1">
            <a:prstTxWarp prst="textNoShape">
              <a:avLst/>
            </a:prstTxWarp>
            <a:normAutofit/>
          </a:bodyPr>
          <a:lstStyle/>
          <a:p>
            <a:pPr>
              <a:defRPr/>
            </a:pPr>
            <a:r>
              <a:rPr sz="3200" dirty="0">
                <a:solidFill>
                  <a:srgbClr val="002060"/>
                </a:solidFill>
                <a:effectLst>
                  <a:outerShdw blurRad="38100" dist="38100" dir="2700000" algn="tl">
                    <a:srgbClr val="DDDDDD"/>
                  </a:outerShdw>
                </a:effectLst>
                <a:latin typeface="Calibri" charset="0"/>
                <a:ea typeface="MS PGothic" charset="0"/>
                <a:cs typeface="Calibri" charset="0"/>
              </a:rPr>
              <a:t>Five Areas of Focus of SB 1064</a:t>
            </a:r>
          </a:p>
        </p:txBody>
      </p:sp>
      <p:sp>
        <p:nvSpPr>
          <p:cNvPr id="38914" name="Content Placeholder 2"/>
          <p:cNvSpPr>
            <a:spLocks noGrp="1"/>
          </p:cNvSpPr>
          <p:nvPr>
            <p:ph idx="1"/>
          </p:nvPr>
        </p:nvSpPr>
        <p:spPr/>
        <p:txBody>
          <a:bodyPr/>
          <a:lstStyle/>
          <a:p>
            <a:pPr marL="514350" indent="-514350">
              <a:buFont typeface="Calibri" charset="0"/>
              <a:buAutoNum type="arabicPeriod" startAt="4"/>
            </a:pPr>
            <a:r>
              <a:rPr lang="en-US" dirty="0">
                <a:latin typeface="Calibri" charset="0"/>
                <a:ea typeface="MS PGothic" charset="0"/>
              </a:rPr>
              <a:t>When foreign national parents have a court case where their children are in </a:t>
            </a:r>
            <a:r>
              <a:rPr lang="en-US" dirty="0" smtClean="0">
                <a:latin typeface="Calibri" charset="0"/>
                <a:ea typeface="MS PGothic" charset="0"/>
              </a:rPr>
              <a:t>Department of Social Services </a:t>
            </a:r>
            <a:r>
              <a:rPr lang="en-US" dirty="0">
                <a:latin typeface="Calibri" charset="0"/>
                <a:ea typeface="MS PGothic" charset="0"/>
              </a:rPr>
              <a:t>custody, the parents’ consulate must be promptly contacted. </a:t>
            </a:r>
          </a:p>
          <a:p>
            <a:pPr marL="1314450" lvl="2" indent="-514350"/>
            <a:r>
              <a:rPr lang="en-US" dirty="0">
                <a:latin typeface="Calibri" charset="0"/>
                <a:ea typeface="MS PGothic" charset="0"/>
              </a:rPr>
              <a:t>This is also a U.S. treaty requirement.</a:t>
            </a:r>
          </a:p>
          <a:p>
            <a:pPr marL="514350" indent="-514350">
              <a:buFont typeface="Calibri" charset="0"/>
              <a:buAutoNum type="arabicPeriod" startAt="4"/>
            </a:pPr>
            <a:r>
              <a:rPr lang="en-US" dirty="0">
                <a:latin typeface="Calibri" charset="0"/>
                <a:ea typeface="MS PGothic" charset="0"/>
              </a:rPr>
              <a:t>Encourages efforts to assist undocumented children in DSS custody obtain immigration relief.</a:t>
            </a:r>
          </a:p>
        </p:txBody>
      </p:sp>
      <p:sp>
        <p:nvSpPr>
          <p:cNvPr id="38915" name="Footer Placeholder 2"/>
          <p:cNvSpPr>
            <a:spLocks noGrp="1"/>
          </p:cNvSpPr>
          <p:nvPr>
            <p:ph type="ftr" sz="quarter" idx="4294967295"/>
          </p:nvPr>
        </p:nvSpPr>
        <p:spPr bwMode="auto">
          <a:xfrm>
            <a:off x="3124200" y="6359525"/>
            <a:ext cx="2895600" cy="365125"/>
          </a:xfrm>
          <a:prstGeom prst="rect">
            <a:avLst/>
          </a:prstGeom>
          <a:noFill/>
          <a:extLst>
            <a:ext uri="{909E8E84-426E-40DD-AFC4-6F175D3DCCD1}">
              <a14:hiddenFill xmlns:a14="http://schemas.microsoft.com/office/drawing/2010/main" xmlns:p="http://schemas.openxmlformats.org/presentationml/2006/main" xmlns:r="http://schemas.openxmlformats.org/officeDocument/2006/relationships" xmlns:a="http://schemas.openxmlformats.org/drawingml/2006/main" xmlns="">
                <a:solidFill>
                  <a:srgbClr val="FFFFFF"/>
                </a:solidFill>
              </a14:hiddenFill>
            </a:ext>
            <a:ext uri="{91240B29-F687-4F45-9708-019B960494DF}">
              <a14:hiddenLine xmlns:a14="http://schemas.microsoft.com/office/drawing/2010/main" xmlns:p="http://schemas.openxmlformats.org/presentationml/2006/main" xmlns:r="http://schemas.openxmlformats.org/officeDocument/2006/relationships" xmlns:a="http://schemas.openxmlformats.org/drawingml/2006/main" xmlns="" w="9525">
                <a:solidFill>
                  <a:srgbClr val="000000"/>
                </a:solidFill>
                <a:miter lim="800000"/>
                <a:headEnd/>
                <a:tailEnd/>
              </a14:hiddenLine>
            </a:ext>
          </a:extLst>
        </p:spPr>
        <p:txBody>
          <a:bodyPr/>
          <a:lstStyle>
            <a:lvl1pPr eaLnBrk="0" hangingPunct="0">
              <a:defRPr sz="2400">
                <a:solidFill>
                  <a:schemeClr val="tx1"/>
                </a:solidFill>
                <a:latin typeface="Calibri" charset="0"/>
                <a:ea typeface="MS PGothic" charset="0"/>
                <a:cs typeface="MS PGothic" charset="0"/>
              </a:defRPr>
            </a:lvl1pPr>
            <a:lvl2pPr marL="742950" indent="-285750" eaLnBrk="0" hangingPunct="0">
              <a:defRPr sz="2400">
                <a:solidFill>
                  <a:schemeClr val="tx1"/>
                </a:solidFill>
                <a:latin typeface="Calibri" charset="0"/>
                <a:ea typeface="MS PGothic" charset="0"/>
                <a:cs typeface="MS PGothic" charset="0"/>
              </a:defRPr>
            </a:lvl2pPr>
            <a:lvl3pPr marL="1143000" indent="-228600" eaLnBrk="0" hangingPunct="0">
              <a:defRPr sz="2400">
                <a:solidFill>
                  <a:schemeClr val="tx1"/>
                </a:solidFill>
                <a:latin typeface="Calibri" charset="0"/>
                <a:ea typeface="MS PGothic" charset="0"/>
                <a:cs typeface="MS PGothic" charset="0"/>
              </a:defRPr>
            </a:lvl3pPr>
            <a:lvl4pPr marL="1600200" indent="-228600" eaLnBrk="0" hangingPunct="0">
              <a:defRPr sz="2400">
                <a:solidFill>
                  <a:schemeClr val="tx1"/>
                </a:solidFill>
                <a:latin typeface="Calibri" charset="0"/>
                <a:ea typeface="MS PGothic" charset="0"/>
                <a:cs typeface="MS PGothic" charset="0"/>
              </a:defRPr>
            </a:lvl4pPr>
            <a:lvl5pPr marL="2057400" indent="-228600" eaLnBrk="0" hangingPunct="0">
              <a:defRPr sz="2400">
                <a:solidFill>
                  <a:schemeClr val="tx1"/>
                </a:solidFill>
                <a:latin typeface="Calibri" charset="0"/>
                <a:ea typeface="MS PGothic" charset="0"/>
                <a:cs typeface="MS PGothic" charset="0"/>
              </a:defRPr>
            </a:lvl5pPr>
            <a:lvl6pPr marL="2514600" indent="-228600" eaLnBrk="0" fontAlgn="base" hangingPunct="0">
              <a:spcBef>
                <a:spcPct val="0"/>
              </a:spcBef>
              <a:spcAft>
                <a:spcPct val="0"/>
              </a:spcAft>
              <a:defRPr sz="2400">
                <a:solidFill>
                  <a:schemeClr val="tx1"/>
                </a:solidFill>
                <a:latin typeface="Calibri" charset="0"/>
                <a:ea typeface="MS PGothic" charset="0"/>
                <a:cs typeface="MS PGothic" charset="0"/>
              </a:defRPr>
            </a:lvl6pPr>
            <a:lvl7pPr marL="2971800" indent="-228600" eaLnBrk="0" fontAlgn="base" hangingPunct="0">
              <a:spcBef>
                <a:spcPct val="0"/>
              </a:spcBef>
              <a:spcAft>
                <a:spcPct val="0"/>
              </a:spcAft>
              <a:defRPr sz="2400">
                <a:solidFill>
                  <a:schemeClr val="tx1"/>
                </a:solidFill>
                <a:latin typeface="Calibri" charset="0"/>
                <a:ea typeface="MS PGothic" charset="0"/>
                <a:cs typeface="MS PGothic" charset="0"/>
              </a:defRPr>
            </a:lvl7pPr>
            <a:lvl8pPr marL="3429000" indent="-228600" eaLnBrk="0" fontAlgn="base" hangingPunct="0">
              <a:spcBef>
                <a:spcPct val="0"/>
              </a:spcBef>
              <a:spcAft>
                <a:spcPct val="0"/>
              </a:spcAft>
              <a:defRPr sz="2400">
                <a:solidFill>
                  <a:schemeClr val="tx1"/>
                </a:solidFill>
                <a:latin typeface="Calibri" charset="0"/>
                <a:ea typeface="MS PGothic" charset="0"/>
                <a:cs typeface="MS PGothic" charset="0"/>
              </a:defRPr>
            </a:lvl8pPr>
            <a:lvl9pPr marL="3886200" indent="-228600" eaLnBrk="0" fontAlgn="base" hangingPunct="0">
              <a:spcBef>
                <a:spcPct val="0"/>
              </a:spcBef>
              <a:spcAft>
                <a:spcPct val="0"/>
              </a:spcAft>
              <a:defRPr sz="2400">
                <a:solidFill>
                  <a:schemeClr val="tx1"/>
                </a:solidFill>
                <a:latin typeface="Calibri" charset="0"/>
                <a:ea typeface="MS PGothic" charset="0"/>
                <a:cs typeface="MS PGothic" charset="0"/>
              </a:defRPr>
            </a:lvl9pPr>
          </a:lstStyle>
          <a:p>
            <a:pPr eaLnBrk="1" hangingPunct="1"/>
            <a:r>
              <a:rPr lang="en-US" sz="1200">
                <a:solidFill>
                  <a:srgbClr val="898989"/>
                </a:solidFill>
              </a:rPr>
              <a:t>2014 Immigrant Legal Resource Center</a:t>
            </a:r>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45595294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447800"/>
          </a:xfrm>
        </p:spPr>
        <p:txBody>
          <a:bodyPr>
            <a:noAutofit/>
          </a:bodyPr>
          <a:lstStyle/>
          <a:p>
            <a:r>
              <a:rPr lang="en-US" sz="3200" dirty="0" smtClean="0">
                <a:solidFill>
                  <a:schemeClr val="tx2">
                    <a:lumMod val="75000"/>
                  </a:schemeClr>
                </a:solidFill>
                <a:effectLst>
                  <a:outerShdw blurRad="38100" dist="38100" dir="2700000" algn="tl">
                    <a:srgbClr val="C0C0C0"/>
                  </a:outerShdw>
                </a:effectLst>
                <a:latin typeface="Calibri" pitchFamily="34" charset="0"/>
              </a:rPr>
              <a:t>Additional Issues for UACs </a:t>
            </a:r>
            <a:br>
              <a:rPr lang="en-US" sz="3200" dirty="0" smtClean="0">
                <a:solidFill>
                  <a:schemeClr val="tx2">
                    <a:lumMod val="75000"/>
                  </a:schemeClr>
                </a:solidFill>
                <a:effectLst>
                  <a:outerShdw blurRad="38100" dist="38100" dir="2700000" algn="tl">
                    <a:srgbClr val="C0C0C0"/>
                  </a:outerShdw>
                </a:effectLst>
                <a:latin typeface="Calibri" pitchFamily="34" charset="0"/>
              </a:rPr>
            </a:br>
            <a:r>
              <a:rPr lang="en-US" sz="3200" dirty="0" smtClean="0">
                <a:solidFill>
                  <a:schemeClr val="tx2">
                    <a:lumMod val="75000"/>
                  </a:schemeClr>
                </a:solidFill>
                <a:effectLst>
                  <a:outerShdw blurRad="38100" dist="38100" dir="2700000" algn="tl">
                    <a:srgbClr val="C0C0C0"/>
                  </a:outerShdw>
                </a:effectLst>
                <a:latin typeface="Calibri" pitchFamily="34" charset="0"/>
              </a:rPr>
              <a:t>Not Addressed by Recent Legislation</a:t>
            </a:r>
            <a:endParaRPr lang="en-US" sz="3200" dirty="0">
              <a:solidFill>
                <a:schemeClr val="tx2">
                  <a:lumMod val="75000"/>
                </a:schemeClr>
              </a:solidFill>
              <a:effectLst>
                <a:outerShdw blurRad="38100" dist="38100" dir="2700000" algn="tl">
                  <a:srgbClr val="C0C0C0"/>
                </a:outerShdw>
              </a:effectLst>
              <a:latin typeface="Calibri" pitchFamily="34" charset="0"/>
            </a:endParaRPr>
          </a:p>
        </p:txBody>
      </p:sp>
      <p:sp>
        <p:nvSpPr>
          <p:cNvPr id="3" name="Content Placeholder 2"/>
          <p:cNvSpPr>
            <a:spLocks noGrp="1"/>
          </p:cNvSpPr>
          <p:nvPr>
            <p:ph idx="1"/>
          </p:nvPr>
        </p:nvSpPr>
        <p:spPr>
          <a:xfrm>
            <a:off x="609600" y="1371600"/>
            <a:ext cx="7772400" cy="4525963"/>
          </a:xfrm>
        </p:spPr>
        <p:txBody>
          <a:bodyPr>
            <a:normAutofit fontScale="55000" lnSpcReduction="20000"/>
          </a:bodyPr>
          <a:lstStyle/>
          <a:p>
            <a:pPr marL="0" indent="0">
              <a:lnSpc>
                <a:spcPct val="120000"/>
              </a:lnSpc>
              <a:spcAft>
                <a:spcPts val="1200"/>
              </a:spcAft>
              <a:buNone/>
            </a:pPr>
            <a:r>
              <a:rPr lang="en-US" sz="3800" dirty="0" smtClean="0"/>
              <a:t>1. </a:t>
            </a:r>
            <a:r>
              <a:rPr lang="en-US" sz="4400" dirty="0" smtClean="0"/>
              <a:t>A Clarification of State Juvenile Confidentiality Laws: </a:t>
            </a:r>
            <a:r>
              <a:rPr lang="en-US" sz="3800" i="1" dirty="0" smtClean="0"/>
              <a:t>California should amend the current laws governing confidentiality of juvenile records to make absolutely clear that federal immigration officials are not permitted to access juvenile files unless they have a court order from a juvenile court authorizing them to do so.</a:t>
            </a:r>
          </a:p>
          <a:p>
            <a:pPr lvl="1">
              <a:lnSpc>
                <a:spcPct val="120000"/>
              </a:lnSpc>
              <a:spcAft>
                <a:spcPts val="1200"/>
              </a:spcAft>
            </a:pPr>
            <a:r>
              <a:rPr lang="en-US" sz="3600" i="1" dirty="0" smtClean="0"/>
              <a:t>Example</a:t>
            </a:r>
            <a:r>
              <a:rPr lang="en-US" sz="3600" dirty="0" smtClean="0"/>
              <a:t>:</a:t>
            </a:r>
            <a:r>
              <a:rPr lang="en-US" sz="3600" dirty="0"/>
              <a:t> </a:t>
            </a:r>
            <a:r>
              <a:rPr lang="en-US" sz="3600" dirty="0" smtClean="0"/>
              <a:t>As a minor residing in California, Vanessa fell victim to a child sex trafficking scheme.  When her mother tried to rescue her, Vanessa was held captive and her family received threats from her adult pimp. She was arrested for loitering with intent to engage in prostitution.  During the probation department’s initial intake with Vanessa, they inquired about her country of birth and immigration status.  </a:t>
            </a:r>
          </a:p>
        </p:txBody>
      </p:sp>
      <p:sp>
        <p:nvSpPr>
          <p:cNvPr id="6" name="Slide Number Placeholder 5"/>
          <p:cNvSpPr>
            <a:spLocks noGrp="1"/>
          </p:cNvSpPr>
          <p:nvPr>
            <p:ph type="sldNum" sz="quarter" idx="12"/>
          </p:nvPr>
        </p:nvSpPr>
        <p:spPr/>
        <p:txBody>
          <a:bodyPr/>
          <a:lstStyle/>
          <a:p>
            <a:fld id="{926970BF-FF1D-4A24-BE8D-9FF57FFBEF8B}" type="slidenum">
              <a:rPr lang="en-US" smtClean="0"/>
              <a:pPr/>
              <a:t>11</a:t>
            </a:fld>
            <a:endParaRPr lang="en-US"/>
          </a:p>
        </p:txBody>
      </p:sp>
      <p:sp>
        <p:nvSpPr>
          <p:cNvPr id="7" name="Footer Placeholder 6"/>
          <p:cNvSpPr>
            <a:spLocks noGrp="1"/>
          </p:cNvSpPr>
          <p:nvPr>
            <p:ph type="ftr" sz="quarter" idx="11"/>
          </p:nvPr>
        </p:nvSpPr>
        <p:spPr/>
        <p:txBody>
          <a:bodyPr/>
          <a:lstStyle/>
          <a:p>
            <a:r>
              <a:rPr lang="fr-FR" smtClean="0"/>
              <a:t>© 2014 Immigrant Legal Resource Center</a:t>
            </a:r>
            <a:endParaRPr lang="en-US" smtClean="0"/>
          </a:p>
          <a:p>
            <a:endParaRPr lang="en-US" dirty="0"/>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197284237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447800"/>
          </a:xfrm>
        </p:spPr>
        <p:txBody>
          <a:bodyPr>
            <a:noAutofit/>
          </a:bodyPr>
          <a:lstStyle/>
          <a:p>
            <a:r>
              <a:rPr lang="en-US" sz="3200" dirty="0" smtClean="0">
                <a:solidFill>
                  <a:schemeClr val="tx2">
                    <a:lumMod val="75000"/>
                  </a:schemeClr>
                </a:solidFill>
                <a:effectLst>
                  <a:outerShdw blurRad="38100" dist="38100" dir="2700000" algn="tl">
                    <a:srgbClr val="C0C0C0"/>
                  </a:outerShdw>
                </a:effectLst>
                <a:latin typeface="Calibri" pitchFamily="34" charset="0"/>
              </a:rPr>
              <a:t>Additional Issues for UACs </a:t>
            </a:r>
            <a:br>
              <a:rPr lang="en-US" sz="3200" dirty="0" smtClean="0">
                <a:solidFill>
                  <a:schemeClr val="tx2">
                    <a:lumMod val="75000"/>
                  </a:schemeClr>
                </a:solidFill>
                <a:effectLst>
                  <a:outerShdw blurRad="38100" dist="38100" dir="2700000" algn="tl">
                    <a:srgbClr val="C0C0C0"/>
                  </a:outerShdw>
                </a:effectLst>
                <a:latin typeface="Calibri" pitchFamily="34" charset="0"/>
              </a:rPr>
            </a:br>
            <a:r>
              <a:rPr lang="en-US" sz="3200" dirty="0" smtClean="0">
                <a:solidFill>
                  <a:schemeClr val="tx2">
                    <a:lumMod val="75000"/>
                  </a:schemeClr>
                </a:solidFill>
                <a:effectLst>
                  <a:outerShdw blurRad="38100" dist="38100" dir="2700000" algn="tl">
                    <a:srgbClr val="C0C0C0"/>
                  </a:outerShdw>
                </a:effectLst>
                <a:latin typeface="Calibri" pitchFamily="34" charset="0"/>
              </a:rPr>
              <a:t>Not Addressed by Recent Legislation</a:t>
            </a:r>
            <a:endParaRPr lang="en-US" sz="3200" dirty="0">
              <a:solidFill>
                <a:schemeClr val="tx2">
                  <a:lumMod val="75000"/>
                </a:schemeClr>
              </a:solidFill>
              <a:effectLst>
                <a:outerShdw blurRad="38100" dist="38100" dir="2700000" algn="tl">
                  <a:srgbClr val="C0C0C0"/>
                </a:outerShdw>
              </a:effectLst>
              <a:latin typeface="Calibri" pitchFamily="34" charset="0"/>
            </a:endParaRPr>
          </a:p>
        </p:txBody>
      </p:sp>
      <p:sp>
        <p:nvSpPr>
          <p:cNvPr id="3" name="Content Placeholder 2"/>
          <p:cNvSpPr>
            <a:spLocks noGrp="1"/>
          </p:cNvSpPr>
          <p:nvPr>
            <p:ph idx="1"/>
          </p:nvPr>
        </p:nvSpPr>
        <p:spPr>
          <a:xfrm>
            <a:off x="609600" y="1371600"/>
            <a:ext cx="7772400" cy="4525963"/>
          </a:xfrm>
        </p:spPr>
        <p:txBody>
          <a:bodyPr>
            <a:normAutofit fontScale="25000" lnSpcReduction="20000"/>
          </a:bodyPr>
          <a:lstStyle/>
          <a:p>
            <a:pPr marL="0" indent="0">
              <a:lnSpc>
                <a:spcPct val="120000"/>
              </a:lnSpc>
              <a:spcAft>
                <a:spcPts val="1200"/>
              </a:spcAft>
              <a:buNone/>
            </a:pPr>
            <a:r>
              <a:rPr lang="en-US" sz="9600" dirty="0" smtClean="0"/>
              <a:t>1. A Clarification of State Juvenile Confidentiality Laws</a:t>
            </a:r>
          </a:p>
          <a:p>
            <a:pPr lvl="1">
              <a:lnSpc>
                <a:spcPct val="120000"/>
              </a:lnSpc>
              <a:spcAft>
                <a:spcPts val="1200"/>
              </a:spcAft>
            </a:pPr>
            <a:r>
              <a:rPr lang="en-US" sz="9600" i="1" dirty="0" smtClean="0"/>
              <a:t>Example, cont.</a:t>
            </a:r>
            <a:r>
              <a:rPr lang="en-US" sz="9600" dirty="0" smtClean="0"/>
              <a:t>:</a:t>
            </a:r>
            <a:r>
              <a:rPr lang="en-US" sz="9600" dirty="0"/>
              <a:t> </a:t>
            </a:r>
            <a:r>
              <a:rPr lang="en-US" sz="8000" dirty="0" smtClean="0"/>
              <a:t>Before her guilt or innocence had been decided in court, the probation department shared her confidential information with ICE. The probation department did so without obtaining prior court approval as required by the Welfare &amp; Institutions Code, which would have allowed the court to determine whether such a disclosure was contrary to the minor’s rehabilitation and best interest. Vanessa is now dealing with not only the trauma of having been victim to sex trafficking, but also the constant fear of deportation to an unfamiliar country.</a:t>
            </a:r>
          </a:p>
        </p:txBody>
      </p:sp>
      <p:sp>
        <p:nvSpPr>
          <p:cNvPr id="6" name="Slide Number Placeholder 5"/>
          <p:cNvSpPr>
            <a:spLocks noGrp="1"/>
          </p:cNvSpPr>
          <p:nvPr>
            <p:ph type="sldNum" sz="quarter" idx="12"/>
          </p:nvPr>
        </p:nvSpPr>
        <p:spPr/>
        <p:txBody>
          <a:bodyPr/>
          <a:lstStyle/>
          <a:p>
            <a:fld id="{926970BF-FF1D-4A24-BE8D-9FF57FFBEF8B}" type="slidenum">
              <a:rPr lang="en-US" smtClean="0"/>
              <a:pPr/>
              <a:t>12</a:t>
            </a:fld>
            <a:endParaRPr lang="en-US" dirty="0"/>
          </a:p>
        </p:txBody>
      </p:sp>
      <p:sp>
        <p:nvSpPr>
          <p:cNvPr id="7" name="Footer Placeholder 6"/>
          <p:cNvSpPr>
            <a:spLocks noGrp="1"/>
          </p:cNvSpPr>
          <p:nvPr>
            <p:ph type="ftr" sz="quarter" idx="11"/>
          </p:nvPr>
        </p:nvSpPr>
        <p:spPr/>
        <p:txBody>
          <a:bodyPr/>
          <a:lstStyle/>
          <a:p>
            <a:r>
              <a:rPr lang="fr-FR" smtClean="0"/>
              <a:t>© 2014 Immigrant Legal Resource Center</a:t>
            </a:r>
            <a:endParaRPr lang="en-US" smtClean="0"/>
          </a:p>
          <a:p>
            <a:endParaRPr lang="en-US" dirty="0"/>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4558421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447800"/>
          </a:xfrm>
        </p:spPr>
        <p:txBody>
          <a:bodyPr>
            <a:noAutofit/>
          </a:bodyPr>
          <a:lstStyle/>
          <a:p>
            <a:r>
              <a:rPr lang="en-US" sz="3200" dirty="0" smtClean="0">
                <a:solidFill>
                  <a:schemeClr val="tx2">
                    <a:lumMod val="75000"/>
                  </a:schemeClr>
                </a:solidFill>
                <a:effectLst>
                  <a:outerShdw blurRad="38100" dist="38100" dir="2700000" algn="tl">
                    <a:srgbClr val="C0C0C0"/>
                  </a:outerShdw>
                </a:effectLst>
                <a:latin typeface="Calibri" pitchFamily="34" charset="0"/>
              </a:rPr>
              <a:t>Additional Issues for UACs </a:t>
            </a:r>
            <a:br>
              <a:rPr lang="en-US" sz="3200" dirty="0" smtClean="0">
                <a:solidFill>
                  <a:schemeClr val="tx2">
                    <a:lumMod val="75000"/>
                  </a:schemeClr>
                </a:solidFill>
                <a:effectLst>
                  <a:outerShdw blurRad="38100" dist="38100" dir="2700000" algn="tl">
                    <a:srgbClr val="C0C0C0"/>
                  </a:outerShdw>
                </a:effectLst>
                <a:latin typeface="Calibri" pitchFamily="34" charset="0"/>
              </a:rPr>
            </a:br>
            <a:r>
              <a:rPr lang="en-US" sz="3200" dirty="0" smtClean="0">
                <a:solidFill>
                  <a:schemeClr val="tx2">
                    <a:lumMod val="75000"/>
                  </a:schemeClr>
                </a:solidFill>
                <a:effectLst>
                  <a:outerShdw blurRad="38100" dist="38100" dir="2700000" algn="tl">
                    <a:srgbClr val="C0C0C0"/>
                  </a:outerShdw>
                </a:effectLst>
                <a:latin typeface="Calibri" pitchFamily="34" charset="0"/>
              </a:rPr>
              <a:t>Not Addressed by Recent Legislation</a:t>
            </a:r>
            <a:endParaRPr lang="en-US" sz="3200" dirty="0">
              <a:solidFill>
                <a:schemeClr val="tx2">
                  <a:lumMod val="75000"/>
                </a:schemeClr>
              </a:solidFill>
              <a:effectLst>
                <a:outerShdw blurRad="38100" dist="38100" dir="2700000" algn="tl">
                  <a:srgbClr val="C0C0C0"/>
                </a:outerShdw>
              </a:effectLst>
              <a:latin typeface="Calibri" pitchFamily="34" charset="0"/>
            </a:endParaRPr>
          </a:p>
        </p:txBody>
      </p:sp>
      <p:sp>
        <p:nvSpPr>
          <p:cNvPr id="3" name="Content Placeholder 2"/>
          <p:cNvSpPr>
            <a:spLocks noGrp="1"/>
          </p:cNvSpPr>
          <p:nvPr>
            <p:ph idx="1"/>
          </p:nvPr>
        </p:nvSpPr>
        <p:spPr>
          <a:xfrm>
            <a:off x="609600" y="1371601"/>
            <a:ext cx="7772400" cy="3505199"/>
          </a:xfrm>
        </p:spPr>
        <p:txBody>
          <a:bodyPr>
            <a:normAutofit/>
          </a:bodyPr>
          <a:lstStyle/>
          <a:p>
            <a:pPr marL="0" indent="0">
              <a:lnSpc>
                <a:spcPct val="120000"/>
              </a:lnSpc>
              <a:spcAft>
                <a:spcPts val="1200"/>
              </a:spcAft>
              <a:buNone/>
            </a:pPr>
            <a:r>
              <a:rPr lang="en-US" sz="2400" dirty="0" smtClean="0"/>
              <a:t>2. Changes to the laws governing SIJS to provide for:</a:t>
            </a:r>
          </a:p>
          <a:p>
            <a:pPr marL="0" indent="0">
              <a:lnSpc>
                <a:spcPct val="120000"/>
              </a:lnSpc>
              <a:spcAft>
                <a:spcPts val="1200"/>
              </a:spcAft>
              <a:buNone/>
            </a:pPr>
            <a:r>
              <a:rPr lang="en-US" sz="2200" dirty="0" smtClean="0"/>
              <a:t>	A. Extension of Jurisdiction;</a:t>
            </a:r>
          </a:p>
          <a:p>
            <a:pPr marL="0" indent="0">
              <a:lnSpc>
                <a:spcPct val="120000"/>
              </a:lnSpc>
              <a:spcAft>
                <a:spcPts val="1200"/>
              </a:spcAft>
              <a:buNone/>
            </a:pPr>
            <a:r>
              <a:rPr lang="en-US" sz="2200" dirty="0" smtClean="0"/>
              <a:t>	B. Removal of Burdensome Notice Requirements;</a:t>
            </a:r>
          </a:p>
          <a:p>
            <a:pPr marL="0" indent="0">
              <a:lnSpc>
                <a:spcPct val="120000"/>
              </a:lnSpc>
              <a:spcAft>
                <a:spcPts val="1200"/>
              </a:spcAft>
              <a:buNone/>
            </a:pPr>
            <a:r>
              <a:rPr lang="en-US" sz="2200" dirty="0" smtClean="0"/>
              <a:t>	C. SIJS Orders to be Made at Temporary Guardianship 	Hearings; and</a:t>
            </a:r>
          </a:p>
          <a:p>
            <a:pPr marL="0" indent="0">
              <a:lnSpc>
                <a:spcPct val="120000"/>
              </a:lnSpc>
              <a:spcAft>
                <a:spcPts val="1200"/>
              </a:spcAft>
              <a:buNone/>
            </a:pPr>
            <a:r>
              <a:rPr lang="en-US" sz="2200" dirty="0" smtClean="0"/>
              <a:t>	D. Denials of SIJS Requests to be Appealable Orders. </a:t>
            </a:r>
          </a:p>
        </p:txBody>
      </p:sp>
      <p:sp>
        <p:nvSpPr>
          <p:cNvPr id="6" name="Slide Number Placeholder 5"/>
          <p:cNvSpPr>
            <a:spLocks noGrp="1"/>
          </p:cNvSpPr>
          <p:nvPr>
            <p:ph type="sldNum" sz="quarter" idx="12"/>
          </p:nvPr>
        </p:nvSpPr>
        <p:spPr/>
        <p:txBody>
          <a:bodyPr/>
          <a:lstStyle/>
          <a:p>
            <a:fld id="{926970BF-FF1D-4A24-BE8D-9FF57FFBEF8B}" type="slidenum">
              <a:rPr lang="en-US" smtClean="0"/>
              <a:pPr/>
              <a:t>13</a:t>
            </a:fld>
            <a:endParaRPr lang="en-US"/>
          </a:p>
        </p:txBody>
      </p:sp>
      <p:sp>
        <p:nvSpPr>
          <p:cNvPr id="7" name="Footer Placeholder 6"/>
          <p:cNvSpPr>
            <a:spLocks noGrp="1"/>
          </p:cNvSpPr>
          <p:nvPr>
            <p:ph type="ftr" sz="quarter" idx="11"/>
          </p:nvPr>
        </p:nvSpPr>
        <p:spPr/>
        <p:txBody>
          <a:bodyPr/>
          <a:lstStyle/>
          <a:p>
            <a:r>
              <a:rPr lang="fr-FR" smtClean="0"/>
              <a:t>© 2014 Immigrant Legal Resource Center</a:t>
            </a:r>
            <a:endParaRPr lang="en-US" smtClean="0"/>
          </a:p>
          <a:p>
            <a:endParaRPr lang="en-US" dirty="0"/>
          </a:p>
        </p:txBody>
      </p:sp>
      <p:sp>
        <p:nvSpPr>
          <p:cNvPr id="4" name="TextBox 3"/>
          <p:cNvSpPr txBox="1"/>
          <p:nvPr/>
        </p:nvSpPr>
        <p:spPr>
          <a:xfrm>
            <a:off x="609600" y="4876800"/>
            <a:ext cx="7772400" cy="1067343"/>
          </a:xfrm>
          <a:prstGeom prst="rect">
            <a:avLst/>
          </a:prstGeom>
          <a:noFill/>
        </p:spPr>
        <p:txBody>
          <a:bodyPr wrap="square" rtlCol="0">
            <a:spAutoFit/>
          </a:bodyPr>
          <a:lstStyle/>
          <a:p>
            <a:pPr algn="ctr">
              <a:lnSpc>
                <a:spcPct val="120000"/>
              </a:lnSpc>
              <a:spcAft>
                <a:spcPts val="1200"/>
              </a:spcAft>
            </a:pPr>
            <a:r>
              <a:rPr lang="en-US" i="1" dirty="0" smtClean="0"/>
              <a:t>Vulnerable immigrant youth are unable to get the state court protection they need through Special Immigrant Juvenile Status in order to be able to have a chance to stay in the U.S.</a:t>
            </a:r>
            <a:endParaRPr lang="en-US" i="1" dirty="0"/>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347112416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447800"/>
          </a:xfrm>
        </p:spPr>
        <p:txBody>
          <a:bodyPr>
            <a:noAutofit/>
          </a:bodyPr>
          <a:lstStyle/>
          <a:p>
            <a:r>
              <a:rPr lang="en-US" sz="3200" dirty="0" smtClean="0">
                <a:solidFill>
                  <a:schemeClr val="tx2">
                    <a:lumMod val="75000"/>
                  </a:schemeClr>
                </a:solidFill>
                <a:effectLst>
                  <a:outerShdw blurRad="38100" dist="38100" dir="2700000" algn="tl">
                    <a:srgbClr val="C0C0C0"/>
                  </a:outerShdw>
                </a:effectLst>
                <a:latin typeface="Calibri" pitchFamily="34" charset="0"/>
              </a:rPr>
              <a:t>Additional Issues for UACs </a:t>
            </a:r>
            <a:br>
              <a:rPr lang="en-US" sz="3200" dirty="0" smtClean="0">
                <a:solidFill>
                  <a:schemeClr val="tx2">
                    <a:lumMod val="75000"/>
                  </a:schemeClr>
                </a:solidFill>
                <a:effectLst>
                  <a:outerShdw blurRad="38100" dist="38100" dir="2700000" algn="tl">
                    <a:srgbClr val="C0C0C0"/>
                  </a:outerShdw>
                </a:effectLst>
                <a:latin typeface="Calibri" pitchFamily="34" charset="0"/>
              </a:rPr>
            </a:br>
            <a:r>
              <a:rPr lang="en-US" sz="3200" dirty="0" smtClean="0">
                <a:solidFill>
                  <a:schemeClr val="tx2">
                    <a:lumMod val="75000"/>
                  </a:schemeClr>
                </a:solidFill>
                <a:effectLst>
                  <a:outerShdw blurRad="38100" dist="38100" dir="2700000" algn="tl">
                    <a:srgbClr val="C0C0C0"/>
                  </a:outerShdw>
                </a:effectLst>
                <a:latin typeface="Calibri" pitchFamily="34" charset="0"/>
              </a:rPr>
              <a:t>Not Addressed by Recent Legislation</a:t>
            </a:r>
            <a:endParaRPr lang="en-US" sz="3200" dirty="0">
              <a:solidFill>
                <a:schemeClr val="tx2">
                  <a:lumMod val="75000"/>
                </a:schemeClr>
              </a:solidFill>
              <a:effectLst>
                <a:outerShdw blurRad="38100" dist="38100" dir="2700000" algn="tl">
                  <a:srgbClr val="C0C0C0"/>
                </a:outerShdw>
              </a:effectLst>
              <a:latin typeface="Calibri" pitchFamily="34" charset="0"/>
            </a:endParaRPr>
          </a:p>
        </p:txBody>
      </p:sp>
      <p:sp>
        <p:nvSpPr>
          <p:cNvPr id="3" name="Content Placeholder 2"/>
          <p:cNvSpPr>
            <a:spLocks noGrp="1"/>
          </p:cNvSpPr>
          <p:nvPr>
            <p:ph idx="1"/>
          </p:nvPr>
        </p:nvSpPr>
        <p:spPr>
          <a:xfrm>
            <a:off x="609600" y="1371600"/>
            <a:ext cx="7772400" cy="4525963"/>
          </a:xfrm>
        </p:spPr>
        <p:txBody>
          <a:bodyPr>
            <a:normAutofit fontScale="62500" lnSpcReduction="20000"/>
          </a:bodyPr>
          <a:lstStyle/>
          <a:p>
            <a:pPr marL="0" indent="0">
              <a:lnSpc>
                <a:spcPct val="120000"/>
              </a:lnSpc>
              <a:spcAft>
                <a:spcPts val="1200"/>
              </a:spcAft>
              <a:buNone/>
            </a:pPr>
            <a:r>
              <a:rPr lang="en-US" sz="3800" dirty="0" smtClean="0"/>
              <a:t>A. Extension of Jurisdiction: </a:t>
            </a:r>
            <a:r>
              <a:rPr lang="en-US" sz="3800" i="1" dirty="0" smtClean="0"/>
              <a:t>California should extend court jurisdiction to age 21 to stop depriving immigrant youth of protection under federal immigration laws. </a:t>
            </a:r>
          </a:p>
          <a:p>
            <a:pPr lvl="1">
              <a:lnSpc>
                <a:spcPct val="120000"/>
              </a:lnSpc>
              <a:spcAft>
                <a:spcPts val="1200"/>
              </a:spcAft>
            </a:pPr>
            <a:r>
              <a:rPr lang="en-US" sz="2700" i="1" dirty="0" smtClean="0"/>
              <a:t>Example</a:t>
            </a:r>
            <a:r>
              <a:rPr lang="en-US" sz="2700" dirty="0" smtClean="0"/>
              <a:t>: Gloria fled to the U.S. after she was raped by gang members who threatened to kill her if she did not date their leader. Her absentee parents did nothing to protect her and instead verbally and physically abused her, suggesting that she was somehow at fault. She did not bother to contact the police, as it is common knowledge in her village that the police are bribed by the same gang who victimized her. She was released from immigration custody to her loving grandmother’s care in Los Angeles on the eve of her 18th birthday. Although she is eligible for SIJS under federal law, no California court can take jurisdiction of her case because she is now over 18. She faces the imminent threat of deportation to the same dire situation she left. </a:t>
            </a:r>
            <a:endParaRPr lang="en-US" sz="2700" dirty="0"/>
          </a:p>
        </p:txBody>
      </p:sp>
      <p:sp>
        <p:nvSpPr>
          <p:cNvPr id="6" name="Slide Number Placeholder 5"/>
          <p:cNvSpPr>
            <a:spLocks noGrp="1"/>
          </p:cNvSpPr>
          <p:nvPr>
            <p:ph type="sldNum" sz="quarter" idx="12"/>
          </p:nvPr>
        </p:nvSpPr>
        <p:spPr/>
        <p:txBody>
          <a:bodyPr/>
          <a:lstStyle/>
          <a:p>
            <a:fld id="{926970BF-FF1D-4A24-BE8D-9FF57FFBEF8B}" type="slidenum">
              <a:rPr lang="en-US" smtClean="0"/>
              <a:pPr/>
              <a:t>14</a:t>
            </a:fld>
            <a:endParaRPr lang="en-US"/>
          </a:p>
        </p:txBody>
      </p:sp>
      <p:sp>
        <p:nvSpPr>
          <p:cNvPr id="7" name="Footer Placeholder 6"/>
          <p:cNvSpPr>
            <a:spLocks noGrp="1"/>
          </p:cNvSpPr>
          <p:nvPr>
            <p:ph type="ftr" sz="quarter" idx="11"/>
          </p:nvPr>
        </p:nvSpPr>
        <p:spPr/>
        <p:txBody>
          <a:bodyPr/>
          <a:lstStyle/>
          <a:p>
            <a:r>
              <a:rPr lang="fr-FR" smtClean="0"/>
              <a:t>© 2014 Immigrant Legal Resource Center</a:t>
            </a:r>
            <a:endParaRPr lang="en-US" smtClean="0"/>
          </a:p>
          <a:p>
            <a:endParaRPr lang="en-US" dirty="0"/>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7862098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447800"/>
          </a:xfrm>
        </p:spPr>
        <p:txBody>
          <a:bodyPr>
            <a:noAutofit/>
          </a:bodyPr>
          <a:lstStyle/>
          <a:p>
            <a:r>
              <a:rPr lang="en-US" sz="3200" dirty="0" smtClean="0">
                <a:solidFill>
                  <a:schemeClr val="tx2">
                    <a:lumMod val="75000"/>
                  </a:schemeClr>
                </a:solidFill>
                <a:effectLst>
                  <a:outerShdw blurRad="38100" dist="38100" dir="2700000" algn="tl">
                    <a:srgbClr val="C0C0C0"/>
                  </a:outerShdw>
                </a:effectLst>
                <a:latin typeface="Calibri" pitchFamily="34" charset="0"/>
              </a:rPr>
              <a:t>Additional Issues for UACs </a:t>
            </a:r>
            <a:br>
              <a:rPr lang="en-US" sz="3200" dirty="0" smtClean="0">
                <a:solidFill>
                  <a:schemeClr val="tx2">
                    <a:lumMod val="75000"/>
                  </a:schemeClr>
                </a:solidFill>
                <a:effectLst>
                  <a:outerShdw blurRad="38100" dist="38100" dir="2700000" algn="tl">
                    <a:srgbClr val="C0C0C0"/>
                  </a:outerShdw>
                </a:effectLst>
                <a:latin typeface="Calibri" pitchFamily="34" charset="0"/>
              </a:rPr>
            </a:br>
            <a:r>
              <a:rPr lang="en-US" sz="3200" dirty="0" smtClean="0">
                <a:solidFill>
                  <a:schemeClr val="tx2">
                    <a:lumMod val="75000"/>
                  </a:schemeClr>
                </a:solidFill>
                <a:effectLst>
                  <a:outerShdw blurRad="38100" dist="38100" dir="2700000" algn="tl">
                    <a:srgbClr val="C0C0C0"/>
                  </a:outerShdw>
                </a:effectLst>
                <a:latin typeface="Calibri" pitchFamily="34" charset="0"/>
              </a:rPr>
              <a:t>Not Addressed by Recent Legislation</a:t>
            </a:r>
            <a:endParaRPr lang="en-US" sz="3200" dirty="0">
              <a:solidFill>
                <a:schemeClr val="tx2">
                  <a:lumMod val="75000"/>
                </a:schemeClr>
              </a:solidFill>
              <a:effectLst>
                <a:outerShdw blurRad="38100" dist="38100" dir="2700000" algn="tl">
                  <a:srgbClr val="C0C0C0"/>
                </a:outerShdw>
              </a:effectLst>
              <a:latin typeface="Calibri" pitchFamily="34" charset="0"/>
            </a:endParaRPr>
          </a:p>
        </p:txBody>
      </p:sp>
      <p:sp>
        <p:nvSpPr>
          <p:cNvPr id="3" name="Content Placeholder 2"/>
          <p:cNvSpPr>
            <a:spLocks noGrp="1"/>
          </p:cNvSpPr>
          <p:nvPr>
            <p:ph idx="1"/>
          </p:nvPr>
        </p:nvSpPr>
        <p:spPr>
          <a:xfrm>
            <a:off x="609600" y="1371600"/>
            <a:ext cx="7772400" cy="4525963"/>
          </a:xfrm>
        </p:spPr>
        <p:txBody>
          <a:bodyPr>
            <a:normAutofit fontScale="55000" lnSpcReduction="20000"/>
          </a:bodyPr>
          <a:lstStyle/>
          <a:p>
            <a:pPr marL="0" indent="0">
              <a:lnSpc>
                <a:spcPct val="120000"/>
              </a:lnSpc>
              <a:spcAft>
                <a:spcPts val="1200"/>
              </a:spcAft>
              <a:buNone/>
            </a:pPr>
            <a:r>
              <a:rPr lang="en-US" sz="3800" dirty="0" smtClean="0"/>
              <a:t>B. Burdensome Notice Requirements: </a:t>
            </a:r>
            <a:r>
              <a:rPr lang="en-US" sz="3800" i="1" dirty="0" smtClean="0"/>
              <a:t>California should stop requiring minors to provide separate notice to family members of a SIJS petition.</a:t>
            </a:r>
          </a:p>
          <a:p>
            <a:pPr lvl="1">
              <a:lnSpc>
                <a:spcPct val="120000"/>
              </a:lnSpc>
              <a:spcAft>
                <a:spcPts val="1200"/>
              </a:spcAft>
            </a:pPr>
            <a:r>
              <a:rPr lang="en-US" sz="2900" i="1" dirty="0" smtClean="0"/>
              <a:t>Example: </a:t>
            </a:r>
            <a:r>
              <a:rPr lang="en-US" sz="2900" dirty="0" smtClean="0"/>
              <a:t>Wilber was 14-years-old when he made the arduous journey to the United States after his mother and only caretaker died of cancer. He has never met his father. After being detained by immigration officials at the border, he was eventually reunified with his maternal uncle in Fresno. The probate court appointed Wilber’s uncle as his legal guardian. Wilber also filed a request for the court to make factual findings for SIJS eligibility. The probate judge required Wilber to provide notice to his family members, including personal service to his father whom he had never met. Wilber was not able to provide notice of the SIJS petition to all of his relatives, many of whom live in rural parts of Guatemala. The probate judge denied his request for SIJS findings on that basis. Wilber has no idea what will happen at his next deportation hearing in 2 weeks. </a:t>
            </a:r>
          </a:p>
        </p:txBody>
      </p:sp>
      <p:sp>
        <p:nvSpPr>
          <p:cNvPr id="6" name="Slide Number Placeholder 5"/>
          <p:cNvSpPr>
            <a:spLocks noGrp="1"/>
          </p:cNvSpPr>
          <p:nvPr>
            <p:ph type="sldNum" sz="quarter" idx="12"/>
          </p:nvPr>
        </p:nvSpPr>
        <p:spPr/>
        <p:txBody>
          <a:bodyPr/>
          <a:lstStyle/>
          <a:p>
            <a:fld id="{926970BF-FF1D-4A24-BE8D-9FF57FFBEF8B}" type="slidenum">
              <a:rPr lang="en-US" smtClean="0"/>
              <a:pPr/>
              <a:t>15</a:t>
            </a:fld>
            <a:endParaRPr lang="en-US"/>
          </a:p>
        </p:txBody>
      </p:sp>
      <p:sp>
        <p:nvSpPr>
          <p:cNvPr id="7" name="Footer Placeholder 6"/>
          <p:cNvSpPr>
            <a:spLocks noGrp="1"/>
          </p:cNvSpPr>
          <p:nvPr>
            <p:ph type="ftr" sz="quarter" idx="11"/>
          </p:nvPr>
        </p:nvSpPr>
        <p:spPr/>
        <p:txBody>
          <a:bodyPr/>
          <a:lstStyle/>
          <a:p>
            <a:r>
              <a:rPr lang="fr-FR" smtClean="0"/>
              <a:t>© 2014 Immigrant Legal Resource Center</a:t>
            </a:r>
            <a:endParaRPr lang="en-US" smtClean="0"/>
          </a:p>
          <a:p>
            <a:endParaRPr lang="en-US" dirty="0"/>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423211184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447800"/>
          </a:xfrm>
        </p:spPr>
        <p:txBody>
          <a:bodyPr>
            <a:noAutofit/>
          </a:bodyPr>
          <a:lstStyle/>
          <a:p>
            <a:r>
              <a:rPr lang="en-US" sz="3200" dirty="0" smtClean="0">
                <a:solidFill>
                  <a:schemeClr val="tx2">
                    <a:lumMod val="75000"/>
                  </a:schemeClr>
                </a:solidFill>
                <a:effectLst>
                  <a:outerShdw blurRad="38100" dist="38100" dir="2700000" algn="tl">
                    <a:srgbClr val="C0C0C0"/>
                  </a:outerShdw>
                </a:effectLst>
                <a:latin typeface="Calibri" pitchFamily="34" charset="0"/>
              </a:rPr>
              <a:t>Additional Issues for UACs </a:t>
            </a:r>
            <a:br>
              <a:rPr lang="en-US" sz="3200" dirty="0" smtClean="0">
                <a:solidFill>
                  <a:schemeClr val="tx2">
                    <a:lumMod val="75000"/>
                  </a:schemeClr>
                </a:solidFill>
                <a:effectLst>
                  <a:outerShdw blurRad="38100" dist="38100" dir="2700000" algn="tl">
                    <a:srgbClr val="C0C0C0"/>
                  </a:outerShdw>
                </a:effectLst>
                <a:latin typeface="Calibri" pitchFamily="34" charset="0"/>
              </a:rPr>
            </a:br>
            <a:r>
              <a:rPr lang="en-US" sz="3200" dirty="0" smtClean="0">
                <a:solidFill>
                  <a:schemeClr val="tx2">
                    <a:lumMod val="75000"/>
                  </a:schemeClr>
                </a:solidFill>
                <a:effectLst>
                  <a:outerShdw blurRad="38100" dist="38100" dir="2700000" algn="tl">
                    <a:srgbClr val="C0C0C0"/>
                  </a:outerShdw>
                </a:effectLst>
                <a:latin typeface="Calibri" pitchFamily="34" charset="0"/>
              </a:rPr>
              <a:t>Not Addressed by Recent Legislation</a:t>
            </a:r>
            <a:endParaRPr lang="en-US" sz="3200" dirty="0">
              <a:solidFill>
                <a:schemeClr val="tx2">
                  <a:lumMod val="75000"/>
                </a:schemeClr>
              </a:solidFill>
              <a:effectLst>
                <a:outerShdw blurRad="38100" dist="38100" dir="2700000" algn="tl">
                  <a:srgbClr val="C0C0C0"/>
                </a:outerShdw>
              </a:effectLst>
              <a:latin typeface="Calibri" pitchFamily="34" charset="0"/>
            </a:endParaRPr>
          </a:p>
        </p:txBody>
      </p:sp>
      <p:sp>
        <p:nvSpPr>
          <p:cNvPr id="3" name="Content Placeholder 2"/>
          <p:cNvSpPr>
            <a:spLocks noGrp="1"/>
          </p:cNvSpPr>
          <p:nvPr>
            <p:ph idx="1"/>
          </p:nvPr>
        </p:nvSpPr>
        <p:spPr>
          <a:xfrm>
            <a:off x="609600" y="1371600"/>
            <a:ext cx="7772400" cy="4525963"/>
          </a:xfrm>
        </p:spPr>
        <p:txBody>
          <a:bodyPr>
            <a:normAutofit fontScale="47500" lnSpcReduction="20000"/>
          </a:bodyPr>
          <a:lstStyle/>
          <a:p>
            <a:pPr marL="0" indent="0">
              <a:lnSpc>
                <a:spcPct val="120000"/>
              </a:lnSpc>
              <a:spcAft>
                <a:spcPts val="1200"/>
              </a:spcAft>
              <a:buNone/>
            </a:pPr>
            <a:r>
              <a:rPr lang="en-US" sz="4200" dirty="0" smtClean="0"/>
              <a:t>C. Temporary Guardianship Hearings: </a:t>
            </a:r>
            <a:r>
              <a:rPr lang="en-US" sz="4200" i="1" dirty="0" smtClean="0"/>
              <a:t>California should make clear that judges can make SIJS findings at temporary guardianship hearings.</a:t>
            </a:r>
            <a:r>
              <a:rPr lang="en-US" sz="4200" dirty="0" smtClean="0"/>
              <a:t> </a:t>
            </a:r>
          </a:p>
          <a:p>
            <a:pPr lvl="1">
              <a:lnSpc>
                <a:spcPct val="120000"/>
              </a:lnSpc>
              <a:spcAft>
                <a:spcPts val="1200"/>
              </a:spcAft>
            </a:pPr>
            <a:r>
              <a:rPr lang="en-US" sz="2900" i="1" dirty="0" smtClean="0"/>
              <a:t>Example: </a:t>
            </a:r>
            <a:r>
              <a:rPr lang="en-US" sz="2900" dirty="0" smtClean="0"/>
              <a:t>Pablo arrived to the United States alone and traumatized at the age of 17 and 7 months. By the time he was released from immigration custody to his aunt’s care in San Francisco, CA, he was 17 and 10 months. His aunt helped him get a legal screening, where a lawyer told him he was eligible for SIJS based on physical and verbal abuse he suffered from his father. By the time he found an attorney, he was six weeks away from turning 18. His attorney was able to quickly file a petition to have his aunt appointed as his guardian. She also included a request that the court make factual findings of eligibility for SIJS. The probate court set a hearing on the guardianship and SIJS petition for one month after Pablo’s birthday, a time when it would not even have jurisdiction to hear the case. The attorney then filed a request for a temporary guardianship and got a hearing 5 days later. The guardianship was granted but the judge denied the request for SIJS findings because she did not believe she could make such findings at the hearing. Pablo turned 18 weeks later and can no longer qualify for SIJS. He has a deportation hearing in 3 weeks and will not be able to fight his case. He faces deportation to a dangerous and abusive home environment.</a:t>
            </a:r>
          </a:p>
        </p:txBody>
      </p:sp>
      <p:sp>
        <p:nvSpPr>
          <p:cNvPr id="6" name="Slide Number Placeholder 5"/>
          <p:cNvSpPr>
            <a:spLocks noGrp="1"/>
          </p:cNvSpPr>
          <p:nvPr>
            <p:ph type="sldNum" sz="quarter" idx="12"/>
          </p:nvPr>
        </p:nvSpPr>
        <p:spPr/>
        <p:txBody>
          <a:bodyPr/>
          <a:lstStyle/>
          <a:p>
            <a:fld id="{926970BF-FF1D-4A24-BE8D-9FF57FFBEF8B}" type="slidenum">
              <a:rPr lang="en-US" smtClean="0"/>
              <a:pPr/>
              <a:t>16</a:t>
            </a:fld>
            <a:endParaRPr lang="en-US"/>
          </a:p>
        </p:txBody>
      </p:sp>
      <p:sp>
        <p:nvSpPr>
          <p:cNvPr id="7" name="Footer Placeholder 6"/>
          <p:cNvSpPr>
            <a:spLocks noGrp="1"/>
          </p:cNvSpPr>
          <p:nvPr>
            <p:ph type="ftr" sz="quarter" idx="11"/>
          </p:nvPr>
        </p:nvSpPr>
        <p:spPr/>
        <p:txBody>
          <a:bodyPr/>
          <a:lstStyle/>
          <a:p>
            <a:r>
              <a:rPr lang="fr-FR" smtClean="0"/>
              <a:t>© 2014 Immigrant Legal Resource Center</a:t>
            </a:r>
            <a:endParaRPr lang="en-US" smtClean="0"/>
          </a:p>
          <a:p>
            <a:endParaRPr lang="en-US" dirty="0"/>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1464491210"/>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447800"/>
          </a:xfrm>
        </p:spPr>
        <p:txBody>
          <a:bodyPr>
            <a:noAutofit/>
          </a:bodyPr>
          <a:lstStyle/>
          <a:p>
            <a:r>
              <a:rPr lang="en-US" sz="3200" dirty="0" smtClean="0">
                <a:solidFill>
                  <a:schemeClr val="tx2">
                    <a:lumMod val="75000"/>
                  </a:schemeClr>
                </a:solidFill>
                <a:effectLst>
                  <a:outerShdw blurRad="38100" dist="38100" dir="2700000" algn="tl">
                    <a:srgbClr val="C0C0C0"/>
                  </a:outerShdw>
                </a:effectLst>
                <a:latin typeface="Calibri" pitchFamily="34" charset="0"/>
              </a:rPr>
              <a:t>Additional Issues for UACs </a:t>
            </a:r>
            <a:br>
              <a:rPr lang="en-US" sz="3200" dirty="0" smtClean="0">
                <a:solidFill>
                  <a:schemeClr val="tx2">
                    <a:lumMod val="75000"/>
                  </a:schemeClr>
                </a:solidFill>
                <a:effectLst>
                  <a:outerShdw blurRad="38100" dist="38100" dir="2700000" algn="tl">
                    <a:srgbClr val="C0C0C0"/>
                  </a:outerShdw>
                </a:effectLst>
                <a:latin typeface="Calibri" pitchFamily="34" charset="0"/>
              </a:rPr>
            </a:br>
            <a:r>
              <a:rPr lang="en-US" sz="3200" dirty="0" smtClean="0">
                <a:solidFill>
                  <a:schemeClr val="tx2">
                    <a:lumMod val="75000"/>
                  </a:schemeClr>
                </a:solidFill>
                <a:effectLst>
                  <a:outerShdw blurRad="38100" dist="38100" dir="2700000" algn="tl">
                    <a:srgbClr val="C0C0C0"/>
                  </a:outerShdw>
                </a:effectLst>
                <a:latin typeface="Calibri" pitchFamily="34" charset="0"/>
              </a:rPr>
              <a:t>Not Addressed by Recent Legislation</a:t>
            </a:r>
            <a:endParaRPr lang="en-US" sz="3200" dirty="0">
              <a:solidFill>
                <a:schemeClr val="tx2">
                  <a:lumMod val="75000"/>
                </a:schemeClr>
              </a:solidFill>
              <a:effectLst>
                <a:outerShdw blurRad="38100" dist="38100" dir="2700000" algn="tl">
                  <a:srgbClr val="C0C0C0"/>
                </a:outerShdw>
              </a:effectLst>
              <a:latin typeface="Calibri" pitchFamily="34" charset="0"/>
            </a:endParaRPr>
          </a:p>
        </p:txBody>
      </p:sp>
      <p:sp>
        <p:nvSpPr>
          <p:cNvPr id="3" name="Content Placeholder 2"/>
          <p:cNvSpPr>
            <a:spLocks noGrp="1"/>
          </p:cNvSpPr>
          <p:nvPr>
            <p:ph idx="1"/>
          </p:nvPr>
        </p:nvSpPr>
        <p:spPr>
          <a:xfrm>
            <a:off x="609600" y="1371600"/>
            <a:ext cx="7772400" cy="4525963"/>
          </a:xfrm>
        </p:spPr>
        <p:txBody>
          <a:bodyPr>
            <a:normAutofit fontScale="70000" lnSpcReduction="20000"/>
          </a:bodyPr>
          <a:lstStyle/>
          <a:p>
            <a:pPr marL="0" indent="0">
              <a:lnSpc>
                <a:spcPct val="120000"/>
              </a:lnSpc>
              <a:spcAft>
                <a:spcPts val="1200"/>
              </a:spcAft>
              <a:buNone/>
            </a:pPr>
            <a:r>
              <a:rPr lang="en-US" sz="2900" dirty="0" smtClean="0"/>
              <a:t>D. Denial of SIJS Findings an Appealable Order: </a:t>
            </a:r>
            <a:r>
              <a:rPr lang="en-US" sz="2900" i="1" dirty="0" smtClean="0"/>
              <a:t>California should make explicit that denial of a petition for SIJS findings is an appealable order.</a:t>
            </a:r>
            <a:r>
              <a:rPr lang="en-US" sz="2900" dirty="0" smtClean="0"/>
              <a:t> </a:t>
            </a:r>
          </a:p>
          <a:p>
            <a:pPr lvl="1">
              <a:lnSpc>
                <a:spcPct val="120000"/>
              </a:lnSpc>
              <a:spcAft>
                <a:spcPts val="1200"/>
              </a:spcAft>
            </a:pPr>
            <a:r>
              <a:rPr lang="en-US" i="1" dirty="0" smtClean="0"/>
              <a:t>Example: </a:t>
            </a:r>
            <a:r>
              <a:rPr lang="en-US" dirty="0" smtClean="0"/>
              <a:t>Sara requested that the judge in her delinquency proceedings make SIJS findings based on physical abuse from her mother and abandonment by her father. The judge denied the request, finding that making the SIJS findings would “reward” Sara for her bad behavior. However, because SIJS findings are not listed under Cal. Civ. Proc. Code § 1301(a) as an appealable order and also not listed as a final judgment under Cal. Civ. Proc. Code § 904.1(a)(1), her attorney was not able to appeal the denial. She filed a Writ of Mandate, but it was summarily denied as those are only heard in exceptional circumstances.</a:t>
            </a:r>
          </a:p>
        </p:txBody>
      </p:sp>
      <p:sp>
        <p:nvSpPr>
          <p:cNvPr id="6" name="Slide Number Placeholder 5"/>
          <p:cNvSpPr>
            <a:spLocks noGrp="1"/>
          </p:cNvSpPr>
          <p:nvPr>
            <p:ph type="sldNum" sz="quarter" idx="12"/>
          </p:nvPr>
        </p:nvSpPr>
        <p:spPr/>
        <p:txBody>
          <a:bodyPr/>
          <a:lstStyle/>
          <a:p>
            <a:fld id="{926970BF-FF1D-4A24-BE8D-9FF57FFBEF8B}" type="slidenum">
              <a:rPr lang="en-US" smtClean="0"/>
              <a:pPr/>
              <a:t>17</a:t>
            </a:fld>
            <a:endParaRPr lang="en-US"/>
          </a:p>
        </p:txBody>
      </p:sp>
      <p:sp>
        <p:nvSpPr>
          <p:cNvPr id="7" name="Footer Placeholder 6"/>
          <p:cNvSpPr>
            <a:spLocks noGrp="1"/>
          </p:cNvSpPr>
          <p:nvPr>
            <p:ph type="ftr" sz="quarter" idx="11"/>
          </p:nvPr>
        </p:nvSpPr>
        <p:spPr/>
        <p:txBody>
          <a:bodyPr/>
          <a:lstStyle/>
          <a:p>
            <a:r>
              <a:rPr lang="fr-FR" smtClean="0"/>
              <a:t>© 2014 Immigrant Legal Resource Center</a:t>
            </a:r>
            <a:endParaRPr lang="en-US" smtClean="0"/>
          </a:p>
          <a:p>
            <a:endParaRPr lang="en-US" dirty="0"/>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745624785"/>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793750" y="304800"/>
            <a:ext cx="7556500" cy="1143000"/>
          </a:xfrm>
        </p:spPr>
        <p:txBody>
          <a:bodyPr/>
          <a:lstStyle/>
          <a:p>
            <a:r>
              <a:rPr lang="en-US" dirty="0" smtClean="0">
                <a:solidFill>
                  <a:srgbClr val="002060"/>
                </a:solidFill>
              </a:rPr>
              <a:t>Contact Information</a:t>
            </a:r>
            <a:endParaRPr lang="en-US" dirty="0">
              <a:solidFill>
                <a:srgbClr val="002060"/>
              </a:solidFill>
            </a:endParaRPr>
          </a:p>
        </p:txBody>
      </p:sp>
      <p:sp>
        <p:nvSpPr>
          <p:cNvPr id="3" name="Content Placeholder 2"/>
          <p:cNvSpPr>
            <a:spLocks noGrp="1"/>
          </p:cNvSpPr>
          <p:nvPr>
            <p:ph idx="1"/>
          </p:nvPr>
        </p:nvSpPr>
        <p:spPr>
          <a:xfrm>
            <a:off x="1219200" y="1524000"/>
            <a:ext cx="6934200" cy="4602163"/>
          </a:xfrm>
        </p:spPr>
        <p:txBody>
          <a:bodyPr>
            <a:normAutofit/>
          </a:bodyPr>
          <a:lstStyle/>
          <a:p>
            <a:pPr>
              <a:lnSpc>
                <a:spcPct val="90000"/>
              </a:lnSpc>
            </a:pPr>
            <a:r>
              <a:rPr lang="en-US" altLang="en-US" sz="3000" b="1" dirty="0" smtClean="0">
                <a:latin typeface="Calibri"/>
                <a:ea typeface="ＭＳ Ｐゴシック" pitchFamily="34" charset="-128"/>
                <a:cs typeface="Calibri"/>
              </a:rPr>
              <a:t>Rachel </a:t>
            </a:r>
            <a:r>
              <a:rPr lang="en-US" altLang="en-US" sz="3000" b="1" dirty="0" err="1" smtClean="0">
                <a:latin typeface="Calibri"/>
                <a:ea typeface="ＭＳ Ｐゴシック" pitchFamily="34" charset="-128"/>
                <a:cs typeface="Calibri"/>
              </a:rPr>
              <a:t>Prandini</a:t>
            </a:r>
            <a:r>
              <a:rPr lang="en-US" altLang="en-US" sz="3000" b="1" dirty="0" smtClean="0">
                <a:latin typeface="Calibri"/>
                <a:ea typeface="ＭＳ Ｐゴシック" pitchFamily="34" charset="-128"/>
                <a:cs typeface="Calibri"/>
              </a:rPr>
              <a:t>, </a:t>
            </a:r>
            <a:r>
              <a:rPr lang="en-US" altLang="en-US" sz="3000" dirty="0" smtClean="0">
                <a:latin typeface="Calibri"/>
                <a:ea typeface="ＭＳ Ｐゴシック" pitchFamily="34" charset="-128"/>
                <a:cs typeface="Calibri"/>
              </a:rPr>
              <a:t>UAC Fellow/Attorney</a:t>
            </a:r>
          </a:p>
          <a:p>
            <a:pPr lvl="1">
              <a:lnSpc>
                <a:spcPct val="90000"/>
              </a:lnSpc>
            </a:pPr>
            <a:r>
              <a:rPr lang="en-US" altLang="en-US" sz="2600" dirty="0" smtClean="0">
                <a:latin typeface="Calibri"/>
                <a:ea typeface="ＭＳ Ｐゴシック" pitchFamily="34" charset="-128"/>
                <a:cs typeface="Calibri"/>
              </a:rPr>
              <a:t>Immigrant Legal Resource Center</a:t>
            </a:r>
            <a:endParaRPr lang="en-US" altLang="en-US" sz="2600" dirty="0">
              <a:latin typeface="Calibri"/>
              <a:ea typeface="ＭＳ Ｐゴシック" pitchFamily="34" charset="-128"/>
              <a:cs typeface="Calibri"/>
            </a:endParaRPr>
          </a:p>
          <a:p>
            <a:pPr lvl="1">
              <a:lnSpc>
                <a:spcPct val="90000"/>
              </a:lnSpc>
            </a:pPr>
            <a:r>
              <a:rPr lang="en-US" altLang="en-US" sz="2600" dirty="0">
                <a:latin typeface="Calibri"/>
                <a:ea typeface="ＭＳ Ｐゴシック" pitchFamily="34" charset="-128"/>
                <a:cs typeface="Calibri"/>
              </a:rPr>
              <a:t>Email: </a:t>
            </a:r>
            <a:r>
              <a:rPr lang="en-US" altLang="en-US" sz="2600" u="sng" dirty="0" smtClean="0">
                <a:solidFill>
                  <a:schemeClr val="accent5">
                    <a:lumMod val="75000"/>
                  </a:schemeClr>
                </a:solidFill>
                <a:latin typeface="Calibri"/>
                <a:ea typeface="ＭＳ Ｐゴシック" pitchFamily="34" charset="-128"/>
                <a:cs typeface="Calibri"/>
                <a:hlinkClick r:id="rId2"/>
              </a:rPr>
              <a:t>rprandini@ilrc.org</a:t>
            </a:r>
            <a:endParaRPr lang="en-US" altLang="en-US" sz="2600" dirty="0" smtClean="0">
              <a:latin typeface="Calibri"/>
              <a:ea typeface="ＭＳ Ｐゴシック" pitchFamily="34" charset="-128"/>
              <a:cs typeface="Calibri"/>
            </a:endParaRPr>
          </a:p>
          <a:p>
            <a:pPr lvl="1">
              <a:lnSpc>
                <a:spcPct val="90000"/>
              </a:lnSpc>
            </a:pPr>
            <a:r>
              <a:rPr lang="en-US" altLang="en-US" sz="2600" dirty="0" smtClean="0">
                <a:latin typeface="Calibri"/>
                <a:ea typeface="ＭＳ Ｐゴシック" pitchFamily="34" charset="-128"/>
                <a:cs typeface="Calibri"/>
              </a:rPr>
              <a:t>Phone: (415) 255-9499 x 772</a:t>
            </a:r>
          </a:p>
          <a:p>
            <a:pPr marL="0" indent="0">
              <a:lnSpc>
                <a:spcPct val="90000"/>
              </a:lnSpc>
              <a:buNone/>
            </a:pPr>
            <a:endParaRPr lang="en-US" altLang="en-US" sz="3000" dirty="0">
              <a:latin typeface="Times"/>
              <a:ea typeface="ＭＳ Ｐゴシック" pitchFamily="34" charset="-128"/>
              <a:cs typeface="Times"/>
            </a:endParaRPr>
          </a:p>
        </p:txBody>
      </p:sp>
      <p:sp>
        <p:nvSpPr>
          <p:cNvPr id="8" name="Slide Number Placeholder 7"/>
          <p:cNvSpPr>
            <a:spLocks noGrp="1"/>
          </p:cNvSpPr>
          <p:nvPr>
            <p:ph type="sldNum" sz="quarter" idx="12"/>
          </p:nvPr>
        </p:nvSpPr>
        <p:spPr/>
        <p:txBody>
          <a:bodyPr/>
          <a:lstStyle/>
          <a:p>
            <a:fld id="{926970BF-FF1D-4A24-BE8D-9FF57FFBEF8B}" type="slidenum">
              <a:rPr lang="en-US" smtClean="0"/>
              <a:pPr/>
              <a:t>18</a:t>
            </a:fld>
            <a:endParaRPr lang="en-US" dirty="0"/>
          </a:p>
        </p:txBody>
      </p:sp>
      <p:sp>
        <p:nvSpPr>
          <p:cNvPr id="7" name="Rectangle 6"/>
          <p:cNvSpPr/>
          <p:nvPr/>
        </p:nvSpPr>
        <p:spPr>
          <a:xfrm>
            <a:off x="2971800" y="6348021"/>
            <a:ext cx="2667000" cy="261610"/>
          </a:xfrm>
          <a:prstGeom prst="rect">
            <a:avLst/>
          </a:prstGeom>
        </p:spPr>
        <p:txBody>
          <a:bodyPr wrap="square">
            <a:spAutoFit/>
          </a:bodyPr>
          <a:lstStyle/>
          <a:p>
            <a:r>
              <a:rPr lang="en-US" altLang="en-US" sz="1100" dirty="0">
                <a:solidFill>
                  <a:srgbClr val="7F7F7F"/>
                </a:solidFill>
                <a:latin typeface="Calibri" pitchFamily="34" charset="0"/>
              </a:rPr>
              <a:t>© 2014 Immigrant Legal Resource </a:t>
            </a:r>
            <a:r>
              <a:rPr lang="en-US" altLang="en-US" sz="1100" dirty="0" smtClean="0">
                <a:solidFill>
                  <a:srgbClr val="7F7F7F"/>
                </a:solidFill>
                <a:latin typeface="Calibri" pitchFamily="34" charset="0"/>
              </a:rPr>
              <a:t>Center</a:t>
            </a:r>
            <a:endParaRPr lang="en-US" dirty="0"/>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3573696596"/>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0" name="Rectangle 3"/>
          <p:cNvSpPr txBox="1">
            <a:spLocks noChangeArrowheads="1"/>
          </p:cNvSpPr>
          <p:nvPr/>
        </p:nvSpPr>
        <p:spPr bwMode="auto">
          <a:xfrm>
            <a:off x="609600" y="609600"/>
            <a:ext cx="7810500" cy="5257800"/>
          </a:xfrm>
          <a:prstGeom prst="rect">
            <a:avLst/>
          </a:prstGeom>
          <a:solidFill>
            <a:srgbClr val="FFFFCC"/>
          </a:solidFill>
          <a:ln w="38100">
            <a:solidFill>
              <a:schemeClr val="tx2">
                <a:lumMod val="60000"/>
                <a:lumOff val="40000"/>
              </a:schemeClr>
            </a:solidFill>
          </a:ln>
        </p:spPr>
        <p:txBody>
          <a:bodyPr/>
          <a:lstStyle>
            <a:lvl1pPr marL="44450">
              <a:defRPr sz="2400">
                <a:solidFill>
                  <a:schemeClr val="tx1"/>
                </a:solidFill>
                <a:latin typeface="Times New Roman" pitchFamily="18" charset="0"/>
                <a:ea typeface="MS PGothic" pitchFamily="34" charset="-128"/>
              </a:defRPr>
            </a:lvl1pPr>
            <a:lvl2pPr marL="742950" indent="-285750">
              <a:defRPr sz="2400">
                <a:solidFill>
                  <a:schemeClr val="tx1"/>
                </a:solidFill>
                <a:latin typeface="Times New Roman" pitchFamily="18" charset="0"/>
                <a:ea typeface="MS PGothic" pitchFamily="34" charset="-128"/>
              </a:defRPr>
            </a:lvl2pPr>
            <a:lvl3pPr marL="1143000" indent="-228600">
              <a:defRPr sz="2400">
                <a:solidFill>
                  <a:schemeClr val="tx1"/>
                </a:solidFill>
                <a:latin typeface="Times New Roman" pitchFamily="18" charset="0"/>
                <a:ea typeface="MS PGothic" pitchFamily="34" charset="-128"/>
              </a:defRPr>
            </a:lvl3pPr>
            <a:lvl4pPr marL="1600200" indent="-228600">
              <a:defRPr sz="2400">
                <a:solidFill>
                  <a:schemeClr val="tx1"/>
                </a:solidFill>
                <a:latin typeface="Times New Roman" pitchFamily="18" charset="0"/>
                <a:ea typeface="MS PGothic" pitchFamily="34" charset="-128"/>
              </a:defRPr>
            </a:lvl4pPr>
            <a:lvl5pPr marL="2057400" indent="-228600">
              <a:defRPr sz="2400">
                <a:solidFill>
                  <a:schemeClr val="tx1"/>
                </a:solidFill>
                <a:latin typeface="Times New Roman" pitchFamily="18" charset="0"/>
                <a:ea typeface="MS PGothic" pitchFamily="34" charset="-128"/>
              </a:defRPr>
            </a:lvl5pPr>
            <a:lvl6pPr marL="2514600" indent="-228600" eaLnBrk="0" fontAlgn="base" hangingPunct="0">
              <a:spcBef>
                <a:spcPct val="0"/>
              </a:spcBef>
              <a:spcAft>
                <a:spcPct val="0"/>
              </a:spcAft>
              <a:defRPr sz="2400">
                <a:solidFill>
                  <a:schemeClr val="tx1"/>
                </a:solidFill>
                <a:latin typeface="Times New Roman" pitchFamily="18" charset="0"/>
                <a:ea typeface="MS PGothic" pitchFamily="34" charset="-128"/>
              </a:defRPr>
            </a:lvl6pPr>
            <a:lvl7pPr marL="2971800" indent="-228600" eaLnBrk="0" fontAlgn="base" hangingPunct="0">
              <a:spcBef>
                <a:spcPct val="0"/>
              </a:spcBef>
              <a:spcAft>
                <a:spcPct val="0"/>
              </a:spcAft>
              <a:defRPr sz="2400">
                <a:solidFill>
                  <a:schemeClr val="tx1"/>
                </a:solidFill>
                <a:latin typeface="Times New Roman" pitchFamily="18" charset="0"/>
                <a:ea typeface="MS PGothic" pitchFamily="34" charset="-128"/>
              </a:defRPr>
            </a:lvl7pPr>
            <a:lvl8pPr marL="3429000" indent="-228600" eaLnBrk="0" fontAlgn="base" hangingPunct="0">
              <a:spcBef>
                <a:spcPct val="0"/>
              </a:spcBef>
              <a:spcAft>
                <a:spcPct val="0"/>
              </a:spcAft>
              <a:defRPr sz="2400">
                <a:solidFill>
                  <a:schemeClr val="tx1"/>
                </a:solidFill>
                <a:latin typeface="Times New Roman" pitchFamily="18" charset="0"/>
                <a:ea typeface="MS PGothic" pitchFamily="34" charset="-128"/>
              </a:defRPr>
            </a:lvl8pPr>
            <a:lvl9pPr marL="3886200" indent="-228600" eaLnBrk="0" fontAlgn="base" hangingPunct="0">
              <a:spcBef>
                <a:spcPct val="0"/>
              </a:spcBef>
              <a:spcAft>
                <a:spcPct val="0"/>
              </a:spcAft>
              <a:defRPr sz="2400">
                <a:solidFill>
                  <a:schemeClr val="tx1"/>
                </a:solidFill>
                <a:latin typeface="Times New Roman" pitchFamily="18" charset="0"/>
                <a:ea typeface="MS PGothic" pitchFamily="34" charset="-128"/>
              </a:defRPr>
            </a:lvl9pPr>
          </a:lstStyle>
          <a:p>
            <a:pPr algn="ctr">
              <a:spcBef>
                <a:spcPct val="20000"/>
              </a:spcBef>
              <a:spcAft>
                <a:spcPts val="300"/>
              </a:spcAft>
              <a:buClr>
                <a:srgbClr val="C3260C"/>
              </a:buClr>
              <a:buSzPct val="130000"/>
              <a:buFont typeface="Georgia" pitchFamily="18" charset="0"/>
              <a:buNone/>
              <a:defRPr/>
            </a:pPr>
            <a:endParaRPr lang="en-US" sz="3200" b="1" dirty="0" smtClean="0">
              <a:solidFill>
                <a:srgbClr val="0C779D"/>
              </a:solidFill>
              <a:latin typeface="Calibri" pitchFamily="34" charset="0"/>
            </a:endParaRPr>
          </a:p>
          <a:p>
            <a:pPr algn="ctr">
              <a:spcBef>
                <a:spcPct val="20000"/>
              </a:spcBef>
              <a:spcAft>
                <a:spcPts val="300"/>
              </a:spcAft>
              <a:buClr>
                <a:srgbClr val="C3260C"/>
              </a:buClr>
              <a:buSzPct val="130000"/>
              <a:buFont typeface="Georgia" pitchFamily="18" charset="0"/>
              <a:buNone/>
              <a:defRPr/>
            </a:pPr>
            <a:endParaRPr lang="en-US" sz="3200" b="1" dirty="0" smtClean="0">
              <a:solidFill>
                <a:srgbClr val="0C779D"/>
              </a:solidFill>
              <a:latin typeface="Calibri" pitchFamily="34" charset="0"/>
            </a:endParaRPr>
          </a:p>
          <a:p>
            <a:pPr algn="ctr">
              <a:spcBef>
                <a:spcPct val="20000"/>
              </a:spcBef>
              <a:spcAft>
                <a:spcPts val="300"/>
              </a:spcAft>
              <a:buClr>
                <a:srgbClr val="C3260C"/>
              </a:buClr>
              <a:buSzPct val="130000"/>
              <a:buFont typeface="Georgia" pitchFamily="18" charset="0"/>
              <a:buNone/>
              <a:defRPr/>
            </a:pPr>
            <a:endParaRPr lang="en-US" sz="3200" b="1" dirty="0">
              <a:solidFill>
                <a:srgbClr val="0C779D"/>
              </a:solidFill>
              <a:latin typeface="Calibri" pitchFamily="34" charset="0"/>
            </a:endParaRPr>
          </a:p>
          <a:p>
            <a:pPr algn="ctr">
              <a:spcBef>
                <a:spcPct val="20000"/>
              </a:spcBef>
              <a:spcAft>
                <a:spcPts val="300"/>
              </a:spcAft>
              <a:buClr>
                <a:srgbClr val="C3260C"/>
              </a:buClr>
              <a:buSzPct val="130000"/>
              <a:buFont typeface="Georgia" pitchFamily="18" charset="0"/>
              <a:buNone/>
              <a:defRPr/>
            </a:pPr>
            <a:r>
              <a:rPr lang="en-US" sz="3200" b="1" dirty="0" smtClean="0">
                <a:solidFill>
                  <a:srgbClr val="0C779D"/>
                </a:solidFill>
                <a:latin typeface="Calibri" pitchFamily="34" charset="0"/>
              </a:rPr>
              <a:t>Thank you for attending! </a:t>
            </a:r>
            <a:r>
              <a:rPr lang="en-US" sz="2000" dirty="0" smtClean="0">
                <a:solidFill>
                  <a:srgbClr val="073C65"/>
                </a:solidFill>
                <a:latin typeface="Calibri" pitchFamily="34" charset="0"/>
              </a:rPr>
              <a:t/>
            </a:r>
            <a:br>
              <a:rPr lang="en-US" sz="2000" dirty="0" smtClean="0">
                <a:solidFill>
                  <a:srgbClr val="073C65"/>
                </a:solidFill>
                <a:latin typeface="Calibri" pitchFamily="34" charset="0"/>
              </a:rPr>
            </a:br>
            <a:endParaRPr lang="en-US" sz="2000" dirty="0" smtClean="0">
              <a:solidFill>
                <a:srgbClr val="073C65"/>
              </a:solidFill>
              <a:latin typeface="Calibri" pitchFamily="34" charset="0"/>
            </a:endParaRPr>
          </a:p>
          <a:p>
            <a:pPr eaLnBrk="1" hangingPunct="1">
              <a:spcBef>
                <a:spcPct val="20000"/>
              </a:spcBef>
              <a:spcAft>
                <a:spcPts val="300"/>
              </a:spcAft>
              <a:buClr>
                <a:srgbClr val="FF8021"/>
              </a:buClr>
              <a:buSzPct val="115000"/>
              <a:buFont typeface="Wingdings" pitchFamily="2" charset="2"/>
              <a:buChar char="ü"/>
              <a:defRPr/>
            </a:pPr>
            <a:endParaRPr lang="en-US" dirty="0" smtClean="0">
              <a:solidFill>
                <a:srgbClr val="0C779D"/>
              </a:solidFill>
              <a:latin typeface="Calibri" pitchFamily="34" charset="0"/>
            </a:endParaRPr>
          </a:p>
        </p:txBody>
      </p:sp>
      <p:sp>
        <p:nvSpPr>
          <p:cNvPr id="2" name="Slide Number Placeholder 1"/>
          <p:cNvSpPr>
            <a:spLocks noGrp="1"/>
          </p:cNvSpPr>
          <p:nvPr>
            <p:ph type="sldNum" sz="quarter" idx="12"/>
          </p:nvPr>
        </p:nvSpPr>
        <p:spPr/>
        <p:txBody>
          <a:bodyPr/>
          <a:lstStyle/>
          <a:p>
            <a:fld id="{926970BF-FF1D-4A24-BE8D-9FF57FFBEF8B}" type="slidenum">
              <a:rPr lang="en-US" smtClean="0"/>
              <a:pPr/>
              <a:t>19</a:t>
            </a:fld>
            <a:endParaRPr lang="en-US" dirty="0"/>
          </a:p>
        </p:txBody>
      </p:sp>
      <p:sp>
        <p:nvSpPr>
          <p:cNvPr id="4" name="Rectangle 3"/>
          <p:cNvSpPr/>
          <p:nvPr/>
        </p:nvSpPr>
        <p:spPr>
          <a:xfrm>
            <a:off x="3124200" y="6444119"/>
            <a:ext cx="2590800" cy="261610"/>
          </a:xfrm>
          <a:prstGeom prst="rect">
            <a:avLst/>
          </a:prstGeom>
        </p:spPr>
        <p:txBody>
          <a:bodyPr wrap="square">
            <a:spAutoFit/>
          </a:bodyPr>
          <a:lstStyle/>
          <a:p>
            <a:r>
              <a:rPr lang="en-US" altLang="en-US" sz="1100" dirty="0">
                <a:solidFill>
                  <a:srgbClr val="7F7F7F"/>
                </a:solidFill>
                <a:latin typeface="Calibri" pitchFamily="34" charset="0"/>
              </a:rPr>
              <a:t>© 2014 Immigrant Legal Resource Center </a:t>
            </a:r>
            <a:endParaRPr lang="en-US" dirty="0"/>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191523647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pic>
        <p:nvPicPr>
          <p:cNvPr id="15362" name="Picture 2" descr="S:\Marketing - Education Prog\7) Images\#logos\ILRC_Color_Circle_TRANSPARENTLOGO.PNG"/>
          <p:cNvPicPr>
            <a:picLocks noChangeAspect="1" noChangeArrowheads="1"/>
          </p:cNvPicPr>
          <p:nvPr/>
        </p:nvPicPr>
        <p:blipFill>
          <a:blip r:embed="rId3">
            <a:extLst>
              <a:ext uri="{28A0092B-C50C-407E-A947-70E740481C1C}">
                <a14:useLocalDpi xmlns:a14="http://schemas.microsoft.com/office/drawing/2010/main" xmlns:p="http://schemas.openxmlformats.org/presentationml/2006/main" xmlns:r="http://schemas.openxmlformats.org/officeDocument/2006/relationships" xmlns:a="http://schemas.openxmlformats.org/drawingml/2006/main" xmlns="" val="0"/>
              </a:ext>
            </a:extLst>
          </a:blip>
          <a:srcRect/>
          <a:stretch>
            <a:fillRect/>
          </a:stretch>
        </p:blipFill>
        <p:spPr bwMode="auto">
          <a:xfrm>
            <a:off x="2209800" y="1600200"/>
            <a:ext cx="4376738" cy="4187825"/>
          </a:xfrm>
          <a:prstGeom prst="rect">
            <a:avLst/>
          </a:prstGeom>
          <a:noFill/>
          <a:ln>
            <a:noFill/>
          </a:ln>
          <a:extLst>
            <a:ext uri="{909E8E84-426E-40DD-AFC4-6F175D3DCCD1}">
              <a14:hiddenFill xmlns:a14="http://schemas.microsoft.com/office/drawing/2010/main" xmlns:p="http://schemas.openxmlformats.org/presentationml/2006/main" xmlns:r="http://schemas.openxmlformats.org/officeDocument/2006/relationships" xmlns:a="http://schemas.openxmlformats.org/drawingml/2006/main" xmlns="">
                <a:solidFill>
                  <a:srgbClr val="FFFFFF"/>
                </a:solidFill>
              </a14:hiddenFill>
            </a:ext>
            <a:ext uri="{91240B29-F687-4F45-9708-019B960494DF}">
              <a14:hiddenLine xmlns:a14="http://schemas.microsoft.com/office/drawing/2010/main" xmlns:p="http://schemas.openxmlformats.org/presentationml/2006/main" xmlns:r="http://schemas.openxmlformats.org/officeDocument/2006/relationships" xmlns:a="http://schemas.openxmlformats.org/drawingml/2006/main" xmlns="" w="9525">
                <a:solidFill>
                  <a:srgbClr val="000000"/>
                </a:solidFill>
                <a:miter lim="800000"/>
                <a:headEnd/>
                <a:tailEnd/>
              </a14:hiddenLine>
            </a:ext>
          </a:extLst>
        </p:spPr>
      </p:pic>
      <p:sp>
        <p:nvSpPr>
          <p:cNvPr id="5" name="Title 1"/>
          <p:cNvSpPr txBox="1">
            <a:spLocks/>
          </p:cNvSpPr>
          <p:nvPr/>
        </p:nvSpPr>
        <p:spPr>
          <a:xfrm>
            <a:off x="457200" y="274638"/>
            <a:ext cx="8229600" cy="1143000"/>
          </a:xfrm>
          <a:prstGeom prst="rect">
            <a:avLst/>
          </a:prstGeom>
        </p:spPr>
        <p:txBody>
          <a:bodyPr/>
          <a:lstStyle>
            <a:lvl1pPr>
              <a:defRPr sz="2400">
                <a:solidFill>
                  <a:schemeClr val="tx1"/>
                </a:solidFill>
                <a:latin typeface="Times New Roman" pitchFamily="18" charset="0"/>
                <a:ea typeface="MS PGothic" pitchFamily="34" charset="-128"/>
              </a:defRPr>
            </a:lvl1pPr>
            <a:lvl2pPr marL="742950" indent="-285750">
              <a:defRPr sz="2400">
                <a:solidFill>
                  <a:schemeClr val="tx1"/>
                </a:solidFill>
                <a:latin typeface="Times New Roman" pitchFamily="18" charset="0"/>
                <a:ea typeface="MS PGothic" pitchFamily="34" charset="-128"/>
              </a:defRPr>
            </a:lvl2pPr>
            <a:lvl3pPr marL="1143000" indent="-228600">
              <a:defRPr sz="2400">
                <a:solidFill>
                  <a:schemeClr val="tx1"/>
                </a:solidFill>
                <a:latin typeface="Times New Roman" pitchFamily="18" charset="0"/>
                <a:ea typeface="MS PGothic" pitchFamily="34" charset="-128"/>
              </a:defRPr>
            </a:lvl3pPr>
            <a:lvl4pPr marL="1600200" indent="-228600">
              <a:defRPr sz="2400">
                <a:solidFill>
                  <a:schemeClr val="tx1"/>
                </a:solidFill>
                <a:latin typeface="Times New Roman" pitchFamily="18" charset="0"/>
                <a:ea typeface="MS PGothic" pitchFamily="34" charset="-128"/>
              </a:defRPr>
            </a:lvl4pPr>
            <a:lvl5pPr marL="2057400" indent="-228600">
              <a:defRPr sz="2400">
                <a:solidFill>
                  <a:schemeClr val="tx1"/>
                </a:solidFill>
                <a:latin typeface="Times New Roman" pitchFamily="18" charset="0"/>
                <a:ea typeface="MS PGothic" pitchFamily="34" charset="-128"/>
              </a:defRPr>
            </a:lvl5pPr>
            <a:lvl6pPr marL="2514600" indent="-228600" eaLnBrk="0" fontAlgn="base" hangingPunct="0">
              <a:spcBef>
                <a:spcPct val="0"/>
              </a:spcBef>
              <a:spcAft>
                <a:spcPct val="0"/>
              </a:spcAft>
              <a:defRPr sz="2400">
                <a:solidFill>
                  <a:schemeClr val="tx1"/>
                </a:solidFill>
                <a:latin typeface="Times New Roman" pitchFamily="18" charset="0"/>
                <a:ea typeface="MS PGothic" pitchFamily="34" charset="-128"/>
              </a:defRPr>
            </a:lvl6pPr>
            <a:lvl7pPr marL="2971800" indent="-228600" eaLnBrk="0" fontAlgn="base" hangingPunct="0">
              <a:spcBef>
                <a:spcPct val="0"/>
              </a:spcBef>
              <a:spcAft>
                <a:spcPct val="0"/>
              </a:spcAft>
              <a:defRPr sz="2400">
                <a:solidFill>
                  <a:schemeClr val="tx1"/>
                </a:solidFill>
                <a:latin typeface="Times New Roman" pitchFamily="18" charset="0"/>
                <a:ea typeface="MS PGothic" pitchFamily="34" charset="-128"/>
              </a:defRPr>
            </a:lvl7pPr>
            <a:lvl8pPr marL="3429000" indent="-228600" eaLnBrk="0" fontAlgn="base" hangingPunct="0">
              <a:spcBef>
                <a:spcPct val="0"/>
              </a:spcBef>
              <a:spcAft>
                <a:spcPct val="0"/>
              </a:spcAft>
              <a:defRPr sz="2400">
                <a:solidFill>
                  <a:schemeClr val="tx1"/>
                </a:solidFill>
                <a:latin typeface="Times New Roman" pitchFamily="18" charset="0"/>
                <a:ea typeface="MS PGothic" pitchFamily="34" charset="-128"/>
              </a:defRPr>
            </a:lvl8pPr>
            <a:lvl9pPr marL="3886200" indent="-228600" eaLnBrk="0" fontAlgn="base" hangingPunct="0">
              <a:spcBef>
                <a:spcPct val="0"/>
              </a:spcBef>
              <a:spcAft>
                <a:spcPct val="0"/>
              </a:spcAft>
              <a:defRPr sz="2400">
                <a:solidFill>
                  <a:schemeClr val="tx1"/>
                </a:solidFill>
                <a:latin typeface="Times New Roman" pitchFamily="18" charset="0"/>
                <a:ea typeface="MS PGothic" pitchFamily="34" charset="-128"/>
              </a:defRPr>
            </a:lvl9pPr>
          </a:lstStyle>
          <a:p>
            <a:pPr algn="ctr" eaLnBrk="1" hangingPunct="1">
              <a:defRPr/>
            </a:pPr>
            <a:r>
              <a:rPr lang="en-US" sz="3600" b="1" dirty="0" smtClean="0">
                <a:solidFill>
                  <a:srgbClr val="002060"/>
                </a:solidFill>
                <a:effectLst>
                  <a:outerShdw blurRad="38100" dist="38100" dir="2700000" algn="tl">
                    <a:srgbClr val="C0C0C0"/>
                  </a:outerShdw>
                </a:effectLst>
                <a:latin typeface="Calibri" pitchFamily="34" charset="0"/>
              </a:rPr>
              <a:t>Immigrant Legal Resource Center</a:t>
            </a:r>
            <a:br>
              <a:rPr lang="en-US" sz="3600" b="1" dirty="0" smtClean="0">
                <a:solidFill>
                  <a:srgbClr val="002060"/>
                </a:solidFill>
                <a:effectLst>
                  <a:outerShdw blurRad="38100" dist="38100" dir="2700000" algn="tl">
                    <a:srgbClr val="C0C0C0"/>
                  </a:outerShdw>
                </a:effectLst>
                <a:latin typeface="Calibri" pitchFamily="34" charset="0"/>
              </a:rPr>
            </a:br>
            <a:r>
              <a:rPr lang="en-US" sz="3600" b="1" dirty="0" smtClean="0">
                <a:solidFill>
                  <a:srgbClr val="002060"/>
                </a:solidFill>
                <a:effectLst>
                  <a:outerShdw blurRad="38100" dist="38100" dir="2700000" algn="tl">
                    <a:srgbClr val="C0C0C0"/>
                  </a:outerShdw>
                </a:effectLst>
                <a:latin typeface="Calibri" pitchFamily="34" charset="0"/>
              </a:rPr>
              <a:t>(ILRC)</a:t>
            </a:r>
          </a:p>
        </p:txBody>
      </p:sp>
      <p:sp>
        <p:nvSpPr>
          <p:cNvPr id="3" name="Slide Number Placeholder 2"/>
          <p:cNvSpPr>
            <a:spLocks noGrp="1"/>
          </p:cNvSpPr>
          <p:nvPr>
            <p:ph type="sldNum" sz="quarter" idx="12"/>
          </p:nvPr>
        </p:nvSpPr>
        <p:spPr/>
        <p:txBody>
          <a:bodyPr/>
          <a:lstStyle/>
          <a:p>
            <a:pPr>
              <a:defRPr/>
            </a:pPr>
            <a:fld id="{6614EC25-1004-4944-8D4B-5EEA97FB1849}" type="slidenum">
              <a:rPr lang="en-US" smtClean="0"/>
              <a:pPr>
                <a:defRPr/>
              </a:pPr>
              <a:t>2</a:t>
            </a:fld>
            <a:endParaRPr lang="en-US" dirty="0"/>
          </a:p>
        </p:txBody>
      </p:sp>
      <p:sp>
        <p:nvSpPr>
          <p:cNvPr id="7" name="Rectangle 6"/>
          <p:cNvSpPr/>
          <p:nvPr/>
        </p:nvSpPr>
        <p:spPr>
          <a:xfrm>
            <a:off x="3200400" y="6444119"/>
            <a:ext cx="2667000" cy="261610"/>
          </a:xfrm>
          <a:prstGeom prst="rect">
            <a:avLst/>
          </a:prstGeom>
        </p:spPr>
        <p:txBody>
          <a:bodyPr wrap="square">
            <a:spAutoFit/>
          </a:bodyPr>
          <a:lstStyle/>
          <a:p>
            <a:r>
              <a:rPr lang="en-US" altLang="en-US" sz="1100" dirty="0">
                <a:solidFill>
                  <a:srgbClr val="7F7F7F"/>
                </a:solidFill>
                <a:latin typeface="Calibri" pitchFamily="34" charset="0"/>
              </a:rPr>
              <a:t>© 2014 Immigrant Legal Resource </a:t>
            </a:r>
            <a:r>
              <a:rPr lang="en-US" altLang="en-US" sz="1100" dirty="0" smtClean="0">
                <a:solidFill>
                  <a:srgbClr val="7F7F7F"/>
                </a:solidFill>
                <a:latin typeface="Calibri" pitchFamily="34" charset="0"/>
              </a:rPr>
              <a:t>Center</a:t>
            </a:r>
            <a:endParaRPr lang="en-US" dirty="0"/>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269130462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6" name="Title 5"/>
          <p:cNvSpPr>
            <a:spLocks noGrp="1"/>
          </p:cNvSpPr>
          <p:nvPr>
            <p:ph type="ctrTitle"/>
          </p:nvPr>
        </p:nvSpPr>
        <p:spPr>
          <a:xfrm>
            <a:off x="685800" y="304800"/>
            <a:ext cx="7772400" cy="1470025"/>
          </a:xfrm>
        </p:spPr>
        <p:txBody>
          <a:bodyPr/>
          <a:lstStyle/>
          <a:p>
            <a:r>
              <a:rPr lang="en-US" dirty="0" smtClean="0">
                <a:solidFill>
                  <a:srgbClr val="002060"/>
                </a:solidFill>
              </a:rPr>
              <a:t>SB 873: New Unaccompanied </a:t>
            </a:r>
            <a:br>
              <a:rPr lang="en-US" dirty="0" smtClean="0">
                <a:solidFill>
                  <a:srgbClr val="002060"/>
                </a:solidFill>
              </a:rPr>
            </a:br>
            <a:r>
              <a:rPr lang="en-US" dirty="0" smtClean="0">
                <a:solidFill>
                  <a:srgbClr val="002060"/>
                </a:solidFill>
              </a:rPr>
              <a:t>Minor Legislation</a:t>
            </a:r>
            <a:endParaRPr lang="en-US" dirty="0">
              <a:solidFill>
                <a:srgbClr val="002060"/>
              </a:solidFill>
            </a:endParaRPr>
          </a:p>
        </p:txBody>
      </p:sp>
      <p:sp>
        <p:nvSpPr>
          <p:cNvPr id="4" name="Footer Placeholder 3"/>
          <p:cNvSpPr>
            <a:spLocks noGrp="1"/>
          </p:cNvSpPr>
          <p:nvPr>
            <p:ph type="ftr" sz="quarter" idx="11"/>
          </p:nvPr>
        </p:nvSpPr>
        <p:spPr/>
        <p:txBody>
          <a:bodyPr/>
          <a:lstStyle/>
          <a:p>
            <a:r>
              <a:rPr lang="fr-FR" smtClean="0"/>
              <a:t>© 2014 Immigrant Legal Resource Center</a:t>
            </a:r>
            <a:endParaRPr lang="en-US" smtClean="0"/>
          </a:p>
          <a:p>
            <a:endParaRPr lang="en-US" dirty="0"/>
          </a:p>
        </p:txBody>
      </p:sp>
      <p:sp>
        <p:nvSpPr>
          <p:cNvPr id="5" name="Slide Number Placeholder 4"/>
          <p:cNvSpPr>
            <a:spLocks noGrp="1"/>
          </p:cNvSpPr>
          <p:nvPr>
            <p:ph type="sldNum" sz="quarter" idx="12"/>
          </p:nvPr>
        </p:nvSpPr>
        <p:spPr/>
        <p:txBody>
          <a:bodyPr/>
          <a:lstStyle/>
          <a:p>
            <a:fld id="{926970BF-FF1D-4A24-BE8D-9FF57FFBEF8B}" type="slidenum">
              <a:rPr lang="en-US" smtClean="0"/>
              <a:pPr/>
              <a:t>3</a:t>
            </a:fld>
            <a:endParaRPr lang="en-US"/>
          </a:p>
        </p:txBody>
      </p:sp>
      <p:pic>
        <p:nvPicPr>
          <p:cNvPr id="15363" name="Picture 3" descr="C:\Users\estern\Desktop\21border.large2.jpg"/>
          <p:cNvPicPr>
            <a:picLocks noChangeAspect="1" noChangeArrowheads="1"/>
          </p:cNvPicPr>
          <p:nvPr/>
        </p:nvPicPr>
        <p:blipFill>
          <a:blip r:embed="rId3">
            <a:extLst>
              <a:ext uri="{28A0092B-C50C-407E-A947-70E740481C1C}">
                <a14:useLocalDpi xmlns:a14="http://schemas.microsoft.com/office/drawing/2010/main" xmlns:p="http://schemas.openxmlformats.org/presentationml/2006/main" xmlns:r="http://schemas.openxmlformats.org/officeDocument/2006/relationships" xmlns:a="http://schemas.openxmlformats.org/drawingml/2006/main" xmlns="" val="0"/>
              </a:ext>
            </a:extLst>
          </a:blip>
          <a:srcRect/>
          <a:stretch>
            <a:fillRect/>
          </a:stretch>
        </p:blipFill>
        <p:spPr bwMode="auto">
          <a:xfrm>
            <a:off x="1476375" y="1752600"/>
            <a:ext cx="6191250" cy="4095750"/>
          </a:xfrm>
          <a:prstGeom prst="rect">
            <a:avLst/>
          </a:prstGeom>
          <a:noFill/>
          <a:extLst>
            <a:ext uri="{909E8E84-426E-40DD-AFC4-6F175D3DCCD1}">
              <a14:hiddenFill xmlns:a14="http://schemas.microsoft.com/office/drawing/2010/main" xmlns:p="http://schemas.openxmlformats.org/presentationml/2006/main" xmlns:r="http://schemas.openxmlformats.org/officeDocument/2006/relationships" xmlns:a="http://schemas.openxmlformats.org/drawingml/2006/main" xmlns="">
                <a:solidFill>
                  <a:srgbClr val="FFFFFF"/>
                </a:solidFill>
              </a14:hiddenFill>
            </a:ext>
          </a:extLst>
        </p:spPr>
      </p:pic>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145669145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0"/>
            <a:ext cx="9525000" cy="1600200"/>
          </a:xfrm>
        </p:spPr>
        <p:txBody>
          <a:bodyPr>
            <a:noAutofit/>
          </a:bodyPr>
          <a:lstStyle/>
          <a:p>
            <a:r>
              <a:rPr lang="en-US" sz="3600" dirty="0" smtClean="0">
                <a:solidFill>
                  <a:schemeClr val="tx2">
                    <a:lumMod val="75000"/>
                  </a:schemeClr>
                </a:solidFill>
                <a:effectLst>
                  <a:outerShdw blurRad="38100" dist="38100" dir="2700000" algn="tl">
                    <a:srgbClr val="C0C0C0"/>
                  </a:outerShdw>
                </a:effectLst>
                <a:latin typeface="Calibri" pitchFamily="34" charset="0"/>
              </a:rPr>
              <a:t>SB 873</a:t>
            </a:r>
            <a:endParaRPr lang="en-US" sz="3600" dirty="0">
              <a:solidFill>
                <a:schemeClr val="tx2">
                  <a:lumMod val="75000"/>
                </a:schemeClr>
              </a:solidFill>
              <a:effectLst>
                <a:outerShdw blurRad="38100" dist="38100" dir="2700000" algn="tl">
                  <a:srgbClr val="C0C0C0"/>
                </a:outerShdw>
              </a:effectLst>
              <a:latin typeface="Calibri" pitchFamily="34" charset="0"/>
            </a:endParaRPr>
          </a:p>
        </p:txBody>
      </p:sp>
      <p:sp>
        <p:nvSpPr>
          <p:cNvPr id="3" name="Content Placeholder 2"/>
          <p:cNvSpPr>
            <a:spLocks noGrp="1"/>
          </p:cNvSpPr>
          <p:nvPr>
            <p:ph idx="1"/>
          </p:nvPr>
        </p:nvSpPr>
        <p:spPr>
          <a:xfrm>
            <a:off x="609600" y="1371600"/>
            <a:ext cx="7772400" cy="4525963"/>
          </a:xfrm>
        </p:spPr>
        <p:txBody>
          <a:bodyPr>
            <a:normAutofit fontScale="62500" lnSpcReduction="20000"/>
          </a:bodyPr>
          <a:lstStyle/>
          <a:p>
            <a:pPr>
              <a:lnSpc>
                <a:spcPct val="120000"/>
              </a:lnSpc>
              <a:spcAft>
                <a:spcPts val="1200"/>
              </a:spcAft>
            </a:pPr>
            <a:r>
              <a:rPr lang="en-US" sz="4000" dirty="0" smtClean="0"/>
              <a:t>On </a:t>
            </a:r>
            <a:r>
              <a:rPr lang="en-US" sz="4000" dirty="0"/>
              <a:t>September 27, 2014, California Governor Jerry Brown signed into law Senate Bill </a:t>
            </a:r>
            <a:r>
              <a:rPr lang="en-US" sz="4000" dirty="0" smtClean="0"/>
              <a:t>873</a:t>
            </a:r>
          </a:p>
          <a:p>
            <a:pPr lvl="1">
              <a:lnSpc>
                <a:spcPct val="120000"/>
              </a:lnSpc>
              <a:spcAft>
                <a:spcPts val="1200"/>
              </a:spcAft>
            </a:pPr>
            <a:r>
              <a:rPr lang="en-US" sz="3600" dirty="0"/>
              <a:t>P</a:t>
            </a:r>
            <a:r>
              <a:rPr lang="en-US" sz="3600" dirty="0" smtClean="0"/>
              <a:t>rovides </a:t>
            </a:r>
            <a:r>
              <a:rPr lang="en-US" sz="3600" dirty="0"/>
              <a:t>$3 million in legal aid to unaccompanied minors in removal </a:t>
            </a:r>
            <a:r>
              <a:rPr lang="en-US" sz="3600" dirty="0" smtClean="0"/>
              <a:t>proceedings</a:t>
            </a:r>
          </a:p>
          <a:p>
            <a:pPr lvl="1">
              <a:lnSpc>
                <a:spcPct val="120000"/>
              </a:lnSpc>
              <a:spcAft>
                <a:spcPts val="1200"/>
              </a:spcAft>
            </a:pPr>
            <a:r>
              <a:rPr lang="en-US" sz="3600" dirty="0"/>
              <a:t>C</a:t>
            </a:r>
            <a:r>
              <a:rPr lang="en-US" sz="3600" dirty="0" smtClean="0"/>
              <a:t>larifies </a:t>
            </a:r>
            <a:r>
              <a:rPr lang="en-US" sz="3600" dirty="0"/>
              <a:t>state court roles in considering Special Immigrant Juvenile Status </a:t>
            </a:r>
            <a:r>
              <a:rPr lang="en-US" sz="3600" dirty="0" smtClean="0"/>
              <a:t>(SIJS) petitions </a:t>
            </a:r>
            <a:r>
              <a:rPr lang="en-US" sz="3600" dirty="0"/>
              <a:t>filed by immigrant </a:t>
            </a:r>
            <a:r>
              <a:rPr lang="en-US" sz="3600" dirty="0" smtClean="0"/>
              <a:t>children </a:t>
            </a:r>
            <a:endParaRPr lang="en-US" sz="3600" dirty="0"/>
          </a:p>
          <a:p>
            <a:pPr marL="57150" indent="0" algn="ctr">
              <a:lnSpc>
                <a:spcPct val="120000"/>
              </a:lnSpc>
              <a:spcAft>
                <a:spcPts val="1200"/>
              </a:spcAft>
              <a:buNone/>
            </a:pPr>
            <a:r>
              <a:rPr lang="en-US" sz="3400" i="1" dirty="0" smtClean="0"/>
              <a:t>“Helping </a:t>
            </a:r>
            <a:r>
              <a:rPr lang="en-US" sz="3400" i="1" dirty="0"/>
              <a:t>these young people navigate our legal system is the decent thing to do and it's consistent with the progressive spirit of California</a:t>
            </a:r>
            <a:r>
              <a:rPr lang="en-US" sz="3400" i="1" dirty="0" smtClean="0"/>
              <a:t>.” – Gov. Brown</a:t>
            </a:r>
            <a:endParaRPr lang="en-US" sz="3400" i="1" dirty="0"/>
          </a:p>
        </p:txBody>
      </p:sp>
      <p:sp>
        <p:nvSpPr>
          <p:cNvPr id="6" name="Slide Number Placeholder 5"/>
          <p:cNvSpPr>
            <a:spLocks noGrp="1"/>
          </p:cNvSpPr>
          <p:nvPr>
            <p:ph type="sldNum" sz="quarter" idx="12"/>
          </p:nvPr>
        </p:nvSpPr>
        <p:spPr/>
        <p:txBody>
          <a:bodyPr/>
          <a:lstStyle/>
          <a:p>
            <a:fld id="{926970BF-FF1D-4A24-BE8D-9FF57FFBEF8B}" type="slidenum">
              <a:rPr lang="en-US" smtClean="0"/>
              <a:pPr/>
              <a:t>4</a:t>
            </a:fld>
            <a:endParaRPr lang="en-US"/>
          </a:p>
        </p:txBody>
      </p:sp>
      <p:sp>
        <p:nvSpPr>
          <p:cNvPr id="7" name="Footer Placeholder 6"/>
          <p:cNvSpPr>
            <a:spLocks noGrp="1"/>
          </p:cNvSpPr>
          <p:nvPr>
            <p:ph type="ftr" sz="quarter" idx="11"/>
          </p:nvPr>
        </p:nvSpPr>
        <p:spPr/>
        <p:txBody>
          <a:bodyPr/>
          <a:lstStyle/>
          <a:p>
            <a:r>
              <a:rPr lang="fr-FR" smtClean="0"/>
              <a:t>© 2014 Immigrant Legal Resource Center</a:t>
            </a:r>
            <a:endParaRPr lang="en-US" smtClean="0"/>
          </a:p>
          <a:p>
            <a:endParaRPr lang="en-US" dirty="0"/>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66277382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0"/>
            <a:ext cx="9525000" cy="1600200"/>
          </a:xfrm>
        </p:spPr>
        <p:txBody>
          <a:bodyPr>
            <a:noAutofit/>
          </a:bodyPr>
          <a:lstStyle/>
          <a:p>
            <a:r>
              <a:rPr lang="en-US" sz="3600" dirty="0" smtClean="0">
                <a:solidFill>
                  <a:schemeClr val="tx2">
                    <a:lumMod val="75000"/>
                  </a:schemeClr>
                </a:solidFill>
                <a:effectLst>
                  <a:outerShdw blurRad="38100" dist="38100" dir="2700000" algn="tl">
                    <a:srgbClr val="C0C0C0"/>
                  </a:outerShdw>
                </a:effectLst>
                <a:latin typeface="Calibri" pitchFamily="34" charset="0"/>
              </a:rPr>
              <a:t>SB 873</a:t>
            </a:r>
            <a:endParaRPr lang="en-US" sz="3600" dirty="0">
              <a:solidFill>
                <a:schemeClr val="tx2">
                  <a:lumMod val="75000"/>
                </a:schemeClr>
              </a:solidFill>
              <a:effectLst>
                <a:outerShdw blurRad="38100" dist="38100" dir="2700000" algn="tl">
                  <a:srgbClr val="C0C0C0"/>
                </a:outerShdw>
              </a:effectLst>
              <a:latin typeface="Calibri" pitchFamily="34" charset="0"/>
            </a:endParaRPr>
          </a:p>
        </p:txBody>
      </p:sp>
      <p:sp>
        <p:nvSpPr>
          <p:cNvPr id="3" name="Content Placeholder 2"/>
          <p:cNvSpPr>
            <a:spLocks noGrp="1"/>
          </p:cNvSpPr>
          <p:nvPr>
            <p:ph idx="1"/>
          </p:nvPr>
        </p:nvSpPr>
        <p:spPr>
          <a:xfrm>
            <a:off x="609600" y="1371600"/>
            <a:ext cx="7772400" cy="4525963"/>
          </a:xfrm>
        </p:spPr>
        <p:txBody>
          <a:bodyPr>
            <a:normAutofit/>
          </a:bodyPr>
          <a:lstStyle/>
          <a:p>
            <a:pPr lvl="0"/>
            <a:r>
              <a:rPr lang="en-US" sz="2800" dirty="0" smtClean="0"/>
              <a:t>With respect to SIJS petitions in state court: </a:t>
            </a:r>
            <a:endParaRPr lang="en-US" sz="2800" dirty="0"/>
          </a:p>
          <a:p>
            <a:pPr lvl="1"/>
            <a:r>
              <a:rPr lang="en-US" sz="2400" dirty="0" smtClean="0"/>
              <a:t>Eliminates </a:t>
            </a:r>
            <a:r>
              <a:rPr lang="en-US" sz="2400" dirty="0"/>
              <a:t>any ambiguity that California Superior Courts, including family courts, have jurisdiction to make the findings necessary for </a:t>
            </a:r>
            <a:r>
              <a:rPr lang="en-US" sz="2400" dirty="0" smtClean="0"/>
              <a:t>SIJS;</a:t>
            </a:r>
          </a:p>
          <a:p>
            <a:pPr lvl="1"/>
            <a:r>
              <a:rPr lang="en-US" sz="2400" dirty="0" smtClean="0"/>
              <a:t>Creates </a:t>
            </a:r>
            <a:r>
              <a:rPr lang="en-US" sz="2400" dirty="0"/>
              <a:t>an affirmative responsibility of Superior Courts to make the SIJS findings when there is evidence to support those findings;</a:t>
            </a:r>
          </a:p>
          <a:p>
            <a:pPr lvl="1"/>
            <a:r>
              <a:rPr lang="en-US" sz="2400" dirty="0"/>
              <a:t>Clarifies that the evidence to support the SIJS findings may consist of (but is not limited to) a declaration by the child;</a:t>
            </a:r>
          </a:p>
          <a:p>
            <a:pPr>
              <a:lnSpc>
                <a:spcPct val="120000"/>
              </a:lnSpc>
              <a:spcAft>
                <a:spcPts val="1200"/>
              </a:spcAft>
            </a:pPr>
            <a:endParaRPr lang="en-US" sz="3000" dirty="0">
              <a:solidFill>
                <a:schemeClr val="tx2">
                  <a:lumMod val="75000"/>
                </a:schemeClr>
              </a:solidFill>
            </a:endParaRPr>
          </a:p>
        </p:txBody>
      </p:sp>
      <p:sp>
        <p:nvSpPr>
          <p:cNvPr id="6" name="Slide Number Placeholder 5"/>
          <p:cNvSpPr>
            <a:spLocks noGrp="1"/>
          </p:cNvSpPr>
          <p:nvPr>
            <p:ph type="sldNum" sz="quarter" idx="12"/>
          </p:nvPr>
        </p:nvSpPr>
        <p:spPr/>
        <p:txBody>
          <a:bodyPr/>
          <a:lstStyle/>
          <a:p>
            <a:fld id="{926970BF-FF1D-4A24-BE8D-9FF57FFBEF8B}" type="slidenum">
              <a:rPr lang="en-US" smtClean="0"/>
              <a:pPr/>
              <a:t>5</a:t>
            </a:fld>
            <a:endParaRPr lang="en-US"/>
          </a:p>
        </p:txBody>
      </p:sp>
      <p:sp>
        <p:nvSpPr>
          <p:cNvPr id="7" name="Footer Placeholder 6"/>
          <p:cNvSpPr>
            <a:spLocks noGrp="1"/>
          </p:cNvSpPr>
          <p:nvPr>
            <p:ph type="ftr" sz="quarter" idx="11"/>
          </p:nvPr>
        </p:nvSpPr>
        <p:spPr/>
        <p:txBody>
          <a:bodyPr/>
          <a:lstStyle/>
          <a:p>
            <a:r>
              <a:rPr lang="fr-FR" smtClean="0"/>
              <a:t>© 2014 Immigrant Legal Resource Center</a:t>
            </a:r>
            <a:endParaRPr lang="en-US" smtClean="0"/>
          </a:p>
          <a:p>
            <a:endParaRPr lang="en-US" dirty="0"/>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357991251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0"/>
            <a:ext cx="9525000" cy="1600200"/>
          </a:xfrm>
        </p:spPr>
        <p:txBody>
          <a:bodyPr>
            <a:noAutofit/>
          </a:bodyPr>
          <a:lstStyle/>
          <a:p>
            <a:r>
              <a:rPr lang="en-US" sz="3600" dirty="0" smtClean="0">
                <a:solidFill>
                  <a:schemeClr val="tx2">
                    <a:lumMod val="75000"/>
                  </a:schemeClr>
                </a:solidFill>
                <a:effectLst>
                  <a:outerShdw blurRad="38100" dist="38100" dir="2700000" algn="tl">
                    <a:srgbClr val="C0C0C0"/>
                  </a:outerShdw>
                </a:effectLst>
                <a:latin typeface="Calibri" pitchFamily="34" charset="0"/>
              </a:rPr>
              <a:t>SB 873</a:t>
            </a:r>
            <a:endParaRPr lang="en-US" sz="3600" dirty="0">
              <a:solidFill>
                <a:schemeClr val="tx2">
                  <a:lumMod val="75000"/>
                </a:schemeClr>
              </a:solidFill>
              <a:effectLst>
                <a:outerShdw blurRad="38100" dist="38100" dir="2700000" algn="tl">
                  <a:srgbClr val="C0C0C0"/>
                </a:outerShdw>
              </a:effectLst>
              <a:latin typeface="Calibri" pitchFamily="34" charset="0"/>
            </a:endParaRPr>
          </a:p>
        </p:txBody>
      </p:sp>
      <p:sp>
        <p:nvSpPr>
          <p:cNvPr id="3" name="Content Placeholder 2"/>
          <p:cNvSpPr>
            <a:spLocks noGrp="1"/>
          </p:cNvSpPr>
          <p:nvPr>
            <p:ph idx="1"/>
          </p:nvPr>
        </p:nvSpPr>
        <p:spPr>
          <a:xfrm>
            <a:off x="609600" y="1371600"/>
            <a:ext cx="7772400" cy="4525963"/>
          </a:xfrm>
        </p:spPr>
        <p:txBody>
          <a:bodyPr>
            <a:normAutofit/>
          </a:bodyPr>
          <a:lstStyle/>
          <a:p>
            <a:pPr lvl="1"/>
            <a:r>
              <a:rPr lang="en-US" dirty="0"/>
              <a:t>Lists the </a:t>
            </a:r>
            <a:r>
              <a:rPr lang="en-US" dirty="0" smtClean="0"/>
              <a:t>specific SIJS </a:t>
            </a:r>
            <a:r>
              <a:rPr lang="en-US" dirty="0"/>
              <a:t>findings that a court order </a:t>
            </a:r>
            <a:r>
              <a:rPr lang="en-US" dirty="0" smtClean="0"/>
              <a:t>should include </a:t>
            </a:r>
            <a:r>
              <a:rPr lang="en-US" dirty="0"/>
              <a:t>and makes clear that when requested, the court may make additional </a:t>
            </a:r>
            <a:r>
              <a:rPr lang="en-US" dirty="0" smtClean="0"/>
              <a:t>findings; </a:t>
            </a:r>
          </a:p>
          <a:p>
            <a:pPr lvl="1"/>
            <a:r>
              <a:rPr lang="en-US" dirty="0" smtClean="0"/>
              <a:t>Increases confidentiality protections for proceedings in which SIJS findings are requested;</a:t>
            </a:r>
            <a:endParaRPr lang="en-US" dirty="0"/>
          </a:p>
          <a:p>
            <a:pPr lvl="1"/>
            <a:r>
              <a:rPr lang="en-US" dirty="0"/>
              <a:t>Clarifies </a:t>
            </a:r>
            <a:r>
              <a:rPr lang="en-US" dirty="0" smtClean="0"/>
              <a:t>that courts may provide interpreters in proceedings </a:t>
            </a:r>
            <a:r>
              <a:rPr lang="en-US" dirty="0"/>
              <a:t>requesting SIJS findings.</a:t>
            </a:r>
          </a:p>
          <a:p>
            <a:pPr>
              <a:lnSpc>
                <a:spcPct val="120000"/>
              </a:lnSpc>
              <a:spcAft>
                <a:spcPts val="1200"/>
              </a:spcAft>
            </a:pPr>
            <a:endParaRPr lang="en-US" sz="3000" dirty="0"/>
          </a:p>
        </p:txBody>
      </p:sp>
      <p:sp>
        <p:nvSpPr>
          <p:cNvPr id="6" name="Slide Number Placeholder 5"/>
          <p:cNvSpPr>
            <a:spLocks noGrp="1"/>
          </p:cNvSpPr>
          <p:nvPr>
            <p:ph type="sldNum" sz="quarter" idx="12"/>
          </p:nvPr>
        </p:nvSpPr>
        <p:spPr/>
        <p:txBody>
          <a:bodyPr/>
          <a:lstStyle/>
          <a:p>
            <a:fld id="{926970BF-FF1D-4A24-BE8D-9FF57FFBEF8B}" type="slidenum">
              <a:rPr lang="en-US" smtClean="0"/>
              <a:pPr/>
              <a:t>6</a:t>
            </a:fld>
            <a:endParaRPr lang="en-US"/>
          </a:p>
        </p:txBody>
      </p:sp>
      <p:sp>
        <p:nvSpPr>
          <p:cNvPr id="7" name="Footer Placeholder 6"/>
          <p:cNvSpPr>
            <a:spLocks noGrp="1"/>
          </p:cNvSpPr>
          <p:nvPr>
            <p:ph type="ftr" sz="quarter" idx="11"/>
          </p:nvPr>
        </p:nvSpPr>
        <p:spPr/>
        <p:txBody>
          <a:bodyPr/>
          <a:lstStyle/>
          <a:p>
            <a:r>
              <a:rPr lang="fr-FR" smtClean="0"/>
              <a:t>© 2014 Immigrant Legal Resource Center</a:t>
            </a:r>
            <a:endParaRPr lang="en-US" smtClean="0"/>
          </a:p>
          <a:p>
            <a:endParaRPr lang="en-US" dirty="0"/>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26111673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6" name="Title 5"/>
          <p:cNvSpPr>
            <a:spLocks noGrp="1"/>
          </p:cNvSpPr>
          <p:nvPr>
            <p:ph type="ctrTitle"/>
          </p:nvPr>
        </p:nvSpPr>
        <p:spPr>
          <a:xfrm>
            <a:off x="685798" y="663575"/>
            <a:ext cx="7772400" cy="1470025"/>
          </a:xfrm>
        </p:spPr>
        <p:txBody>
          <a:bodyPr/>
          <a:lstStyle/>
          <a:p>
            <a:r>
              <a:rPr lang="en-US" dirty="0" smtClean="0">
                <a:solidFill>
                  <a:srgbClr val="002060"/>
                </a:solidFill>
              </a:rPr>
              <a:t>SB 1064: The Reuniting Immigrant Families Act</a:t>
            </a:r>
            <a:endParaRPr lang="en-US" dirty="0">
              <a:solidFill>
                <a:srgbClr val="002060"/>
              </a:solidFill>
            </a:endParaRPr>
          </a:p>
        </p:txBody>
      </p:sp>
      <p:sp>
        <p:nvSpPr>
          <p:cNvPr id="4" name="Footer Placeholder 3"/>
          <p:cNvSpPr>
            <a:spLocks noGrp="1"/>
          </p:cNvSpPr>
          <p:nvPr>
            <p:ph type="ftr" sz="quarter" idx="11"/>
          </p:nvPr>
        </p:nvSpPr>
        <p:spPr/>
        <p:txBody>
          <a:bodyPr/>
          <a:lstStyle/>
          <a:p>
            <a:r>
              <a:rPr lang="fr-FR" smtClean="0"/>
              <a:t>© 2014 Immigrant Legal Resource Center</a:t>
            </a:r>
            <a:endParaRPr lang="en-US" smtClean="0"/>
          </a:p>
          <a:p>
            <a:endParaRPr lang="en-US" dirty="0"/>
          </a:p>
        </p:txBody>
      </p:sp>
      <p:sp>
        <p:nvSpPr>
          <p:cNvPr id="5" name="Slide Number Placeholder 4"/>
          <p:cNvSpPr>
            <a:spLocks noGrp="1"/>
          </p:cNvSpPr>
          <p:nvPr>
            <p:ph type="sldNum" sz="quarter" idx="12"/>
          </p:nvPr>
        </p:nvSpPr>
        <p:spPr/>
        <p:txBody>
          <a:bodyPr/>
          <a:lstStyle/>
          <a:p>
            <a:fld id="{926970BF-FF1D-4A24-BE8D-9FF57FFBEF8B}" type="slidenum">
              <a:rPr lang="en-US" smtClean="0"/>
              <a:pPr/>
              <a:t>7</a:t>
            </a:fld>
            <a:endParaRPr lang="en-US"/>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xmlns:p="http://schemas.openxmlformats.org/presentationml/2006/main" xmlns:r="http://schemas.openxmlformats.org/officeDocument/2006/relationships" xmlns:a="http://schemas.openxmlformats.org/drawingml/2006/main" xmlns="" val="0"/>
              </a:ext>
            </a:extLst>
          </a:blip>
          <a:srcRect/>
          <a:stretch>
            <a:fillRect/>
          </a:stretch>
        </p:blipFill>
        <p:spPr bwMode="auto">
          <a:xfrm>
            <a:off x="2424111" y="2133600"/>
            <a:ext cx="4295775" cy="3552825"/>
          </a:xfrm>
          <a:prstGeom prst="rect">
            <a:avLst/>
          </a:prstGeom>
          <a:noFill/>
          <a:ln>
            <a:noFill/>
          </a:ln>
          <a:extLst>
            <a:ext uri="{909E8E84-426E-40DD-AFC4-6F175D3DCCD1}">
              <a14:hiddenFill xmlns:a14="http://schemas.microsoft.com/office/drawing/2010/main" xmlns:p="http://schemas.openxmlformats.org/presentationml/2006/main" xmlns:r="http://schemas.openxmlformats.org/officeDocument/2006/relationships" xmlns:a="http://schemas.openxmlformats.org/drawingml/2006/main" xmlns="">
                <a:solidFill>
                  <a:schemeClr val="accent1"/>
                </a:solidFill>
              </a14:hiddenFill>
            </a:ext>
            <a:ext uri="{91240B29-F687-4F45-9708-019B960494DF}">
              <a14:hiddenLine xmlns:a14="http://schemas.microsoft.com/office/drawing/2010/main" xmlns:p="http://schemas.openxmlformats.org/presentationml/2006/main" xmlns:r="http://schemas.openxmlformats.org/officeDocument/2006/relationships" xmlns:a="http://schemas.openxmlformats.org/drawingml/2006/main" xmlns="" w="9525">
                <a:solidFill>
                  <a:schemeClr val="tx1"/>
                </a:solidFill>
                <a:miter lim="800000"/>
                <a:headEnd/>
                <a:tailEnd/>
              </a14:hiddenLine>
            </a:ext>
          </a:extLst>
        </p:spPr>
      </p:pic>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309083859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wrap="square" numCol="1" anchorCtr="0" compatLnSpc="1">
            <a:prstTxWarp prst="textNoShape">
              <a:avLst/>
            </a:prstTxWarp>
          </a:bodyPr>
          <a:lstStyle/>
          <a:p>
            <a:pPr>
              <a:defRPr/>
            </a:pPr>
            <a:r>
              <a:rPr sz="3200" dirty="0">
                <a:solidFill>
                  <a:srgbClr val="002060"/>
                </a:solidFill>
                <a:effectLst>
                  <a:outerShdw blurRad="38100" dist="38100" dir="2700000" algn="tl">
                    <a:srgbClr val="DDDDDD"/>
                  </a:outerShdw>
                </a:effectLst>
                <a:latin typeface="Calibri" charset="0"/>
                <a:ea typeface="MS PGothic" charset="0"/>
                <a:cs typeface="Calibri" charset="0"/>
              </a:rPr>
              <a:t>SB 1064: The Reuniting Immigrant Families Act </a:t>
            </a:r>
          </a:p>
        </p:txBody>
      </p:sp>
      <p:sp>
        <p:nvSpPr>
          <p:cNvPr id="34818" name="Content Placeholder 2"/>
          <p:cNvSpPr>
            <a:spLocks noGrp="1"/>
          </p:cNvSpPr>
          <p:nvPr>
            <p:ph idx="1"/>
          </p:nvPr>
        </p:nvSpPr>
        <p:spPr>
          <a:xfrm>
            <a:off x="457200" y="1600200"/>
            <a:ext cx="8229600" cy="4525963"/>
          </a:xfrm>
        </p:spPr>
        <p:txBody>
          <a:bodyPr/>
          <a:lstStyle/>
          <a:p>
            <a:r>
              <a:rPr lang="en-US" sz="2800" dirty="0">
                <a:latin typeface="Calibri" charset="0"/>
                <a:ea typeface="MS PGothic" charset="0"/>
              </a:rPr>
              <a:t>On Oct 1, 2012, Governor Brown signed SB </a:t>
            </a:r>
            <a:r>
              <a:rPr lang="en-US" sz="2800" dirty="0" smtClean="0">
                <a:latin typeface="Calibri" charset="0"/>
                <a:ea typeface="MS PGothic" charset="0"/>
              </a:rPr>
              <a:t>1064 into </a:t>
            </a:r>
            <a:r>
              <a:rPr lang="en-US" sz="2800" dirty="0">
                <a:latin typeface="Calibri" charset="0"/>
                <a:ea typeface="MS PGothic" charset="0"/>
              </a:rPr>
              <a:t>law, making it the first bill in the country to address the barriers to family reunification for detained and deported immigrant families.</a:t>
            </a:r>
          </a:p>
          <a:p>
            <a:pPr marL="457200" lvl="1" indent="0">
              <a:buFont typeface="Arial" charset="0"/>
              <a:buNone/>
            </a:pPr>
            <a:r>
              <a:rPr lang="en-US" dirty="0">
                <a:latin typeface="Calibri" charset="0"/>
                <a:ea typeface="MS PGothic" charset="0"/>
              </a:rPr>
              <a:t> </a:t>
            </a:r>
          </a:p>
        </p:txBody>
      </p:sp>
      <p:sp>
        <p:nvSpPr>
          <p:cNvPr id="34819" name="Footer Placeholder 3"/>
          <p:cNvSpPr>
            <a:spLocks noGrp="1"/>
          </p:cNvSpPr>
          <p:nvPr>
            <p:ph type="ftr" sz="quarter" idx="4294967295"/>
          </p:nvPr>
        </p:nvSpPr>
        <p:spPr bwMode="auto">
          <a:xfrm>
            <a:off x="3124200" y="6359525"/>
            <a:ext cx="2895600" cy="365125"/>
          </a:xfrm>
          <a:prstGeom prst="rect">
            <a:avLst/>
          </a:prstGeom>
          <a:noFill/>
          <a:extLst>
            <a:ext uri="{909E8E84-426E-40DD-AFC4-6F175D3DCCD1}">
              <a14:hiddenFill xmlns:a14="http://schemas.microsoft.com/office/drawing/2010/main" xmlns:p="http://schemas.openxmlformats.org/presentationml/2006/main" xmlns:r="http://schemas.openxmlformats.org/officeDocument/2006/relationships" xmlns:a="http://schemas.openxmlformats.org/drawingml/2006/main" xmlns="">
                <a:solidFill>
                  <a:srgbClr val="FFFFFF"/>
                </a:solidFill>
              </a14:hiddenFill>
            </a:ext>
            <a:ext uri="{91240B29-F687-4F45-9708-019B960494DF}">
              <a14:hiddenLine xmlns:a14="http://schemas.microsoft.com/office/drawing/2010/main" xmlns:p="http://schemas.openxmlformats.org/presentationml/2006/main" xmlns:r="http://schemas.openxmlformats.org/officeDocument/2006/relationships" xmlns:a="http://schemas.openxmlformats.org/drawingml/2006/main" xmlns="" w="9525">
                <a:solidFill>
                  <a:srgbClr val="000000"/>
                </a:solidFill>
                <a:miter lim="800000"/>
                <a:headEnd/>
                <a:tailEnd/>
              </a14:hiddenLine>
            </a:ext>
          </a:extLst>
        </p:spPr>
        <p:txBody>
          <a:bodyPr/>
          <a:lstStyle>
            <a:lvl1pPr eaLnBrk="0" hangingPunct="0">
              <a:defRPr sz="2400">
                <a:solidFill>
                  <a:schemeClr val="tx1"/>
                </a:solidFill>
                <a:latin typeface="Calibri" charset="0"/>
                <a:ea typeface="MS PGothic" charset="0"/>
                <a:cs typeface="MS PGothic" charset="0"/>
              </a:defRPr>
            </a:lvl1pPr>
            <a:lvl2pPr marL="742950" indent="-285750" eaLnBrk="0" hangingPunct="0">
              <a:defRPr sz="2400">
                <a:solidFill>
                  <a:schemeClr val="tx1"/>
                </a:solidFill>
                <a:latin typeface="Calibri" charset="0"/>
                <a:ea typeface="MS PGothic" charset="0"/>
                <a:cs typeface="MS PGothic" charset="0"/>
              </a:defRPr>
            </a:lvl2pPr>
            <a:lvl3pPr marL="1143000" indent="-228600" eaLnBrk="0" hangingPunct="0">
              <a:defRPr sz="2400">
                <a:solidFill>
                  <a:schemeClr val="tx1"/>
                </a:solidFill>
                <a:latin typeface="Calibri" charset="0"/>
                <a:ea typeface="MS PGothic" charset="0"/>
                <a:cs typeface="MS PGothic" charset="0"/>
              </a:defRPr>
            </a:lvl3pPr>
            <a:lvl4pPr marL="1600200" indent="-228600" eaLnBrk="0" hangingPunct="0">
              <a:defRPr sz="2400">
                <a:solidFill>
                  <a:schemeClr val="tx1"/>
                </a:solidFill>
                <a:latin typeface="Calibri" charset="0"/>
                <a:ea typeface="MS PGothic" charset="0"/>
                <a:cs typeface="MS PGothic" charset="0"/>
              </a:defRPr>
            </a:lvl4pPr>
            <a:lvl5pPr marL="2057400" indent="-228600" eaLnBrk="0" hangingPunct="0">
              <a:defRPr sz="2400">
                <a:solidFill>
                  <a:schemeClr val="tx1"/>
                </a:solidFill>
                <a:latin typeface="Calibri" charset="0"/>
                <a:ea typeface="MS PGothic" charset="0"/>
                <a:cs typeface="MS PGothic" charset="0"/>
              </a:defRPr>
            </a:lvl5pPr>
            <a:lvl6pPr marL="2514600" indent="-228600" eaLnBrk="0" fontAlgn="base" hangingPunct="0">
              <a:spcBef>
                <a:spcPct val="0"/>
              </a:spcBef>
              <a:spcAft>
                <a:spcPct val="0"/>
              </a:spcAft>
              <a:defRPr sz="2400">
                <a:solidFill>
                  <a:schemeClr val="tx1"/>
                </a:solidFill>
                <a:latin typeface="Calibri" charset="0"/>
                <a:ea typeface="MS PGothic" charset="0"/>
                <a:cs typeface="MS PGothic" charset="0"/>
              </a:defRPr>
            </a:lvl6pPr>
            <a:lvl7pPr marL="2971800" indent="-228600" eaLnBrk="0" fontAlgn="base" hangingPunct="0">
              <a:spcBef>
                <a:spcPct val="0"/>
              </a:spcBef>
              <a:spcAft>
                <a:spcPct val="0"/>
              </a:spcAft>
              <a:defRPr sz="2400">
                <a:solidFill>
                  <a:schemeClr val="tx1"/>
                </a:solidFill>
                <a:latin typeface="Calibri" charset="0"/>
                <a:ea typeface="MS PGothic" charset="0"/>
                <a:cs typeface="MS PGothic" charset="0"/>
              </a:defRPr>
            </a:lvl7pPr>
            <a:lvl8pPr marL="3429000" indent="-228600" eaLnBrk="0" fontAlgn="base" hangingPunct="0">
              <a:spcBef>
                <a:spcPct val="0"/>
              </a:spcBef>
              <a:spcAft>
                <a:spcPct val="0"/>
              </a:spcAft>
              <a:defRPr sz="2400">
                <a:solidFill>
                  <a:schemeClr val="tx1"/>
                </a:solidFill>
                <a:latin typeface="Calibri" charset="0"/>
                <a:ea typeface="MS PGothic" charset="0"/>
                <a:cs typeface="MS PGothic" charset="0"/>
              </a:defRPr>
            </a:lvl8pPr>
            <a:lvl9pPr marL="3886200" indent="-228600" eaLnBrk="0" fontAlgn="base" hangingPunct="0">
              <a:spcBef>
                <a:spcPct val="0"/>
              </a:spcBef>
              <a:spcAft>
                <a:spcPct val="0"/>
              </a:spcAft>
              <a:defRPr sz="2400">
                <a:solidFill>
                  <a:schemeClr val="tx1"/>
                </a:solidFill>
                <a:latin typeface="Calibri" charset="0"/>
                <a:ea typeface="MS PGothic" charset="0"/>
                <a:cs typeface="MS PGothic" charset="0"/>
              </a:defRPr>
            </a:lvl9pPr>
          </a:lstStyle>
          <a:p>
            <a:pPr eaLnBrk="1" hangingPunct="1"/>
            <a:r>
              <a:rPr lang="en-US" sz="1200">
                <a:solidFill>
                  <a:srgbClr val="898989"/>
                </a:solidFill>
              </a:rPr>
              <a:t>2014 Immigrant Legal Resource Center</a:t>
            </a:r>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293498763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wrap="square" numCol="1" anchorCtr="0" compatLnSpc="1">
            <a:prstTxWarp prst="textNoShape">
              <a:avLst/>
            </a:prstTxWarp>
            <a:normAutofit/>
          </a:bodyPr>
          <a:lstStyle/>
          <a:p>
            <a:pPr>
              <a:defRPr/>
            </a:pPr>
            <a:r>
              <a:rPr sz="3200" dirty="0">
                <a:solidFill>
                  <a:srgbClr val="002060"/>
                </a:solidFill>
                <a:effectLst>
                  <a:outerShdw blurRad="38100" dist="38100" dir="2700000" algn="tl">
                    <a:srgbClr val="DDDDDD"/>
                  </a:outerShdw>
                </a:effectLst>
                <a:latin typeface="Calibri" charset="0"/>
                <a:ea typeface="MS PGothic" charset="0"/>
                <a:cs typeface="Calibri" charset="0"/>
              </a:rPr>
              <a:t>Five Areas of Focus of SB 1064</a:t>
            </a:r>
          </a:p>
        </p:txBody>
      </p:sp>
      <p:sp>
        <p:nvSpPr>
          <p:cNvPr id="36866" name="Content Placeholder 2"/>
          <p:cNvSpPr>
            <a:spLocks noGrp="1"/>
          </p:cNvSpPr>
          <p:nvPr>
            <p:ph idx="1"/>
          </p:nvPr>
        </p:nvSpPr>
        <p:spPr/>
        <p:txBody>
          <a:bodyPr>
            <a:normAutofit lnSpcReduction="10000"/>
          </a:bodyPr>
          <a:lstStyle/>
          <a:p>
            <a:pPr marL="514350" indent="-514350">
              <a:buFont typeface="Calibri" charset="0"/>
              <a:buAutoNum type="arabicPeriod"/>
            </a:pPr>
            <a:r>
              <a:rPr lang="en-US" dirty="0">
                <a:latin typeface="Calibri" charset="0"/>
                <a:ea typeface="MS PGothic" charset="0"/>
              </a:rPr>
              <a:t>An adult’s undocumented status alone cannot bar her from placement consideration. </a:t>
            </a:r>
          </a:p>
          <a:p>
            <a:pPr marL="514350" indent="-514350">
              <a:buFont typeface="Calibri" charset="0"/>
              <a:buAutoNum type="arabicPeriod"/>
            </a:pPr>
            <a:r>
              <a:rPr lang="en-US" dirty="0">
                <a:latin typeface="Calibri" charset="0"/>
                <a:ea typeface="MS PGothic" charset="0"/>
              </a:rPr>
              <a:t>Workers are required to make and document their reasonable efforts to aid detained and deported parents in receiving reunification services.</a:t>
            </a:r>
          </a:p>
          <a:p>
            <a:pPr marL="514350" indent="-514350">
              <a:buFont typeface="Calibri" charset="0"/>
              <a:buAutoNum type="arabicPeriod"/>
            </a:pPr>
            <a:r>
              <a:rPr lang="en-US" dirty="0">
                <a:latin typeface="Calibri" charset="0"/>
                <a:ea typeface="MS PGothic" charset="0"/>
              </a:rPr>
              <a:t>The law provides courts with new special case continuance options.</a:t>
            </a:r>
          </a:p>
        </p:txBody>
      </p:sp>
      <p:sp>
        <p:nvSpPr>
          <p:cNvPr id="36867" name="Footer Placeholder 2"/>
          <p:cNvSpPr>
            <a:spLocks noGrp="1"/>
          </p:cNvSpPr>
          <p:nvPr>
            <p:ph type="ftr" sz="quarter" idx="4294967295"/>
          </p:nvPr>
        </p:nvSpPr>
        <p:spPr bwMode="auto">
          <a:xfrm>
            <a:off x="3124200" y="6359525"/>
            <a:ext cx="2895600" cy="365125"/>
          </a:xfrm>
          <a:prstGeom prst="rect">
            <a:avLst/>
          </a:prstGeom>
          <a:noFill/>
          <a:extLst>
            <a:ext uri="{909E8E84-426E-40DD-AFC4-6F175D3DCCD1}">
              <a14:hiddenFill xmlns:a14="http://schemas.microsoft.com/office/drawing/2010/main" xmlns:p="http://schemas.openxmlformats.org/presentationml/2006/main" xmlns:r="http://schemas.openxmlformats.org/officeDocument/2006/relationships" xmlns:a="http://schemas.openxmlformats.org/drawingml/2006/main" xmlns="">
                <a:solidFill>
                  <a:srgbClr val="FFFFFF"/>
                </a:solidFill>
              </a14:hiddenFill>
            </a:ext>
            <a:ext uri="{91240B29-F687-4F45-9708-019B960494DF}">
              <a14:hiddenLine xmlns:a14="http://schemas.microsoft.com/office/drawing/2010/main" xmlns:p="http://schemas.openxmlformats.org/presentationml/2006/main" xmlns:r="http://schemas.openxmlformats.org/officeDocument/2006/relationships" xmlns:a="http://schemas.openxmlformats.org/drawingml/2006/main" xmlns="" w="9525">
                <a:solidFill>
                  <a:srgbClr val="000000"/>
                </a:solidFill>
                <a:miter lim="800000"/>
                <a:headEnd/>
                <a:tailEnd/>
              </a14:hiddenLine>
            </a:ext>
          </a:extLst>
        </p:spPr>
        <p:txBody>
          <a:bodyPr/>
          <a:lstStyle>
            <a:lvl1pPr eaLnBrk="0" hangingPunct="0">
              <a:defRPr sz="2400">
                <a:solidFill>
                  <a:schemeClr val="tx1"/>
                </a:solidFill>
                <a:latin typeface="Calibri" charset="0"/>
                <a:ea typeface="MS PGothic" charset="0"/>
                <a:cs typeface="MS PGothic" charset="0"/>
              </a:defRPr>
            </a:lvl1pPr>
            <a:lvl2pPr marL="742950" indent="-285750" eaLnBrk="0" hangingPunct="0">
              <a:defRPr sz="2400">
                <a:solidFill>
                  <a:schemeClr val="tx1"/>
                </a:solidFill>
                <a:latin typeface="Calibri" charset="0"/>
                <a:ea typeface="MS PGothic" charset="0"/>
                <a:cs typeface="MS PGothic" charset="0"/>
              </a:defRPr>
            </a:lvl2pPr>
            <a:lvl3pPr marL="1143000" indent="-228600" eaLnBrk="0" hangingPunct="0">
              <a:defRPr sz="2400">
                <a:solidFill>
                  <a:schemeClr val="tx1"/>
                </a:solidFill>
                <a:latin typeface="Calibri" charset="0"/>
                <a:ea typeface="MS PGothic" charset="0"/>
                <a:cs typeface="MS PGothic" charset="0"/>
              </a:defRPr>
            </a:lvl3pPr>
            <a:lvl4pPr marL="1600200" indent="-228600" eaLnBrk="0" hangingPunct="0">
              <a:defRPr sz="2400">
                <a:solidFill>
                  <a:schemeClr val="tx1"/>
                </a:solidFill>
                <a:latin typeface="Calibri" charset="0"/>
                <a:ea typeface="MS PGothic" charset="0"/>
                <a:cs typeface="MS PGothic" charset="0"/>
              </a:defRPr>
            </a:lvl4pPr>
            <a:lvl5pPr marL="2057400" indent="-228600" eaLnBrk="0" hangingPunct="0">
              <a:defRPr sz="2400">
                <a:solidFill>
                  <a:schemeClr val="tx1"/>
                </a:solidFill>
                <a:latin typeface="Calibri" charset="0"/>
                <a:ea typeface="MS PGothic" charset="0"/>
                <a:cs typeface="MS PGothic" charset="0"/>
              </a:defRPr>
            </a:lvl5pPr>
            <a:lvl6pPr marL="2514600" indent="-228600" eaLnBrk="0" fontAlgn="base" hangingPunct="0">
              <a:spcBef>
                <a:spcPct val="0"/>
              </a:spcBef>
              <a:spcAft>
                <a:spcPct val="0"/>
              </a:spcAft>
              <a:defRPr sz="2400">
                <a:solidFill>
                  <a:schemeClr val="tx1"/>
                </a:solidFill>
                <a:latin typeface="Calibri" charset="0"/>
                <a:ea typeface="MS PGothic" charset="0"/>
                <a:cs typeface="MS PGothic" charset="0"/>
              </a:defRPr>
            </a:lvl6pPr>
            <a:lvl7pPr marL="2971800" indent="-228600" eaLnBrk="0" fontAlgn="base" hangingPunct="0">
              <a:spcBef>
                <a:spcPct val="0"/>
              </a:spcBef>
              <a:spcAft>
                <a:spcPct val="0"/>
              </a:spcAft>
              <a:defRPr sz="2400">
                <a:solidFill>
                  <a:schemeClr val="tx1"/>
                </a:solidFill>
                <a:latin typeface="Calibri" charset="0"/>
                <a:ea typeface="MS PGothic" charset="0"/>
                <a:cs typeface="MS PGothic" charset="0"/>
              </a:defRPr>
            </a:lvl7pPr>
            <a:lvl8pPr marL="3429000" indent="-228600" eaLnBrk="0" fontAlgn="base" hangingPunct="0">
              <a:spcBef>
                <a:spcPct val="0"/>
              </a:spcBef>
              <a:spcAft>
                <a:spcPct val="0"/>
              </a:spcAft>
              <a:defRPr sz="2400">
                <a:solidFill>
                  <a:schemeClr val="tx1"/>
                </a:solidFill>
                <a:latin typeface="Calibri" charset="0"/>
                <a:ea typeface="MS PGothic" charset="0"/>
                <a:cs typeface="MS PGothic" charset="0"/>
              </a:defRPr>
            </a:lvl8pPr>
            <a:lvl9pPr marL="3886200" indent="-228600" eaLnBrk="0" fontAlgn="base" hangingPunct="0">
              <a:spcBef>
                <a:spcPct val="0"/>
              </a:spcBef>
              <a:spcAft>
                <a:spcPct val="0"/>
              </a:spcAft>
              <a:defRPr sz="2400">
                <a:solidFill>
                  <a:schemeClr val="tx1"/>
                </a:solidFill>
                <a:latin typeface="Calibri" charset="0"/>
                <a:ea typeface="MS PGothic" charset="0"/>
                <a:cs typeface="MS PGothic" charset="0"/>
              </a:defRPr>
            </a:lvl9pPr>
          </a:lstStyle>
          <a:p>
            <a:pPr eaLnBrk="1" hangingPunct="1"/>
            <a:r>
              <a:rPr lang="en-US" sz="1200">
                <a:solidFill>
                  <a:srgbClr val="898989"/>
                </a:solidFill>
              </a:rPr>
              <a:t>2014 Immigrant Legal Resource Center</a:t>
            </a:r>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4088249154"/>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217</TotalTime>
  <Words>1781</Words>
  <Application>Microsoft Macintosh PowerPoint</Application>
  <PresentationFormat>On-screen Show (4:3)</PresentationFormat>
  <Paragraphs>108</Paragraphs>
  <Slides>19</Slides>
  <Notes>7</Notes>
  <HiddenSlides>0</HiddenSlides>
  <MMClips>0</MMClips>
  <ScaleCrop>false</ScaleCrop>
  <HeadingPairs>
    <vt:vector size="4" baseType="variant">
      <vt:variant>
        <vt:lpstr>Design Template</vt:lpstr>
      </vt:variant>
      <vt:variant>
        <vt:i4>1</vt:i4>
      </vt:variant>
      <vt:variant>
        <vt:lpstr>Slide Titles</vt:lpstr>
      </vt:variant>
      <vt:variant>
        <vt:i4>19</vt:i4>
      </vt:variant>
    </vt:vector>
  </HeadingPairs>
  <TitlesOfParts>
    <vt:vector size="20" baseType="lpstr">
      <vt:lpstr>Office Theme</vt:lpstr>
      <vt:lpstr>Recent State Policy Affecting Unaccompanied Immigrant Children  November 3, 2014</vt:lpstr>
      <vt:lpstr>Slide 2</vt:lpstr>
      <vt:lpstr>SB 873: New Unaccompanied  Minor Legislation</vt:lpstr>
      <vt:lpstr>SB 873</vt:lpstr>
      <vt:lpstr>SB 873</vt:lpstr>
      <vt:lpstr>SB 873</vt:lpstr>
      <vt:lpstr>SB 1064: The Reuniting Immigrant Families Act</vt:lpstr>
      <vt:lpstr>SB 1064: The Reuniting Immigrant Families Act </vt:lpstr>
      <vt:lpstr>Five Areas of Focus of SB 1064</vt:lpstr>
      <vt:lpstr>Five Areas of Focus of SB 1064</vt:lpstr>
      <vt:lpstr>Additional Issues for UACs  Not Addressed by Recent Legislation</vt:lpstr>
      <vt:lpstr>Additional Issues for UACs  Not Addressed by Recent Legislation</vt:lpstr>
      <vt:lpstr>Additional Issues for UACs  Not Addressed by Recent Legislation</vt:lpstr>
      <vt:lpstr>Additional Issues for UACs  Not Addressed by Recent Legislation</vt:lpstr>
      <vt:lpstr>Additional Issues for UACs  Not Addressed by Recent Legislation</vt:lpstr>
      <vt:lpstr>Additional Issues for UACs  Not Addressed by Recent Legislation</vt:lpstr>
      <vt:lpstr>Additional Issues for UACs  Not Addressed by Recent Legislation</vt:lpstr>
      <vt:lpstr>Contact Information</vt:lpstr>
      <vt:lpstr>Slide 19</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Rachel Prandini</dc:creator>
  <cp:lastModifiedBy>Todd Mc Killop</cp:lastModifiedBy>
  <cp:revision>23</cp:revision>
  <dcterms:created xsi:type="dcterms:W3CDTF">2014-10-31T16:52:55Z</dcterms:created>
  <dcterms:modified xsi:type="dcterms:W3CDTF">2014-10-31T16:54:43Z</dcterms:modified>
</cp:coreProperties>
</file>