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Oswald" panose="020B0604020202020204" charset="0"/>
      <p:regular r:id="rId17"/>
      <p:bold r:id="rId18"/>
    </p:embeddedFont>
    <p:embeddedFont>
      <p:font typeface="Merriweather"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5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864343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9607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520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362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4453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332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9225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93292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114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6805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434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884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846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650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337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 name="Google Shape;15;p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 name="Google Shape;2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 name="Google Shape;27;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8" name="Google Shape;2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100488" y="776796"/>
            <a:ext cx="8520600" cy="792600"/>
          </a:xfrm>
          <a:prstGeom prst="rect">
            <a:avLst/>
          </a:prstGeom>
          <a:noFill/>
          <a:ln>
            <a:noFill/>
          </a:ln>
        </p:spPr>
        <p:txBody>
          <a:bodyPr spcFirstLastPara="1" wrap="square" lIns="91425" tIns="91425" rIns="91425" bIns="91425" anchor="t" anchorCtr="0">
            <a:noAutofit/>
          </a:bodyPr>
          <a:lstStyle/>
          <a:p>
            <a:pPr marL="457200" lvl="0" indent="0" algn="ctr" rtl="0">
              <a:lnSpc>
                <a:spcPct val="100000"/>
              </a:lnSpc>
              <a:spcBef>
                <a:spcPts val="0"/>
              </a:spcBef>
              <a:spcAft>
                <a:spcPts val="0"/>
              </a:spcAft>
              <a:buSzPts val="2800"/>
              <a:buNone/>
            </a:pPr>
            <a:r>
              <a:rPr lang="en-US" sz="3600">
                <a:latin typeface="Oswald"/>
                <a:ea typeface="Oswald"/>
                <a:cs typeface="Oswald"/>
                <a:sym typeface="Oswald"/>
              </a:rPr>
              <a:t>Ending the Criminalization of Poor </a:t>
            </a:r>
            <a:endParaRPr/>
          </a:p>
          <a:p>
            <a:pPr marL="457200" lvl="0" indent="0" algn="ctr" rtl="0">
              <a:lnSpc>
                <a:spcPct val="100000"/>
              </a:lnSpc>
              <a:spcBef>
                <a:spcPts val="0"/>
              </a:spcBef>
              <a:spcAft>
                <a:spcPts val="0"/>
              </a:spcAft>
              <a:buSzPts val="2800"/>
              <a:buNone/>
            </a:pPr>
            <a:r>
              <a:rPr lang="en-US" sz="3600">
                <a:latin typeface="Oswald"/>
                <a:ea typeface="Oswald"/>
                <a:cs typeface="Oswald"/>
                <a:sym typeface="Oswald"/>
              </a:rPr>
              <a:t>Women and Girls of Color</a:t>
            </a:r>
            <a:endParaRPr sz="3600">
              <a:latin typeface="Oswald"/>
              <a:ea typeface="Oswald"/>
              <a:cs typeface="Oswald"/>
              <a:sym typeface="Oswald"/>
            </a:endParaRPr>
          </a:p>
        </p:txBody>
      </p:sp>
      <p:sp>
        <p:nvSpPr>
          <p:cNvPr id="55" name="Google Shape;55;p13"/>
          <p:cNvSpPr txBox="1">
            <a:spLocks noGrp="1"/>
          </p:cNvSpPr>
          <p:nvPr>
            <p:ph type="subTitle" idx="1"/>
          </p:nvPr>
        </p:nvSpPr>
        <p:spPr>
          <a:xfrm>
            <a:off x="1831125" y="2488125"/>
            <a:ext cx="4649700" cy="405000"/>
          </a:xfrm>
          <a:prstGeom prst="rect">
            <a:avLst/>
          </a:prstGeom>
          <a:noFill/>
          <a:ln>
            <a:noFill/>
          </a:ln>
        </p:spPr>
        <p:txBody>
          <a:bodyPr spcFirstLastPara="1" wrap="square" lIns="91425" tIns="91425" rIns="91425" bIns="91425" anchor="t" anchorCtr="0">
            <a:noAutofit/>
          </a:bodyPr>
          <a:lstStyle/>
          <a:p>
            <a:pPr marL="457200" lvl="0" indent="0" algn="ctr" rtl="0">
              <a:lnSpc>
                <a:spcPct val="100000"/>
              </a:lnSpc>
              <a:spcBef>
                <a:spcPts val="0"/>
              </a:spcBef>
              <a:spcAft>
                <a:spcPts val="0"/>
              </a:spcAft>
              <a:buSzPts val="2800"/>
              <a:buNone/>
            </a:pPr>
            <a:r>
              <a:rPr lang="en-US" sz="1400">
                <a:latin typeface="Merriweather"/>
                <a:ea typeface="Merriweather"/>
                <a:cs typeface="Merriweather"/>
                <a:sym typeface="Merriweather"/>
              </a:rPr>
              <a:t>Presented By</a:t>
            </a:r>
            <a:endParaRPr sz="1400">
              <a:latin typeface="Merriweather"/>
              <a:ea typeface="Merriweather"/>
              <a:cs typeface="Merriweather"/>
              <a:sym typeface="Merriweather"/>
            </a:endParaRPr>
          </a:p>
          <a:p>
            <a:pPr marL="457200" lvl="0" indent="0" algn="ctr" rtl="0">
              <a:lnSpc>
                <a:spcPct val="100000"/>
              </a:lnSpc>
              <a:spcBef>
                <a:spcPts val="0"/>
              </a:spcBef>
              <a:spcAft>
                <a:spcPts val="0"/>
              </a:spcAft>
              <a:buSzPts val="2800"/>
              <a:buNone/>
            </a:pPr>
            <a:endParaRPr sz="1200">
              <a:latin typeface="Merriweather"/>
              <a:ea typeface="Merriweather"/>
              <a:cs typeface="Merriweather"/>
              <a:sym typeface="Merriweather"/>
            </a:endParaRPr>
          </a:p>
          <a:p>
            <a:pPr marL="457200" lvl="0" indent="0" algn="ctr" rtl="0">
              <a:lnSpc>
                <a:spcPct val="100000"/>
              </a:lnSpc>
              <a:spcBef>
                <a:spcPts val="0"/>
              </a:spcBef>
              <a:spcAft>
                <a:spcPts val="0"/>
              </a:spcAft>
              <a:buSzPts val="2800"/>
              <a:buNone/>
            </a:pPr>
            <a:endParaRPr sz="1200">
              <a:latin typeface="Merriweather"/>
              <a:ea typeface="Merriweather"/>
              <a:cs typeface="Merriweather"/>
              <a:sym typeface="Merriweather"/>
            </a:endParaRPr>
          </a:p>
        </p:txBody>
      </p:sp>
      <p:pic>
        <p:nvPicPr>
          <p:cNvPr id="56" name="Google Shape;56;p13"/>
          <p:cNvPicPr preferRelativeResize="0"/>
          <p:nvPr/>
        </p:nvPicPr>
        <p:blipFill>
          <a:blip r:embed="rId3">
            <a:alphaModFix/>
          </a:blip>
          <a:stretch>
            <a:fillRect/>
          </a:stretch>
        </p:blipFill>
        <p:spPr>
          <a:xfrm>
            <a:off x="585599" y="3478828"/>
            <a:ext cx="2693756" cy="746850"/>
          </a:xfrm>
          <a:prstGeom prst="rect">
            <a:avLst/>
          </a:prstGeom>
          <a:noFill/>
          <a:ln>
            <a:noFill/>
          </a:ln>
        </p:spPr>
      </p:pic>
      <p:pic>
        <p:nvPicPr>
          <p:cNvPr id="57" name="Google Shape;57;p13"/>
          <p:cNvPicPr preferRelativeResize="0"/>
          <p:nvPr/>
        </p:nvPicPr>
        <p:blipFill rotWithShape="1">
          <a:blip r:embed="rId4">
            <a:alphaModFix/>
          </a:blip>
          <a:srcRect/>
          <a:stretch/>
        </p:blipFill>
        <p:spPr>
          <a:xfrm>
            <a:off x="3737573" y="3205012"/>
            <a:ext cx="1668850" cy="1294475"/>
          </a:xfrm>
          <a:prstGeom prst="rect">
            <a:avLst/>
          </a:prstGeom>
          <a:noFill/>
          <a:ln>
            <a:noFill/>
          </a:ln>
          <a:effectLst>
            <a:outerShdw blurRad="292100" dist="139700" dir="2700000" algn="tl" rotWithShape="0">
              <a:srgbClr val="333333">
                <a:alpha val="64709"/>
              </a:srgbClr>
            </a:outerShdw>
          </a:effectLst>
        </p:spPr>
      </p:pic>
      <p:pic>
        <p:nvPicPr>
          <p:cNvPr id="58" name="Google Shape;58;p13"/>
          <p:cNvPicPr preferRelativeResize="0"/>
          <p:nvPr/>
        </p:nvPicPr>
        <p:blipFill rotWithShape="1">
          <a:blip r:embed="rId5">
            <a:alphaModFix/>
          </a:blip>
          <a:srcRect t="29466" b="38462"/>
          <a:stretch/>
        </p:blipFill>
        <p:spPr>
          <a:xfrm>
            <a:off x="5864650" y="3403438"/>
            <a:ext cx="2798925" cy="897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549624" y="301900"/>
            <a:ext cx="3977400" cy="65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434343"/>
                </a:solidFill>
                <a:latin typeface="Oswald"/>
                <a:ea typeface="Oswald"/>
                <a:cs typeface="Oswald"/>
                <a:sym typeface="Oswald"/>
              </a:rPr>
              <a:t>Movement-Based Legal Advocacy  </a:t>
            </a:r>
            <a:endParaRPr>
              <a:solidFill>
                <a:srgbClr val="434343"/>
              </a:solidFill>
              <a:latin typeface="Oswald"/>
              <a:ea typeface="Oswald"/>
              <a:cs typeface="Oswald"/>
              <a:sym typeface="Oswald"/>
            </a:endParaRPr>
          </a:p>
        </p:txBody>
      </p:sp>
      <p:sp>
        <p:nvSpPr>
          <p:cNvPr id="131" name="Google Shape;131;p22"/>
          <p:cNvSpPr txBox="1">
            <a:spLocks noGrp="1"/>
          </p:cNvSpPr>
          <p:nvPr>
            <p:ph type="body" idx="1"/>
          </p:nvPr>
        </p:nvSpPr>
        <p:spPr>
          <a:xfrm>
            <a:off x="5065160" y="1079975"/>
            <a:ext cx="3629400" cy="35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endParaRPr>
              <a:solidFill>
                <a:srgbClr val="333333"/>
              </a:solidFill>
              <a:latin typeface="Merriweather"/>
              <a:ea typeface="Merriweather"/>
              <a:cs typeface="Merriweather"/>
              <a:sym typeface="Merriweather"/>
            </a:endParaRPr>
          </a:p>
          <a:p>
            <a:pPr marL="457200" lvl="0" indent="0" algn="l" rtl="0">
              <a:lnSpc>
                <a:spcPct val="115000"/>
              </a:lnSpc>
              <a:spcBef>
                <a:spcPts val="500"/>
              </a:spcBef>
              <a:spcAft>
                <a:spcPts val="1600"/>
              </a:spcAft>
              <a:buSzPts val="1200"/>
              <a:buNone/>
            </a:pPr>
            <a:endParaRPr>
              <a:solidFill>
                <a:srgbClr val="333333"/>
              </a:solidFill>
              <a:latin typeface="Merriweather"/>
              <a:ea typeface="Merriweather"/>
              <a:cs typeface="Merriweather"/>
              <a:sym typeface="Merriweather"/>
            </a:endParaRPr>
          </a:p>
        </p:txBody>
      </p:sp>
      <p:sp>
        <p:nvSpPr>
          <p:cNvPr id="132" name="Google Shape;132;p22"/>
          <p:cNvSpPr txBox="1"/>
          <p:nvPr/>
        </p:nvSpPr>
        <p:spPr>
          <a:xfrm>
            <a:off x="4705675" y="1123002"/>
            <a:ext cx="4138500" cy="34185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Primary goal = Shifting power</a:t>
            </a:r>
            <a:endParaRPr sz="1400" b="0" i="0" u="none" strike="noStrike" cap="none">
              <a:solidFill>
                <a:srgbClr val="434343"/>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Impact Litigation as a core tool</a:t>
            </a:r>
            <a:endParaRPr sz="1400" b="0" i="0" u="none" strike="noStrike" cap="none">
              <a:solidFill>
                <a:srgbClr val="434343"/>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Legal analysis, research, legislative drafting, advocacy support</a:t>
            </a:r>
            <a:endParaRPr sz="1400" b="0" i="0" u="none" strike="noStrike" cap="none">
              <a:solidFill>
                <a:srgbClr val="434343"/>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Framework = Challenging the Criminalization of Childhood</a:t>
            </a:r>
            <a:endParaRPr sz="1400" b="0" i="0" u="none" strike="noStrike" cap="none">
              <a:solidFill>
                <a:srgbClr val="434343"/>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434343"/>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2"/>
              </a:solidFill>
              <a:latin typeface="Merriweather"/>
              <a:ea typeface="Merriweather"/>
              <a:cs typeface="Merriweather"/>
              <a:sym typeface="Merriweather"/>
            </a:endParaRPr>
          </a:p>
          <a:p>
            <a:pPr marL="457200" marR="0" lvl="0" indent="-228600" algn="l" rtl="0">
              <a:lnSpc>
                <a:spcPct val="115000"/>
              </a:lnSpc>
              <a:spcBef>
                <a:spcPts val="0"/>
              </a:spcBef>
              <a:spcAft>
                <a:spcPts val="0"/>
              </a:spcAft>
              <a:buClr>
                <a:schemeClr val="dk2"/>
              </a:buClr>
              <a:buSzPts val="1200"/>
              <a:buFont typeface="Merriweather"/>
              <a:buNone/>
            </a:pPr>
            <a:endParaRPr sz="1200" b="0" i="0" u="none" strike="noStrike" cap="none">
              <a:solidFill>
                <a:schemeClr val="dk2"/>
              </a:solidFill>
              <a:latin typeface="Merriweather"/>
              <a:ea typeface="Merriweather"/>
              <a:cs typeface="Merriweather"/>
              <a:sym typeface="Merriweather"/>
            </a:endParaRPr>
          </a:p>
          <a:p>
            <a:pPr marL="457200" marR="0" lvl="0" indent="-228600" algn="l" rtl="0">
              <a:lnSpc>
                <a:spcPct val="115000"/>
              </a:lnSpc>
              <a:spcBef>
                <a:spcPts val="0"/>
              </a:spcBef>
              <a:spcAft>
                <a:spcPts val="0"/>
              </a:spcAft>
              <a:buClr>
                <a:schemeClr val="dk2"/>
              </a:buClr>
              <a:buSzPts val="1200"/>
              <a:buFont typeface="Merriweather"/>
              <a:buNone/>
            </a:pPr>
            <a:endParaRPr sz="1200" b="0" i="0" u="none" strike="noStrike" cap="none">
              <a:solidFill>
                <a:schemeClr val="dk2"/>
              </a:solidFill>
              <a:latin typeface="Merriweather"/>
              <a:ea typeface="Merriweather"/>
              <a:cs typeface="Merriweather"/>
              <a:sym typeface="Merriweather"/>
            </a:endParaRPr>
          </a:p>
        </p:txBody>
      </p:sp>
      <p:pic>
        <p:nvPicPr>
          <p:cNvPr id="133" name="Google Shape;133;p22"/>
          <p:cNvPicPr preferRelativeResize="0"/>
          <p:nvPr/>
        </p:nvPicPr>
        <p:blipFill rotWithShape="1">
          <a:blip r:embed="rId3">
            <a:alphaModFix/>
          </a:blip>
          <a:srcRect/>
          <a:stretch/>
        </p:blipFill>
        <p:spPr>
          <a:xfrm>
            <a:off x="626950" y="741800"/>
            <a:ext cx="3629275" cy="36286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63900" y="282225"/>
            <a:ext cx="84162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434343"/>
                </a:solidFill>
                <a:latin typeface="Oswald"/>
                <a:ea typeface="Oswald"/>
                <a:cs typeface="Oswald"/>
                <a:sym typeface="Oswald"/>
              </a:rPr>
              <a:t>Challenging the Criminalization of Childhood</a:t>
            </a:r>
            <a:endParaRPr>
              <a:solidFill>
                <a:srgbClr val="434343"/>
              </a:solidFill>
            </a:endParaRPr>
          </a:p>
        </p:txBody>
      </p:sp>
      <p:sp>
        <p:nvSpPr>
          <p:cNvPr id="139" name="Google Shape;139;p23"/>
          <p:cNvSpPr txBox="1"/>
          <p:nvPr/>
        </p:nvSpPr>
        <p:spPr>
          <a:xfrm>
            <a:off x="363900" y="1422675"/>
            <a:ext cx="3703500" cy="56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434343"/>
                </a:solidFill>
                <a:latin typeface="Merriweather"/>
                <a:ea typeface="Merriweather"/>
                <a:cs typeface="Merriweather"/>
                <a:sym typeface="Merriweather"/>
              </a:rPr>
              <a:t>Over 23,000 cases resulted in probation supervision or custody in 2017</a:t>
            </a:r>
            <a:endParaRPr sz="1400" b="0" i="0" u="none" strike="noStrike" cap="none">
              <a:solidFill>
                <a:srgbClr val="434343"/>
              </a:solidFill>
              <a:latin typeface="Merriweather"/>
              <a:ea typeface="Merriweather"/>
              <a:cs typeface="Merriweather"/>
              <a:sym typeface="Merriweather"/>
            </a:endParaRPr>
          </a:p>
        </p:txBody>
      </p:sp>
      <p:pic>
        <p:nvPicPr>
          <p:cNvPr id="140" name="Google Shape;140;p23"/>
          <p:cNvPicPr preferRelativeResize="0"/>
          <p:nvPr/>
        </p:nvPicPr>
        <p:blipFill rotWithShape="1">
          <a:blip r:embed="rId3">
            <a:alphaModFix/>
          </a:blip>
          <a:srcRect/>
          <a:stretch/>
        </p:blipFill>
        <p:spPr>
          <a:xfrm>
            <a:off x="-3041" y="2088400"/>
            <a:ext cx="4408466" cy="2902700"/>
          </a:xfrm>
          <a:prstGeom prst="rect">
            <a:avLst/>
          </a:prstGeom>
          <a:noFill/>
          <a:ln>
            <a:noFill/>
          </a:ln>
        </p:spPr>
      </p:pic>
      <p:sp>
        <p:nvSpPr>
          <p:cNvPr id="141" name="Google Shape;141;p23"/>
          <p:cNvSpPr txBox="1"/>
          <p:nvPr/>
        </p:nvSpPr>
        <p:spPr>
          <a:xfrm>
            <a:off x="4902875" y="1422675"/>
            <a:ext cx="3922800" cy="56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434343"/>
                </a:solidFill>
                <a:latin typeface="Merriweather"/>
                <a:ea typeface="Merriweather"/>
                <a:cs typeface="Merriweather"/>
                <a:sym typeface="Merriweather"/>
              </a:rPr>
              <a:t>Most youth on probation are under misdemeanor or “informal” supervision.</a:t>
            </a:r>
            <a:endParaRPr sz="1400" b="0" i="0" u="none" strike="noStrike" cap="none">
              <a:solidFill>
                <a:srgbClr val="434343"/>
              </a:solidFill>
              <a:latin typeface="Merriweather"/>
              <a:ea typeface="Merriweather"/>
              <a:cs typeface="Merriweather"/>
              <a:sym typeface="Merriweather"/>
            </a:endParaRPr>
          </a:p>
        </p:txBody>
      </p:sp>
      <p:pic>
        <p:nvPicPr>
          <p:cNvPr id="142" name="Google Shape;142;p23"/>
          <p:cNvPicPr preferRelativeResize="0"/>
          <p:nvPr/>
        </p:nvPicPr>
        <p:blipFill rotWithShape="1">
          <a:blip r:embed="rId4">
            <a:alphaModFix/>
          </a:blip>
          <a:srcRect/>
          <a:stretch/>
        </p:blipFill>
        <p:spPr>
          <a:xfrm>
            <a:off x="4559550" y="2088400"/>
            <a:ext cx="4144200" cy="290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63900" y="293375"/>
            <a:ext cx="84162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2800">
                <a:solidFill>
                  <a:srgbClr val="434343"/>
                </a:solidFill>
                <a:latin typeface="Oswald"/>
                <a:ea typeface="Oswald"/>
                <a:cs typeface="Oswald"/>
                <a:sym typeface="Oswald"/>
              </a:rPr>
              <a:t>Challenging the Criminalization of Childhood</a:t>
            </a:r>
            <a:endParaRPr>
              <a:solidFill>
                <a:srgbClr val="434343"/>
              </a:solidFill>
            </a:endParaRPr>
          </a:p>
        </p:txBody>
      </p:sp>
      <p:sp>
        <p:nvSpPr>
          <p:cNvPr id="148" name="Google Shape;148;p24"/>
          <p:cNvSpPr txBox="1"/>
          <p:nvPr/>
        </p:nvSpPr>
        <p:spPr>
          <a:xfrm>
            <a:off x="749800" y="1158200"/>
            <a:ext cx="7419300" cy="916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50000"/>
              </a:lnSpc>
              <a:spcBef>
                <a:spcPts val="0"/>
              </a:spcBef>
              <a:spcAft>
                <a:spcPts val="0"/>
              </a:spcAft>
              <a:buClr>
                <a:srgbClr val="434343"/>
              </a:buClr>
              <a:buSzPts val="1400"/>
              <a:buFont typeface="Merriweather"/>
              <a:buChar char="●"/>
            </a:pPr>
            <a:r>
              <a:rPr lang="en-US" sz="1400" b="0" i="0" u="none" strike="noStrike" cap="none">
                <a:solidFill>
                  <a:srgbClr val="434343"/>
                </a:solidFill>
                <a:latin typeface="Merriweather"/>
                <a:ea typeface="Merriweather"/>
                <a:cs typeface="Merriweather"/>
                <a:sym typeface="Merriweather"/>
              </a:rPr>
              <a:t>8,111 bookings into juvenile hall for probation violations in 2017</a:t>
            </a:r>
            <a:endParaRPr sz="1400" b="0" i="0" u="none" strike="noStrike" cap="none">
              <a:solidFill>
                <a:srgbClr val="434343"/>
              </a:solidFill>
              <a:latin typeface="Merriweather"/>
              <a:ea typeface="Merriweather"/>
              <a:cs typeface="Merriweather"/>
              <a:sym typeface="Merriweather"/>
            </a:endParaRPr>
          </a:p>
          <a:p>
            <a:pPr marL="457200" marR="0" lvl="0" indent="-317500" algn="l" rtl="0">
              <a:lnSpc>
                <a:spcPct val="115000"/>
              </a:lnSpc>
              <a:spcBef>
                <a:spcPts val="0"/>
              </a:spcBef>
              <a:spcAft>
                <a:spcPts val="0"/>
              </a:spcAft>
              <a:buClr>
                <a:srgbClr val="434343"/>
              </a:buClr>
              <a:buSzPts val="1400"/>
              <a:buFont typeface="Merriweather"/>
              <a:buChar char="●"/>
            </a:pPr>
            <a:r>
              <a:rPr lang="en-US" sz="1400" b="0" i="0" u="none" strike="noStrike" cap="none">
                <a:solidFill>
                  <a:srgbClr val="434343"/>
                </a:solidFill>
                <a:latin typeface="Merriweather"/>
                <a:ea typeface="Merriweather"/>
                <a:cs typeface="Merriweather"/>
                <a:sym typeface="Merriweather"/>
              </a:rPr>
              <a:t>20% of youth in institutional placements are there for technical probation violations </a:t>
            </a:r>
            <a:endParaRPr sz="1400" b="0" i="0" u="none" strike="noStrike" cap="none">
              <a:solidFill>
                <a:srgbClr val="434343"/>
              </a:solidFill>
              <a:latin typeface="Merriweather"/>
              <a:ea typeface="Merriweather"/>
              <a:cs typeface="Merriweather"/>
              <a:sym typeface="Merriweather"/>
            </a:endParaRPr>
          </a:p>
        </p:txBody>
      </p:sp>
      <p:pic>
        <p:nvPicPr>
          <p:cNvPr id="149" name="Google Shape;149;p24"/>
          <p:cNvPicPr preferRelativeResize="0"/>
          <p:nvPr/>
        </p:nvPicPr>
        <p:blipFill rotWithShape="1">
          <a:blip r:embed="rId3">
            <a:alphaModFix/>
          </a:blip>
          <a:srcRect t="76817"/>
          <a:stretch/>
        </p:blipFill>
        <p:spPr>
          <a:xfrm>
            <a:off x="986250" y="2384725"/>
            <a:ext cx="7171500" cy="2150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549624" y="301900"/>
            <a:ext cx="3980400" cy="65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434343"/>
                </a:solidFill>
                <a:latin typeface="Oswald"/>
                <a:ea typeface="Oswald"/>
                <a:cs typeface="Oswald"/>
                <a:sym typeface="Oswald"/>
              </a:rPr>
              <a:t>Movement-Based Legal Advocacy </a:t>
            </a:r>
            <a:endParaRPr>
              <a:solidFill>
                <a:srgbClr val="434343"/>
              </a:solidFill>
              <a:latin typeface="Oswald"/>
              <a:ea typeface="Oswald"/>
              <a:cs typeface="Oswald"/>
              <a:sym typeface="Oswald"/>
            </a:endParaRPr>
          </a:p>
        </p:txBody>
      </p:sp>
      <p:sp>
        <p:nvSpPr>
          <p:cNvPr id="155" name="Google Shape;155;p25"/>
          <p:cNvSpPr txBox="1">
            <a:spLocks noGrp="1"/>
          </p:cNvSpPr>
          <p:nvPr>
            <p:ph type="body" idx="1"/>
          </p:nvPr>
        </p:nvSpPr>
        <p:spPr>
          <a:xfrm>
            <a:off x="5065160" y="1079975"/>
            <a:ext cx="3629265" cy="35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endParaRPr>
              <a:solidFill>
                <a:srgbClr val="333333"/>
              </a:solidFill>
              <a:latin typeface="Merriweather"/>
              <a:ea typeface="Merriweather"/>
              <a:cs typeface="Merriweather"/>
              <a:sym typeface="Merriweather"/>
            </a:endParaRPr>
          </a:p>
          <a:p>
            <a:pPr marL="457200" lvl="0" indent="0" algn="l" rtl="0">
              <a:lnSpc>
                <a:spcPct val="115000"/>
              </a:lnSpc>
              <a:spcBef>
                <a:spcPts val="500"/>
              </a:spcBef>
              <a:spcAft>
                <a:spcPts val="1600"/>
              </a:spcAft>
              <a:buSzPts val="1200"/>
              <a:buNone/>
            </a:pPr>
            <a:endParaRPr>
              <a:solidFill>
                <a:srgbClr val="333333"/>
              </a:solidFill>
              <a:latin typeface="Merriweather"/>
              <a:ea typeface="Merriweather"/>
              <a:cs typeface="Merriweather"/>
              <a:sym typeface="Merriweather"/>
            </a:endParaRPr>
          </a:p>
        </p:txBody>
      </p:sp>
      <p:sp>
        <p:nvSpPr>
          <p:cNvPr id="156" name="Google Shape;156;p25"/>
          <p:cNvSpPr txBox="1"/>
          <p:nvPr/>
        </p:nvSpPr>
        <p:spPr>
          <a:xfrm>
            <a:off x="4705675" y="1123002"/>
            <a:ext cx="4138500" cy="341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rgbClr val="434343"/>
                </a:solidFill>
                <a:latin typeface="Merriweather"/>
                <a:ea typeface="Merriweather"/>
                <a:cs typeface="Merriweather"/>
                <a:sym typeface="Merriweather"/>
              </a:rPr>
              <a:t>Legal Advocacy to Restore Childhood:</a:t>
            </a: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County-based</a:t>
            </a: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Litigation-focused</a:t>
            </a: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Multi-disciplinary</a:t>
            </a: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Integrated with the movement</a:t>
            </a:r>
            <a:endParaRPr sz="1400" b="0" i="0" u="none" strike="noStrike" cap="none">
              <a:solidFill>
                <a:srgbClr val="434343"/>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434343"/>
              </a:solidFill>
              <a:latin typeface="Merriweather"/>
              <a:ea typeface="Merriweather"/>
              <a:cs typeface="Merriweather"/>
              <a:sym typeface="Merriweather"/>
            </a:endParaRPr>
          </a:p>
          <a:p>
            <a:pPr marL="0" marR="0" lvl="0" indent="0" algn="l" rtl="0">
              <a:lnSpc>
                <a:spcPct val="115000"/>
              </a:lnSpc>
              <a:spcBef>
                <a:spcPts val="0"/>
              </a:spcBef>
              <a:spcAft>
                <a:spcPts val="0"/>
              </a:spcAft>
              <a:buClr>
                <a:srgbClr val="000000"/>
              </a:buClr>
              <a:buSzPts val="1400"/>
              <a:buFont typeface="Arial"/>
              <a:buNone/>
            </a:pPr>
            <a:r>
              <a:rPr lang="en-US" sz="1400" b="0" i="0" u="none" strike="noStrike" cap="none">
                <a:solidFill>
                  <a:srgbClr val="434343"/>
                </a:solidFill>
                <a:latin typeface="Merriweather"/>
                <a:ea typeface="Merriweather"/>
                <a:cs typeface="Merriweather"/>
                <a:sym typeface="Merriweather"/>
              </a:rPr>
              <a:t>Advocacy Goals:</a:t>
            </a: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Protect fundamental rights;</a:t>
            </a: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Challenge surveillance and incarceration;</a:t>
            </a:r>
            <a:endParaRPr sz="1400" b="0" i="0" u="none" strike="noStrike" cap="none">
              <a:solidFill>
                <a:srgbClr val="434343"/>
              </a:solidFill>
              <a:latin typeface="Merriweather"/>
              <a:ea typeface="Merriweather"/>
              <a:cs typeface="Merriweather"/>
              <a:sym typeface="Merriweather"/>
            </a:endParaRPr>
          </a:p>
          <a:p>
            <a:pPr marL="457200" marR="0" lvl="0" indent="-304800" algn="l" rtl="0">
              <a:lnSpc>
                <a:spcPct val="115000"/>
              </a:lnSpc>
              <a:spcBef>
                <a:spcPts val="0"/>
              </a:spcBef>
              <a:spcAft>
                <a:spcPts val="0"/>
              </a:spcAft>
              <a:buClr>
                <a:srgbClr val="434343"/>
              </a:buClr>
              <a:buSzPts val="1200"/>
              <a:buFont typeface="Merriweather"/>
              <a:buChar char="●"/>
            </a:pPr>
            <a:r>
              <a:rPr lang="en-US" sz="1400" b="0" i="0" u="none" strike="noStrike" cap="none">
                <a:solidFill>
                  <a:srgbClr val="434343"/>
                </a:solidFill>
                <a:latin typeface="Merriweather"/>
                <a:ea typeface="Merriweather"/>
                <a:cs typeface="Merriweather"/>
                <a:sym typeface="Merriweather"/>
              </a:rPr>
              <a:t>Demand community-based supports for youth.</a:t>
            </a:r>
            <a:endParaRPr sz="1400" b="0" i="0" u="none" strike="noStrike" cap="none">
              <a:solidFill>
                <a:srgbClr val="434343"/>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1200"/>
              <a:buFont typeface="Arial"/>
              <a:buNone/>
            </a:pPr>
            <a:endParaRPr sz="1200" b="0" i="0" u="none" strike="noStrike" cap="none">
              <a:solidFill>
                <a:schemeClr val="dk2"/>
              </a:solidFill>
              <a:latin typeface="Merriweather"/>
              <a:ea typeface="Merriweather"/>
              <a:cs typeface="Merriweather"/>
              <a:sym typeface="Merriweather"/>
            </a:endParaRPr>
          </a:p>
          <a:p>
            <a:pPr marL="457200" marR="0" lvl="0" indent="-228600" algn="l" rtl="0">
              <a:lnSpc>
                <a:spcPct val="115000"/>
              </a:lnSpc>
              <a:spcBef>
                <a:spcPts val="0"/>
              </a:spcBef>
              <a:spcAft>
                <a:spcPts val="0"/>
              </a:spcAft>
              <a:buClr>
                <a:schemeClr val="dk2"/>
              </a:buClr>
              <a:buSzPts val="1200"/>
              <a:buFont typeface="Merriweather"/>
              <a:buNone/>
            </a:pPr>
            <a:endParaRPr sz="1200" b="0" i="0" u="none" strike="noStrike" cap="none">
              <a:solidFill>
                <a:schemeClr val="dk2"/>
              </a:solidFill>
              <a:latin typeface="Merriweather"/>
              <a:ea typeface="Merriweather"/>
              <a:cs typeface="Merriweather"/>
              <a:sym typeface="Merriweather"/>
            </a:endParaRPr>
          </a:p>
          <a:p>
            <a:pPr marL="457200" marR="0" lvl="0" indent="-228600" algn="l" rtl="0">
              <a:lnSpc>
                <a:spcPct val="115000"/>
              </a:lnSpc>
              <a:spcBef>
                <a:spcPts val="0"/>
              </a:spcBef>
              <a:spcAft>
                <a:spcPts val="0"/>
              </a:spcAft>
              <a:buClr>
                <a:schemeClr val="dk2"/>
              </a:buClr>
              <a:buSzPts val="1200"/>
              <a:buFont typeface="Merriweather"/>
              <a:buNone/>
            </a:pPr>
            <a:endParaRPr sz="1200" b="0" i="0" u="none" strike="noStrike" cap="none">
              <a:solidFill>
                <a:schemeClr val="dk2"/>
              </a:solidFill>
              <a:latin typeface="Merriweather"/>
              <a:ea typeface="Merriweather"/>
              <a:cs typeface="Merriweather"/>
              <a:sym typeface="Merriweather"/>
            </a:endParaRPr>
          </a:p>
        </p:txBody>
      </p:sp>
      <p:pic>
        <p:nvPicPr>
          <p:cNvPr id="157" name="Google Shape;157;p25"/>
          <p:cNvPicPr preferRelativeResize="0"/>
          <p:nvPr/>
        </p:nvPicPr>
        <p:blipFill rotWithShape="1">
          <a:blip r:embed="rId3">
            <a:alphaModFix/>
          </a:blip>
          <a:srcRect l="9550"/>
          <a:stretch/>
        </p:blipFill>
        <p:spPr>
          <a:xfrm>
            <a:off x="452925" y="1190475"/>
            <a:ext cx="3980400" cy="2933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6"/>
          <p:cNvPicPr preferRelativeResize="0"/>
          <p:nvPr/>
        </p:nvPicPr>
        <p:blipFill rotWithShape="1">
          <a:blip r:embed="rId3">
            <a:alphaModFix/>
          </a:blip>
          <a:srcRect/>
          <a:stretch/>
        </p:blipFill>
        <p:spPr>
          <a:xfrm>
            <a:off x="931201" y="1180949"/>
            <a:ext cx="3381350" cy="3746500"/>
          </a:xfrm>
          <a:prstGeom prst="rect">
            <a:avLst/>
          </a:prstGeom>
          <a:noFill/>
          <a:ln>
            <a:noFill/>
          </a:ln>
        </p:spPr>
      </p:pic>
      <p:sp>
        <p:nvSpPr>
          <p:cNvPr id="163" name="Google Shape;163;p26"/>
          <p:cNvSpPr txBox="1">
            <a:spLocks noGrp="1"/>
          </p:cNvSpPr>
          <p:nvPr>
            <p:ph type="title"/>
          </p:nvPr>
        </p:nvSpPr>
        <p:spPr>
          <a:xfrm>
            <a:off x="368679" y="352012"/>
            <a:ext cx="77085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434343"/>
                </a:solidFill>
                <a:latin typeface="Oswald"/>
                <a:ea typeface="Oswald"/>
                <a:cs typeface="Oswald"/>
                <a:sym typeface="Oswald"/>
              </a:rPr>
              <a:t>Decriminalizing and Decarcerating Women, Girls, and TGNC people in California. </a:t>
            </a:r>
            <a:endParaRPr>
              <a:solidFill>
                <a:srgbClr val="434343"/>
              </a:solidFill>
              <a:latin typeface="Oswald"/>
              <a:ea typeface="Oswald"/>
              <a:cs typeface="Oswald"/>
              <a:sym typeface="Oswald"/>
            </a:endParaRPr>
          </a:p>
        </p:txBody>
      </p:sp>
      <p:pic>
        <p:nvPicPr>
          <p:cNvPr id="164" name="Google Shape;164;p26"/>
          <p:cNvPicPr preferRelativeResize="0"/>
          <p:nvPr/>
        </p:nvPicPr>
        <p:blipFill rotWithShape="1">
          <a:blip r:embed="rId4">
            <a:alphaModFix/>
          </a:blip>
          <a:srcRect/>
          <a:stretch/>
        </p:blipFill>
        <p:spPr>
          <a:xfrm>
            <a:off x="2524700" y="1768651"/>
            <a:ext cx="1959547" cy="1519953"/>
          </a:xfrm>
          <a:prstGeom prst="rect">
            <a:avLst/>
          </a:prstGeom>
          <a:noFill/>
          <a:ln>
            <a:noFill/>
          </a:ln>
          <a:effectLst>
            <a:outerShdw blurRad="292100" dist="139700" dir="2700000" algn="tl" rotWithShape="0">
              <a:srgbClr val="333333">
                <a:alpha val="64705"/>
              </a:srgbClr>
            </a:outerShdw>
          </a:effectLst>
        </p:spPr>
      </p:pic>
      <p:sp>
        <p:nvSpPr>
          <p:cNvPr id="165" name="Google Shape;165;p26"/>
          <p:cNvSpPr txBox="1"/>
          <p:nvPr/>
        </p:nvSpPr>
        <p:spPr>
          <a:xfrm>
            <a:off x="226875" y="3949550"/>
            <a:ext cx="2755200" cy="506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434343"/>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434343"/>
                </a:solidFill>
                <a:latin typeface="Oswald"/>
                <a:ea typeface="Oswald"/>
                <a:cs typeface="Oswald"/>
                <a:sym typeface="Oswald"/>
              </a:rPr>
              <a:t>#2BFREE</a:t>
            </a:r>
            <a:endParaRPr sz="3000" b="0" i="0" u="none" strike="noStrike" cap="none">
              <a:solidFill>
                <a:srgbClr val="434343"/>
              </a:solidFill>
              <a:latin typeface="Oswald"/>
              <a:ea typeface="Oswald"/>
              <a:cs typeface="Oswald"/>
              <a:sym typeface="Oswald"/>
            </a:endParaRPr>
          </a:p>
        </p:txBody>
      </p:sp>
      <p:sp>
        <p:nvSpPr>
          <p:cNvPr id="166" name="Google Shape;166;p26"/>
          <p:cNvSpPr txBox="1"/>
          <p:nvPr/>
        </p:nvSpPr>
        <p:spPr>
          <a:xfrm>
            <a:off x="5395750" y="2033925"/>
            <a:ext cx="3084600" cy="1443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Base Building</a:t>
            </a:r>
            <a:endParaRPr sz="1800" b="0" i="0" u="none" strike="noStrike" cap="none">
              <a:solidFill>
                <a:srgbClr val="434343"/>
              </a:solidFill>
              <a:latin typeface="Merriweather"/>
              <a:ea typeface="Merriweather"/>
              <a:cs typeface="Merriweather"/>
              <a:sym typeface="Merriweather"/>
            </a:endParaRPr>
          </a:p>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Place Based Strategy</a:t>
            </a:r>
            <a:endParaRPr sz="1800" b="0" i="0" u="none" strike="noStrike" cap="none">
              <a:solidFill>
                <a:srgbClr val="434343"/>
              </a:solidFill>
              <a:latin typeface="Merriweather"/>
              <a:ea typeface="Merriweather"/>
              <a:cs typeface="Merriweather"/>
              <a:sym typeface="Merriweather"/>
            </a:endParaRPr>
          </a:p>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Statewide Policy</a:t>
            </a:r>
            <a:endParaRPr sz="1800" b="0" i="0" u="none" strike="noStrike" cap="none">
              <a:solidFill>
                <a:srgbClr val="434343"/>
              </a:solidFill>
              <a:latin typeface="Merriweather"/>
              <a:ea typeface="Merriweather"/>
              <a:cs typeface="Merriweather"/>
              <a:sym typeface="Merriweather"/>
            </a:endParaRPr>
          </a:p>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Research</a:t>
            </a:r>
            <a:endParaRPr sz="1800" b="0" i="0" u="none" strike="noStrike" cap="none">
              <a:solidFill>
                <a:srgbClr val="434343"/>
              </a:solidFill>
              <a:latin typeface="Merriweather"/>
              <a:ea typeface="Merriweather"/>
              <a:cs typeface="Merriweather"/>
              <a:sym typeface="Merriweather"/>
            </a:endParaRPr>
          </a:p>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Movement-Based Legal Advocacy</a:t>
            </a:r>
            <a:endParaRPr sz="1800" b="0" i="0" u="none" strike="noStrike" cap="none">
              <a:solidFill>
                <a:srgbClr val="434343"/>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6"/>
          <p:cNvSpPr txBox="1"/>
          <p:nvPr/>
        </p:nvSpPr>
        <p:spPr>
          <a:xfrm>
            <a:off x="5210425" y="1319325"/>
            <a:ext cx="2645100" cy="66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434343"/>
                </a:solidFill>
                <a:latin typeface="Oswald"/>
                <a:ea typeface="Oswald"/>
                <a:cs typeface="Oswald"/>
                <a:sym typeface="Oswald"/>
              </a:rPr>
              <a:t>#Freedom2030</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body" idx="1"/>
          </p:nvPr>
        </p:nvSpPr>
        <p:spPr>
          <a:xfrm>
            <a:off x="-89451" y="157148"/>
            <a:ext cx="9014790" cy="659333"/>
          </a:xfrm>
          <a:prstGeom prst="rect">
            <a:avLst/>
          </a:prstGeom>
          <a:noFill/>
          <a:ln>
            <a:noFill/>
          </a:ln>
        </p:spPr>
        <p:txBody>
          <a:bodyPr spcFirstLastPara="1" wrap="square" lIns="91425" tIns="91425" rIns="91425" bIns="91425" anchor="t" anchorCtr="0">
            <a:noAutofit/>
          </a:bodyPr>
          <a:lstStyle/>
          <a:p>
            <a:pPr marL="152400" lvl="0" indent="0" algn="ctr" rtl="0">
              <a:lnSpc>
                <a:spcPct val="115000"/>
              </a:lnSpc>
              <a:spcBef>
                <a:spcPts val="0"/>
              </a:spcBef>
              <a:spcAft>
                <a:spcPts val="0"/>
              </a:spcAft>
              <a:buSzPts val="1200"/>
              <a:buNone/>
            </a:pPr>
            <a:r>
              <a:rPr lang="en-US" sz="2400">
                <a:latin typeface="Oswald"/>
                <a:ea typeface="Oswald"/>
                <a:cs typeface="Oswald"/>
                <a:sym typeface="Oswald"/>
              </a:rPr>
              <a:t>Working to decriminalize and decarcerate </a:t>
            </a:r>
            <a:endParaRPr sz="2400">
              <a:latin typeface="Oswald"/>
              <a:ea typeface="Oswald"/>
              <a:cs typeface="Oswald"/>
              <a:sym typeface="Oswald"/>
            </a:endParaRPr>
          </a:p>
          <a:p>
            <a:pPr marL="152400" lvl="0" indent="0" algn="ctr" rtl="0">
              <a:lnSpc>
                <a:spcPct val="115000"/>
              </a:lnSpc>
              <a:spcBef>
                <a:spcPts val="0"/>
              </a:spcBef>
              <a:spcAft>
                <a:spcPts val="0"/>
              </a:spcAft>
              <a:buSzPts val="1200"/>
              <a:buNone/>
            </a:pPr>
            <a:r>
              <a:rPr lang="en-US" sz="2400">
                <a:latin typeface="Oswald"/>
                <a:ea typeface="Oswald"/>
                <a:cs typeface="Oswald"/>
                <a:sym typeface="Oswald"/>
              </a:rPr>
              <a:t>young women, girls and TGNC folks for over 25 years</a:t>
            </a:r>
            <a:br>
              <a:rPr lang="en-US" sz="2400">
                <a:latin typeface="Oswald"/>
                <a:ea typeface="Oswald"/>
                <a:cs typeface="Oswald"/>
                <a:sym typeface="Oswald"/>
              </a:rPr>
            </a:br>
            <a:endParaRPr sz="2400">
              <a:latin typeface="Oswald"/>
              <a:ea typeface="Oswald"/>
              <a:cs typeface="Oswald"/>
              <a:sym typeface="Oswald"/>
            </a:endParaRPr>
          </a:p>
          <a:p>
            <a:pPr marL="457200" lvl="0" indent="0" algn="l" rtl="0">
              <a:lnSpc>
                <a:spcPct val="115000"/>
              </a:lnSpc>
              <a:spcBef>
                <a:spcPts val="1600"/>
              </a:spcBef>
              <a:spcAft>
                <a:spcPts val="1600"/>
              </a:spcAft>
              <a:buSzPts val="1200"/>
              <a:buNone/>
            </a:pPr>
            <a:endParaRPr>
              <a:latin typeface="Merriweather"/>
              <a:ea typeface="Merriweather"/>
              <a:cs typeface="Merriweather"/>
              <a:sym typeface="Merriweather"/>
            </a:endParaRPr>
          </a:p>
        </p:txBody>
      </p:sp>
      <p:pic>
        <p:nvPicPr>
          <p:cNvPr id="64" name="Google Shape;64;p14"/>
          <p:cNvPicPr preferRelativeResize="0"/>
          <p:nvPr/>
        </p:nvPicPr>
        <p:blipFill rotWithShape="1">
          <a:blip r:embed="rId3">
            <a:alphaModFix/>
          </a:blip>
          <a:srcRect l="2010" t="8539" r="612" b="16543"/>
          <a:stretch/>
        </p:blipFill>
        <p:spPr>
          <a:xfrm>
            <a:off x="1127990" y="1133060"/>
            <a:ext cx="6485384" cy="3326411"/>
          </a:xfrm>
          <a:prstGeom prst="rect">
            <a:avLst/>
          </a:prstGeom>
          <a:noFill/>
          <a:ln>
            <a:noFill/>
          </a:ln>
        </p:spPr>
      </p:pic>
      <p:pic>
        <p:nvPicPr>
          <p:cNvPr id="65" name="Google Shape;65;p14"/>
          <p:cNvPicPr preferRelativeResize="0"/>
          <p:nvPr/>
        </p:nvPicPr>
        <p:blipFill rotWithShape="1">
          <a:blip r:embed="rId4">
            <a:alphaModFix/>
          </a:blip>
          <a:srcRect/>
          <a:stretch/>
        </p:blipFill>
        <p:spPr>
          <a:xfrm>
            <a:off x="289463" y="4323346"/>
            <a:ext cx="2148938" cy="5847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a:stretch/>
        </p:blipFill>
        <p:spPr>
          <a:xfrm>
            <a:off x="931201" y="1180949"/>
            <a:ext cx="3381350" cy="3746500"/>
          </a:xfrm>
          <a:prstGeom prst="rect">
            <a:avLst/>
          </a:prstGeom>
          <a:noFill/>
          <a:ln>
            <a:noFill/>
          </a:ln>
        </p:spPr>
      </p:pic>
      <p:sp>
        <p:nvSpPr>
          <p:cNvPr id="71" name="Google Shape;71;p15"/>
          <p:cNvSpPr txBox="1">
            <a:spLocks noGrp="1"/>
          </p:cNvSpPr>
          <p:nvPr>
            <p:ph type="title"/>
          </p:nvPr>
        </p:nvSpPr>
        <p:spPr>
          <a:xfrm>
            <a:off x="368679" y="352012"/>
            <a:ext cx="7708521"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434343"/>
                </a:solidFill>
                <a:latin typeface="Oswald"/>
                <a:ea typeface="Oswald"/>
                <a:cs typeface="Oswald"/>
                <a:sym typeface="Oswald"/>
              </a:rPr>
              <a:t>Decriminalizing and Decarcerating Women, Girls, and TGNC people in California. </a:t>
            </a:r>
            <a:endParaRPr>
              <a:solidFill>
                <a:srgbClr val="434343"/>
              </a:solidFill>
              <a:latin typeface="Oswald"/>
              <a:ea typeface="Oswald"/>
              <a:cs typeface="Oswald"/>
              <a:sym typeface="Oswald"/>
            </a:endParaRPr>
          </a:p>
        </p:txBody>
      </p:sp>
      <p:pic>
        <p:nvPicPr>
          <p:cNvPr id="72" name="Google Shape;72;p15"/>
          <p:cNvPicPr preferRelativeResize="0"/>
          <p:nvPr/>
        </p:nvPicPr>
        <p:blipFill rotWithShape="1">
          <a:blip r:embed="rId4">
            <a:alphaModFix/>
          </a:blip>
          <a:srcRect/>
          <a:stretch/>
        </p:blipFill>
        <p:spPr>
          <a:xfrm>
            <a:off x="2524700" y="1768651"/>
            <a:ext cx="1959547" cy="1519953"/>
          </a:xfrm>
          <a:prstGeom prst="rect">
            <a:avLst/>
          </a:prstGeom>
          <a:noFill/>
          <a:ln>
            <a:noFill/>
          </a:ln>
          <a:effectLst>
            <a:outerShdw blurRad="292100" dist="139700" dir="2700000" algn="tl" rotWithShape="0">
              <a:srgbClr val="333333">
                <a:alpha val="64705"/>
              </a:srgbClr>
            </a:outerShdw>
          </a:effectLst>
        </p:spPr>
      </p:pic>
      <p:sp>
        <p:nvSpPr>
          <p:cNvPr id="73" name="Google Shape;73;p15"/>
          <p:cNvSpPr txBox="1"/>
          <p:nvPr/>
        </p:nvSpPr>
        <p:spPr>
          <a:xfrm>
            <a:off x="226875" y="3949550"/>
            <a:ext cx="2755200" cy="506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434343"/>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434343"/>
                </a:solidFill>
                <a:latin typeface="Oswald"/>
                <a:ea typeface="Oswald"/>
                <a:cs typeface="Oswald"/>
                <a:sym typeface="Oswald"/>
              </a:rPr>
              <a:t>#2BFREE</a:t>
            </a:r>
            <a:endParaRPr sz="3000" b="0" i="0" u="none" strike="noStrike" cap="none">
              <a:solidFill>
                <a:srgbClr val="434343"/>
              </a:solidFill>
              <a:latin typeface="Oswald"/>
              <a:ea typeface="Oswald"/>
              <a:cs typeface="Oswald"/>
              <a:sym typeface="Oswald"/>
            </a:endParaRPr>
          </a:p>
        </p:txBody>
      </p:sp>
      <p:sp>
        <p:nvSpPr>
          <p:cNvPr id="74" name="Google Shape;74;p15"/>
          <p:cNvSpPr txBox="1"/>
          <p:nvPr/>
        </p:nvSpPr>
        <p:spPr>
          <a:xfrm>
            <a:off x="5395750" y="2033925"/>
            <a:ext cx="3084600" cy="14436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Base Building</a:t>
            </a:r>
            <a:endParaRPr sz="1800" b="0" i="0" u="none" strike="noStrike" cap="none">
              <a:solidFill>
                <a:srgbClr val="434343"/>
              </a:solidFill>
              <a:latin typeface="Merriweather"/>
              <a:ea typeface="Merriweather"/>
              <a:cs typeface="Merriweather"/>
              <a:sym typeface="Merriweather"/>
            </a:endParaRPr>
          </a:p>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Place Based Strategy</a:t>
            </a:r>
            <a:endParaRPr sz="1800" b="0" i="0" u="none" strike="noStrike" cap="none">
              <a:solidFill>
                <a:srgbClr val="434343"/>
              </a:solidFill>
              <a:latin typeface="Merriweather"/>
              <a:ea typeface="Merriweather"/>
              <a:cs typeface="Merriweather"/>
              <a:sym typeface="Merriweather"/>
            </a:endParaRPr>
          </a:p>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Statewide Policy</a:t>
            </a:r>
            <a:endParaRPr sz="1800" b="0" i="0" u="none" strike="noStrike" cap="none">
              <a:solidFill>
                <a:srgbClr val="434343"/>
              </a:solidFill>
              <a:latin typeface="Merriweather"/>
              <a:ea typeface="Merriweather"/>
              <a:cs typeface="Merriweather"/>
              <a:sym typeface="Merriweather"/>
            </a:endParaRPr>
          </a:p>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Research</a:t>
            </a:r>
            <a:endParaRPr sz="1800" b="0" i="0" u="none" strike="noStrike" cap="none">
              <a:solidFill>
                <a:srgbClr val="434343"/>
              </a:solidFill>
              <a:latin typeface="Merriweather"/>
              <a:ea typeface="Merriweather"/>
              <a:cs typeface="Merriweather"/>
              <a:sym typeface="Merriweather"/>
            </a:endParaRPr>
          </a:p>
          <a:p>
            <a:pPr marL="457200" marR="0" lvl="0" indent="-342900" algn="l" rtl="0">
              <a:lnSpc>
                <a:spcPct val="100000"/>
              </a:lnSpc>
              <a:spcBef>
                <a:spcPts val="0"/>
              </a:spcBef>
              <a:spcAft>
                <a:spcPts val="0"/>
              </a:spcAft>
              <a:buClr>
                <a:srgbClr val="434343"/>
              </a:buClr>
              <a:buSzPts val="1800"/>
              <a:buFont typeface="Merriweather"/>
              <a:buChar char="●"/>
            </a:pPr>
            <a:r>
              <a:rPr lang="en-US" sz="1800" b="0" i="0" u="none" strike="noStrike" cap="none">
                <a:solidFill>
                  <a:srgbClr val="434343"/>
                </a:solidFill>
                <a:latin typeface="Merriweather"/>
                <a:ea typeface="Merriweather"/>
                <a:cs typeface="Merriweather"/>
                <a:sym typeface="Merriweather"/>
              </a:rPr>
              <a:t>Movement-Based Legal Advocacy</a:t>
            </a:r>
            <a:endParaRPr sz="1800" b="0" i="0" u="none" strike="noStrike" cap="none">
              <a:solidFill>
                <a:srgbClr val="434343"/>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5"/>
          <p:cNvSpPr txBox="1"/>
          <p:nvPr/>
        </p:nvSpPr>
        <p:spPr>
          <a:xfrm>
            <a:off x="5210425" y="1319325"/>
            <a:ext cx="2645100" cy="66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3000" b="0" i="0" u="none" strike="noStrike" cap="none">
                <a:solidFill>
                  <a:srgbClr val="434343"/>
                </a:solidFill>
                <a:latin typeface="Oswald"/>
                <a:ea typeface="Oswald"/>
                <a:cs typeface="Oswald"/>
                <a:sym typeface="Oswald"/>
              </a:rPr>
              <a:t>#Freedom2030</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640486" y="363574"/>
            <a:ext cx="3532800" cy="65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sz="3000">
                <a:solidFill>
                  <a:srgbClr val="434343"/>
                </a:solidFill>
                <a:latin typeface="Oswald"/>
                <a:ea typeface="Oswald"/>
                <a:cs typeface="Oswald"/>
                <a:sym typeface="Oswald"/>
              </a:rPr>
              <a:t>Movement Building</a:t>
            </a:r>
            <a:endParaRPr sz="3000">
              <a:solidFill>
                <a:srgbClr val="434343"/>
              </a:solidFill>
              <a:latin typeface="Oswald"/>
              <a:ea typeface="Oswald"/>
              <a:cs typeface="Oswald"/>
              <a:sym typeface="Oswald"/>
            </a:endParaRPr>
          </a:p>
        </p:txBody>
      </p:sp>
      <p:pic>
        <p:nvPicPr>
          <p:cNvPr id="81" name="Google Shape;81;p16"/>
          <p:cNvPicPr preferRelativeResize="0"/>
          <p:nvPr/>
        </p:nvPicPr>
        <p:blipFill rotWithShape="1">
          <a:blip r:embed="rId3">
            <a:alphaModFix/>
          </a:blip>
          <a:srcRect l="11348" r="11346"/>
          <a:stretch/>
        </p:blipFill>
        <p:spPr>
          <a:xfrm>
            <a:off x="480091" y="752807"/>
            <a:ext cx="3733924" cy="3781976"/>
          </a:xfrm>
          <a:prstGeom prst="rect">
            <a:avLst/>
          </a:prstGeom>
          <a:noFill/>
          <a:ln>
            <a:noFill/>
          </a:ln>
          <a:effectLst>
            <a:outerShdw blurRad="292100" dist="139700" dir="2700000" algn="tl" rotWithShape="0">
              <a:srgbClr val="333333">
                <a:alpha val="64313"/>
              </a:srgbClr>
            </a:outerShdw>
          </a:effectLst>
        </p:spPr>
      </p:pic>
      <p:sp>
        <p:nvSpPr>
          <p:cNvPr id="82" name="Google Shape;82;p16"/>
          <p:cNvSpPr txBox="1">
            <a:spLocks noGrp="1"/>
          </p:cNvSpPr>
          <p:nvPr>
            <p:ph type="body" idx="1"/>
          </p:nvPr>
        </p:nvSpPr>
        <p:spPr>
          <a:xfrm>
            <a:off x="4794800" y="1017275"/>
            <a:ext cx="3629400" cy="94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SzPts val="1200"/>
              <a:buNone/>
            </a:pPr>
            <a:r>
              <a:rPr lang="en-US" sz="1400">
                <a:solidFill>
                  <a:srgbClr val="434343"/>
                </a:solidFill>
                <a:highlight>
                  <a:srgbClr val="FFFFFF"/>
                </a:highlight>
                <a:latin typeface="Merriweather"/>
                <a:ea typeface="Merriweather"/>
                <a:cs typeface="Merriweather"/>
                <a:sym typeface="Merriweather"/>
              </a:rPr>
              <a:t>400 active core members across CA</a:t>
            </a:r>
            <a:endParaRPr sz="1400">
              <a:solidFill>
                <a:srgbClr val="434343"/>
              </a:solidFill>
              <a:highlight>
                <a:srgbClr val="FFFFFF"/>
              </a:highlight>
              <a:latin typeface="Merriweather"/>
              <a:ea typeface="Merriweather"/>
              <a:cs typeface="Merriweather"/>
              <a:sym typeface="Merriweather"/>
            </a:endParaRPr>
          </a:p>
          <a:p>
            <a:pPr marL="0" lvl="0" indent="0" algn="l" rtl="0">
              <a:lnSpc>
                <a:spcPct val="115000"/>
              </a:lnSpc>
              <a:spcBef>
                <a:spcPts val="1600"/>
              </a:spcBef>
              <a:spcAft>
                <a:spcPts val="0"/>
              </a:spcAft>
              <a:buSzPts val="1200"/>
              <a:buNone/>
            </a:pPr>
            <a:r>
              <a:rPr lang="en-US" sz="1400">
                <a:solidFill>
                  <a:srgbClr val="434343"/>
                </a:solidFill>
                <a:highlight>
                  <a:srgbClr val="FFFFFF"/>
                </a:highlight>
                <a:latin typeface="Merriweather"/>
                <a:ea typeface="Merriweather"/>
                <a:cs typeface="Merriweather"/>
                <a:sym typeface="Merriweather"/>
              </a:rPr>
              <a:t>Deep Partnerships:  Essie Justice Group, CCWP, LSPC, </a:t>
            </a:r>
            <a:endParaRPr sz="1400">
              <a:solidFill>
                <a:srgbClr val="434343"/>
              </a:solidFill>
              <a:highlight>
                <a:srgbClr val="FFFFFF"/>
              </a:highlight>
              <a:latin typeface="Merriweather"/>
              <a:ea typeface="Merriweather"/>
              <a:cs typeface="Merriweather"/>
              <a:sym typeface="Merriweather"/>
            </a:endParaRPr>
          </a:p>
          <a:p>
            <a:pPr marL="0" lvl="0" indent="0" algn="l" rtl="0">
              <a:lnSpc>
                <a:spcPct val="115000"/>
              </a:lnSpc>
              <a:spcBef>
                <a:spcPts val="1600"/>
              </a:spcBef>
              <a:spcAft>
                <a:spcPts val="0"/>
              </a:spcAft>
              <a:buSzPts val="1200"/>
              <a:buNone/>
            </a:pPr>
            <a:r>
              <a:rPr lang="en-US" sz="1400">
                <a:solidFill>
                  <a:srgbClr val="434343"/>
                </a:solidFill>
                <a:highlight>
                  <a:srgbClr val="FFFFFF"/>
                </a:highlight>
                <a:latin typeface="Merriweather"/>
                <a:ea typeface="Merriweather"/>
                <a:cs typeface="Merriweather"/>
                <a:sym typeface="Merriweather"/>
              </a:rPr>
              <a:t>Engagement strategies with allies</a:t>
            </a:r>
            <a:endParaRPr sz="1400">
              <a:solidFill>
                <a:srgbClr val="434343"/>
              </a:solidFill>
              <a:highlight>
                <a:srgbClr val="FFFFFF"/>
              </a:highlight>
              <a:latin typeface="Merriweather"/>
              <a:ea typeface="Merriweather"/>
              <a:cs typeface="Merriweather"/>
              <a:sym typeface="Merriweather"/>
            </a:endParaRPr>
          </a:p>
          <a:p>
            <a:pPr marL="0" lvl="0" indent="0" algn="l" rtl="0">
              <a:lnSpc>
                <a:spcPct val="115000"/>
              </a:lnSpc>
              <a:spcBef>
                <a:spcPts val="1600"/>
              </a:spcBef>
              <a:spcAft>
                <a:spcPts val="1600"/>
              </a:spcAft>
              <a:buSzPts val="1200"/>
              <a:buNone/>
            </a:pPr>
            <a:endParaRPr>
              <a:solidFill>
                <a:srgbClr val="434343"/>
              </a:solidFill>
              <a:highlight>
                <a:srgbClr val="FFFFFF"/>
              </a:highlight>
              <a:latin typeface="Merriweather"/>
              <a:ea typeface="Merriweather"/>
              <a:cs typeface="Merriweather"/>
              <a:sym typeface="Merriweather"/>
            </a:endParaRPr>
          </a:p>
        </p:txBody>
      </p:sp>
      <p:pic>
        <p:nvPicPr>
          <p:cNvPr id="83" name="Google Shape;83;p16"/>
          <p:cNvPicPr preferRelativeResize="0"/>
          <p:nvPr/>
        </p:nvPicPr>
        <p:blipFill rotWithShape="1">
          <a:blip r:embed="rId4">
            <a:alphaModFix/>
          </a:blip>
          <a:srcRect/>
          <a:stretch/>
        </p:blipFill>
        <p:spPr>
          <a:xfrm>
            <a:off x="5375913" y="2935400"/>
            <a:ext cx="2061928" cy="159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277913"/>
            <a:ext cx="2808000" cy="755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434343"/>
                </a:solidFill>
                <a:latin typeface="Oswald"/>
                <a:ea typeface="Oswald"/>
                <a:cs typeface="Oswald"/>
                <a:sym typeface="Oswald"/>
              </a:rPr>
              <a:t>Place Based Strategy</a:t>
            </a:r>
            <a:endParaRPr>
              <a:solidFill>
                <a:srgbClr val="434343"/>
              </a:solidFill>
              <a:latin typeface="Oswald"/>
              <a:ea typeface="Oswald"/>
              <a:cs typeface="Oswald"/>
              <a:sym typeface="Oswald"/>
            </a:endParaRPr>
          </a:p>
        </p:txBody>
      </p:sp>
      <p:sp>
        <p:nvSpPr>
          <p:cNvPr id="89" name="Google Shape;89;p17"/>
          <p:cNvSpPr txBox="1">
            <a:spLocks noGrp="1"/>
          </p:cNvSpPr>
          <p:nvPr>
            <p:ph type="body" idx="1"/>
          </p:nvPr>
        </p:nvSpPr>
        <p:spPr>
          <a:xfrm>
            <a:off x="409375" y="1561525"/>
            <a:ext cx="3757500" cy="251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200"/>
              <a:buNone/>
            </a:pPr>
            <a:r>
              <a:rPr lang="en-US" sz="1400">
                <a:solidFill>
                  <a:srgbClr val="434343"/>
                </a:solidFill>
                <a:latin typeface="Merriweather"/>
                <a:ea typeface="Merriweather"/>
                <a:cs typeface="Merriweather"/>
                <a:sym typeface="Merriweather"/>
              </a:rPr>
              <a:t>Replicable Models for Transformation</a:t>
            </a:r>
            <a:endParaRPr sz="1400">
              <a:solidFill>
                <a:srgbClr val="434343"/>
              </a:solidFill>
            </a:endParaRPr>
          </a:p>
          <a:p>
            <a:pPr marL="457200" lvl="0" indent="-228600" algn="l" rtl="0">
              <a:lnSpc>
                <a:spcPct val="115000"/>
              </a:lnSpc>
              <a:spcBef>
                <a:spcPts val="0"/>
              </a:spcBef>
              <a:spcAft>
                <a:spcPts val="0"/>
              </a:spcAft>
              <a:buSzPts val="1200"/>
              <a:buFont typeface="Merriweather"/>
              <a:buNone/>
            </a:pPr>
            <a:endParaRPr sz="140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SzPts val="1200"/>
              <a:buNone/>
            </a:pPr>
            <a:r>
              <a:rPr lang="en-US" sz="1400">
                <a:solidFill>
                  <a:srgbClr val="434343"/>
                </a:solidFill>
                <a:latin typeface="Merriweather"/>
                <a:ea typeface="Merriweather"/>
                <a:cs typeface="Merriweather"/>
                <a:sym typeface="Merriweather"/>
              </a:rPr>
              <a:t>Divestment + Investment Strategies</a:t>
            </a:r>
            <a:endParaRPr sz="140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SzPts val="1200"/>
              <a:buNone/>
            </a:pPr>
            <a:endParaRPr sz="140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SzPts val="1200"/>
              <a:buNone/>
            </a:pPr>
            <a:r>
              <a:rPr lang="en-US" sz="1400">
                <a:solidFill>
                  <a:srgbClr val="434343"/>
                </a:solidFill>
                <a:latin typeface="Merriweather"/>
                <a:ea typeface="Merriweather"/>
                <a:cs typeface="Merriweather"/>
                <a:sym typeface="Merriweather"/>
              </a:rPr>
              <a:t>Led by those most Impacted</a:t>
            </a:r>
            <a:endParaRPr sz="1400">
              <a:solidFill>
                <a:srgbClr val="434343"/>
              </a:solidFill>
              <a:latin typeface="Merriweather"/>
              <a:ea typeface="Merriweather"/>
              <a:cs typeface="Merriweather"/>
              <a:sym typeface="Merriweather"/>
            </a:endParaRPr>
          </a:p>
          <a:p>
            <a:pPr marL="457200" lvl="0" indent="-228600" algn="l" rtl="0">
              <a:lnSpc>
                <a:spcPct val="115000"/>
              </a:lnSpc>
              <a:spcBef>
                <a:spcPts val="0"/>
              </a:spcBef>
              <a:spcAft>
                <a:spcPts val="0"/>
              </a:spcAft>
              <a:buSzPts val="1200"/>
              <a:buFont typeface="Merriweather"/>
              <a:buNone/>
            </a:pPr>
            <a:endParaRPr sz="1400">
              <a:solidFill>
                <a:srgbClr val="434343"/>
              </a:solidFill>
              <a:latin typeface="Merriweather"/>
              <a:ea typeface="Merriweather"/>
              <a:cs typeface="Merriweather"/>
              <a:sym typeface="Merriweather"/>
            </a:endParaRPr>
          </a:p>
          <a:p>
            <a:pPr marL="457200" lvl="0" indent="-317500" algn="l" rtl="0">
              <a:lnSpc>
                <a:spcPct val="115000"/>
              </a:lnSpc>
              <a:spcBef>
                <a:spcPts val="0"/>
              </a:spcBef>
              <a:spcAft>
                <a:spcPts val="0"/>
              </a:spcAft>
              <a:buClr>
                <a:srgbClr val="434343"/>
              </a:buClr>
              <a:buSzPts val="1400"/>
              <a:buFont typeface="Merriweather"/>
              <a:buChar char="●"/>
            </a:pPr>
            <a:r>
              <a:rPr lang="en-US" sz="1400">
                <a:solidFill>
                  <a:srgbClr val="434343"/>
                </a:solidFill>
                <a:latin typeface="Merriweather"/>
                <a:ea typeface="Merriweather"/>
                <a:cs typeface="Merriweather"/>
                <a:sym typeface="Merriweather"/>
              </a:rPr>
              <a:t>Ending Incarceration of girls in Santa Clara County</a:t>
            </a:r>
            <a:endParaRPr sz="1400">
              <a:solidFill>
                <a:srgbClr val="434343"/>
              </a:solidFill>
              <a:latin typeface="Merriweather"/>
              <a:ea typeface="Merriweather"/>
              <a:cs typeface="Merriweather"/>
              <a:sym typeface="Merriweather"/>
            </a:endParaRPr>
          </a:p>
          <a:p>
            <a:pPr marL="457200" lvl="0" indent="0" algn="l" rtl="0">
              <a:lnSpc>
                <a:spcPct val="115000"/>
              </a:lnSpc>
              <a:spcBef>
                <a:spcPts val="0"/>
              </a:spcBef>
              <a:spcAft>
                <a:spcPts val="0"/>
              </a:spcAft>
              <a:buSzPts val="1200"/>
              <a:buNone/>
            </a:pPr>
            <a:endParaRPr>
              <a:solidFill>
                <a:srgbClr val="434343"/>
              </a:solidFill>
              <a:latin typeface="Merriweather"/>
              <a:ea typeface="Merriweather"/>
              <a:cs typeface="Merriweather"/>
              <a:sym typeface="Merriweather"/>
            </a:endParaRPr>
          </a:p>
        </p:txBody>
      </p:sp>
      <p:pic>
        <p:nvPicPr>
          <p:cNvPr id="90" name="Google Shape;90;p17"/>
          <p:cNvPicPr preferRelativeResize="0"/>
          <p:nvPr/>
        </p:nvPicPr>
        <p:blipFill rotWithShape="1">
          <a:blip r:embed="rId3">
            <a:alphaModFix/>
          </a:blip>
          <a:srcRect l="13043"/>
          <a:stretch/>
        </p:blipFill>
        <p:spPr>
          <a:xfrm>
            <a:off x="4468000" y="1033625"/>
            <a:ext cx="4156901" cy="3568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8"/>
          <p:cNvPicPr preferRelativeResize="0"/>
          <p:nvPr/>
        </p:nvPicPr>
        <p:blipFill rotWithShape="1">
          <a:blip r:embed="rId3">
            <a:alphaModFix/>
          </a:blip>
          <a:srcRect/>
          <a:stretch/>
        </p:blipFill>
        <p:spPr>
          <a:xfrm>
            <a:off x="494063" y="4453724"/>
            <a:ext cx="1478175" cy="494350"/>
          </a:xfrm>
          <a:prstGeom prst="rect">
            <a:avLst/>
          </a:prstGeom>
          <a:noFill/>
          <a:ln>
            <a:noFill/>
          </a:ln>
        </p:spPr>
      </p:pic>
      <p:sp>
        <p:nvSpPr>
          <p:cNvPr id="96" name="Google Shape;96;p18"/>
          <p:cNvSpPr txBox="1">
            <a:spLocks noGrp="1"/>
          </p:cNvSpPr>
          <p:nvPr>
            <p:ph type="body" idx="1"/>
          </p:nvPr>
        </p:nvSpPr>
        <p:spPr>
          <a:xfrm>
            <a:off x="3734150" y="597825"/>
            <a:ext cx="4330800" cy="397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endParaRPr>
              <a:solidFill>
                <a:srgbClr val="333333"/>
              </a:solidFill>
              <a:latin typeface="Merriweather"/>
              <a:ea typeface="Merriweather"/>
              <a:cs typeface="Merriweather"/>
              <a:sym typeface="Merriweather"/>
            </a:endParaRPr>
          </a:p>
          <a:p>
            <a:pPr marL="457200" lvl="0" indent="0" algn="l" rtl="0">
              <a:lnSpc>
                <a:spcPct val="115000"/>
              </a:lnSpc>
              <a:spcBef>
                <a:spcPts val="500"/>
              </a:spcBef>
              <a:spcAft>
                <a:spcPts val="1600"/>
              </a:spcAft>
              <a:buSzPts val="1200"/>
              <a:buNone/>
            </a:pPr>
            <a:endParaRPr>
              <a:solidFill>
                <a:srgbClr val="333333"/>
              </a:solidFill>
              <a:latin typeface="Merriweather"/>
              <a:ea typeface="Merriweather"/>
              <a:cs typeface="Merriweather"/>
              <a:sym typeface="Merriweather"/>
            </a:endParaRPr>
          </a:p>
        </p:txBody>
      </p:sp>
      <p:sp>
        <p:nvSpPr>
          <p:cNvPr id="97" name="Google Shape;97;p18"/>
          <p:cNvSpPr txBox="1"/>
          <p:nvPr/>
        </p:nvSpPr>
        <p:spPr>
          <a:xfrm>
            <a:off x="4003175" y="1282175"/>
            <a:ext cx="4154400" cy="27969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Merriweather"/>
              <a:buChar char="●"/>
            </a:pPr>
            <a:r>
              <a:rPr lang="en-US" sz="2000" b="0" i="0" u="none" strike="noStrike" cap="none">
                <a:solidFill>
                  <a:schemeClr val="dk2"/>
                </a:solidFill>
                <a:latin typeface="Merriweather"/>
                <a:ea typeface="Merriweather"/>
                <a:cs typeface="Merriweather"/>
                <a:sym typeface="Merriweather"/>
              </a:rPr>
              <a:t>Launching Research Model</a:t>
            </a:r>
            <a:endParaRPr sz="2000" b="0" i="0" u="none" strike="noStrike" cap="none">
              <a:solidFill>
                <a:schemeClr val="dk1"/>
              </a:solidFill>
              <a:latin typeface="Arial"/>
              <a:ea typeface="Arial"/>
              <a:cs typeface="Arial"/>
              <a:sym typeface="Arial"/>
            </a:endParaRPr>
          </a:p>
          <a:p>
            <a:pPr marL="457200" marR="0" lvl="0" indent="-228600" algn="l" rtl="0">
              <a:lnSpc>
                <a:spcPct val="115000"/>
              </a:lnSpc>
              <a:spcBef>
                <a:spcPts val="0"/>
              </a:spcBef>
              <a:spcAft>
                <a:spcPts val="0"/>
              </a:spcAft>
              <a:buClr>
                <a:srgbClr val="000000"/>
              </a:buClr>
              <a:buSzPts val="1100"/>
              <a:buFont typeface="Arial"/>
              <a:buNone/>
            </a:pPr>
            <a:endParaRPr sz="2000" b="0" i="0" u="none" strike="noStrike" cap="none">
              <a:solidFill>
                <a:schemeClr val="dk2"/>
              </a:solidFill>
              <a:latin typeface="Merriweather"/>
              <a:ea typeface="Merriweather"/>
              <a:cs typeface="Merriweather"/>
              <a:sym typeface="Merriweather"/>
            </a:endParaRPr>
          </a:p>
          <a:p>
            <a:pPr marL="457200" marR="0" lvl="0" indent="-355600" algn="l" rtl="0">
              <a:lnSpc>
                <a:spcPct val="115000"/>
              </a:lnSpc>
              <a:spcBef>
                <a:spcPts val="0"/>
              </a:spcBef>
              <a:spcAft>
                <a:spcPts val="0"/>
              </a:spcAft>
              <a:buClr>
                <a:schemeClr val="dk2"/>
              </a:buClr>
              <a:buSzPts val="2000"/>
              <a:buFont typeface="Merriweather"/>
              <a:buChar char="●"/>
            </a:pPr>
            <a:r>
              <a:rPr lang="en-US" sz="2000" b="0" i="0" u="none" strike="noStrike" cap="none">
                <a:solidFill>
                  <a:schemeClr val="dk2"/>
                </a:solidFill>
                <a:latin typeface="Merriweather"/>
                <a:ea typeface="Merriweather"/>
                <a:cs typeface="Merriweather"/>
                <a:sym typeface="Merriweather"/>
              </a:rPr>
              <a:t>New Report for Research Institute</a:t>
            </a:r>
            <a:endParaRPr sz="2000" b="0" i="0" u="none" strike="noStrike" cap="none">
              <a:solidFill>
                <a:schemeClr val="dk1"/>
              </a:solidFill>
              <a:latin typeface="Arial"/>
              <a:ea typeface="Arial"/>
              <a:cs typeface="Arial"/>
              <a:sym typeface="Arial"/>
            </a:endParaRPr>
          </a:p>
          <a:p>
            <a:pPr marL="457200" marR="0" lvl="0" indent="-228600" algn="l" rtl="0">
              <a:lnSpc>
                <a:spcPct val="115000"/>
              </a:lnSpc>
              <a:spcBef>
                <a:spcPts val="0"/>
              </a:spcBef>
              <a:spcAft>
                <a:spcPts val="0"/>
              </a:spcAft>
              <a:buClr>
                <a:srgbClr val="000000"/>
              </a:buClr>
              <a:buSzPts val="1100"/>
              <a:buFont typeface="Arial"/>
              <a:buNone/>
            </a:pPr>
            <a:endParaRPr sz="2000" b="0" i="0" u="none" strike="noStrike" cap="none">
              <a:solidFill>
                <a:schemeClr val="dk2"/>
              </a:solidFill>
              <a:latin typeface="Merriweather"/>
              <a:ea typeface="Merriweather"/>
              <a:cs typeface="Merriweather"/>
              <a:sym typeface="Merriweather"/>
            </a:endParaRPr>
          </a:p>
          <a:p>
            <a:pPr marL="457200" marR="0" lvl="0" indent="-355600" algn="l" rtl="0">
              <a:lnSpc>
                <a:spcPct val="115000"/>
              </a:lnSpc>
              <a:spcBef>
                <a:spcPts val="0"/>
              </a:spcBef>
              <a:spcAft>
                <a:spcPts val="0"/>
              </a:spcAft>
              <a:buClr>
                <a:schemeClr val="dk2"/>
              </a:buClr>
              <a:buSzPts val="2000"/>
              <a:buFont typeface="Merriweather"/>
              <a:buChar char="●"/>
            </a:pPr>
            <a:r>
              <a:rPr lang="en-US" sz="2000" b="0" i="0" u="none" strike="noStrike" cap="none">
                <a:solidFill>
                  <a:schemeClr val="dk2"/>
                </a:solidFill>
                <a:latin typeface="Merriweather"/>
                <a:ea typeface="Merriweather"/>
                <a:cs typeface="Merriweather"/>
                <a:sym typeface="Merriweather"/>
              </a:rPr>
              <a:t>2-year statewide research project</a:t>
            </a:r>
            <a:endParaRPr sz="2000" b="0" i="0" u="none" strike="noStrike" cap="none">
              <a:solidFill>
                <a:schemeClr val="dk2"/>
              </a:solidFill>
              <a:latin typeface="Merriweather"/>
              <a:ea typeface="Merriweather"/>
              <a:cs typeface="Merriweather"/>
              <a:sym typeface="Merriweather"/>
            </a:endParaRPr>
          </a:p>
        </p:txBody>
      </p:sp>
      <p:pic>
        <p:nvPicPr>
          <p:cNvPr id="98" name="Google Shape;98;p18"/>
          <p:cNvPicPr preferRelativeResize="0"/>
          <p:nvPr/>
        </p:nvPicPr>
        <p:blipFill rotWithShape="1">
          <a:blip r:embed="rId4">
            <a:alphaModFix/>
          </a:blip>
          <a:srcRect/>
          <a:stretch/>
        </p:blipFill>
        <p:spPr>
          <a:xfrm>
            <a:off x="186225" y="689775"/>
            <a:ext cx="3816950" cy="376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2561800" y="334075"/>
            <a:ext cx="4815000" cy="65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434343"/>
                </a:solidFill>
                <a:latin typeface="Oswald"/>
                <a:ea typeface="Oswald"/>
                <a:cs typeface="Oswald"/>
                <a:sym typeface="Oswald"/>
              </a:rPr>
              <a:t>YWFC Center Research Model</a:t>
            </a:r>
            <a:r>
              <a:rPr lang="en-US">
                <a:latin typeface="Oswald"/>
                <a:ea typeface="Oswald"/>
                <a:cs typeface="Oswald"/>
                <a:sym typeface="Oswald"/>
              </a:rPr>
              <a:t> </a:t>
            </a:r>
            <a:endParaRPr>
              <a:latin typeface="Oswald"/>
              <a:ea typeface="Oswald"/>
              <a:cs typeface="Oswald"/>
              <a:sym typeface="Oswald"/>
            </a:endParaRPr>
          </a:p>
        </p:txBody>
      </p:sp>
      <p:pic>
        <p:nvPicPr>
          <p:cNvPr id="104" name="Google Shape;104;p19"/>
          <p:cNvPicPr preferRelativeResize="0"/>
          <p:nvPr/>
        </p:nvPicPr>
        <p:blipFill rotWithShape="1">
          <a:blip r:embed="rId3">
            <a:alphaModFix/>
          </a:blip>
          <a:srcRect/>
          <a:stretch/>
        </p:blipFill>
        <p:spPr>
          <a:xfrm>
            <a:off x="209950" y="4406926"/>
            <a:ext cx="2130000" cy="590550"/>
          </a:xfrm>
          <a:prstGeom prst="rect">
            <a:avLst/>
          </a:prstGeom>
          <a:noFill/>
          <a:ln>
            <a:noFill/>
          </a:ln>
        </p:spPr>
      </p:pic>
      <p:sp>
        <p:nvSpPr>
          <p:cNvPr id="105" name="Google Shape;105;p19"/>
          <p:cNvSpPr txBox="1">
            <a:spLocks noGrp="1"/>
          </p:cNvSpPr>
          <p:nvPr>
            <p:ph type="body" idx="1"/>
          </p:nvPr>
        </p:nvSpPr>
        <p:spPr>
          <a:xfrm>
            <a:off x="5065160" y="1079975"/>
            <a:ext cx="3629265" cy="35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endParaRPr>
              <a:solidFill>
                <a:srgbClr val="333333"/>
              </a:solidFill>
              <a:latin typeface="Merriweather"/>
              <a:ea typeface="Merriweather"/>
              <a:cs typeface="Merriweather"/>
              <a:sym typeface="Merriweather"/>
            </a:endParaRPr>
          </a:p>
          <a:p>
            <a:pPr marL="457200" lvl="0" indent="0" algn="l" rtl="0">
              <a:lnSpc>
                <a:spcPct val="115000"/>
              </a:lnSpc>
              <a:spcBef>
                <a:spcPts val="500"/>
              </a:spcBef>
              <a:spcAft>
                <a:spcPts val="1600"/>
              </a:spcAft>
              <a:buSzPts val="1200"/>
              <a:buNone/>
            </a:pPr>
            <a:endParaRPr>
              <a:solidFill>
                <a:srgbClr val="333333"/>
              </a:solidFill>
              <a:latin typeface="Merriweather"/>
              <a:ea typeface="Merriweather"/>
              <a:cs typeface="Merriweather"/>
              <a:sym typeface="Merriweather"/>
            </a:endParaRPr>
          </a:p>
        </p:txBody>
      </p:sp>
      <p:sp>
        <p:nvSpPr>
          <p:cNvPr id="106" name="Google Shape;106;p19"/>
          <p:cNvSpPr txBox="1"/>
          <p:nvPr/>
        </p:nvSpPr>
        <p:spPr>
          <a:xfrm>
            <a:off x="716571" y="1282175"/>
            <a:ext cx="5979600" cy="32952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15000"/>
              </a:lnSpc>
              <a:spcBef>
                <a:spcPts val="0"/>
              </a:spcBef>
              <a:spcAft>
                <a:spcPts val="0"/>
              </a:spcAft>
              <a:buClr>
                <a:schemeClr val="dk2"/>
              </a:buClr>
              <a:buSzPts val="1200"/>
              <a:buFont typeface="Merriweather"/>
              <a:buNone/>
            </a:pPr>
            <a:endParaRPr sz="1200" b="0" i="0" u="none" strike="noStrike" cap="none">
              <a:solidFill>
                <a:schemeClr val="dk2"/>
              </a:solidFill>
              <a:latin typeface="Merriweather"/>
              <a:ea typeface="Merriweather"/>
              <a:cs typeface="Merriweather"/>
              <a:sym typeface="Merriweather"/>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434343"/>
              </a:buClr>
              <a:buSzPts val="2400"/>
              <a:buFont typeface="Merriweather"/>
              <a:buChar char="●"/>
            </a:pPr>
            <a:r>
              <a:rPr lang="en-US" sz="2400" b="0" i="0" u="none" strike="noStrike" cap="none">
                <a:solidFill>
                  <a:srgbClr val="434343"/>
                </a:solidFill>
                <a:latin typeface="Merriweather"/>
                <a:ea typeface="Merriweather"/>
                <a:cs typeface="Merriweather"/>
                <a:sym typeface="Merriweather"/>
              </a:rPr>
              <a:t>Participatory </a:t>
            </a:r>
            <a:endParaRPr sz="2400" b="0" i="0" u="none" strike="noStrike" cap="none">
              <a:solidFill>
                <a:srgbClr val="434343"/>
              </a:solidFill>
              <a:latin typeface="Merriweather"/>
              <a:ea typeface="Merriweather"/>
              <a:cs typeface="Merriweather"/>
              <a:sym typeface="Merriweather"/>
            </a:endParaRPr>
          </a:p>
          <a:p>
            <a:pPr marL="457200" marR="0" lvl="0" indent="-381000" algn="l" rtl="0">
              <a:lnSpc>
                <a:spcPct val="115000"/>
              </a:lnSpc>
              <a:spcBef>
                <a:spcPts val="0"/>
              </a:spcBef>
              <a:spcAft>
                <a:spcPts val="0"/>
              </a:spcAft>
              <a:buClr>
                <a:srgbClr val="434343"/>
              </a:buClr>
              <a:buSzPts val="2400"/>
              <a:buFont typeface="Merriweather"/>
              <a:buChar char="●"/>
            </a:pPr>
            <a:r>
              <a:rPr lang="en-US" sz="2400" b="0" i="0" u="none" strike="noStrike" cap="none">
                <a:solidFill>
                  <a:srgbClr val="434343"/>
                </a:solidFill>
                <a:latin typeface="Merriweather"/>
                <a:ea typeface="Merriweather"/>
                <a:cs typeface="Merriweather"/>
                <a:sym typeface="Merriweather"/>
              </a:rPr>
              <a:t>Community based </a:t>
            </a:r>
            <a:endParaRPr sz="2400" b="0" i="0" u="none" strike="noStrike" cap="none">
              <a:solidFill>
                <a:srgbClr val="434343"/>
              </a:solidFill>
              <a:latin typeface="Merriweather"/>
              <a:ea typeface="Merriweather"/>
              <a:cs typeface="Merriweather"/>
              <a:sym typeface="Merriweather"/>
            </a:endParaRPr>
          </a:p>
          <a:p>
            <a:pPr marL="457200" marR="0" lvl="0" indent="-381000" algn="l" rtl="0">
              <a:lnSpc>
                <a:spcPct val="115000"/>
              </a:lnSpc>
              <a:spcBef>
                <a:spcPts val="0"/>
              </a:spcBef>
              <a:spcAft>
                <a:spcPts val="0"/>
              </a:spcAft>
              <a:buClr>
                <a:srgbClr val="434343"/>
              </a:buClr>
              <a:buSzPts val="2400"/>
              <a:buFont typeface="Merriweather"/>
              <a:buChar char="●"/>
            </a:pPr>
            <a:r>
              <a:rPr lang="en-US" sz="2400" b="0" i="0" u="none" strike="noStrike" cap="none">
                <a:solidFill>
                  <a:srgbClr val="434343"/>
                </a:solidFill>
                <a:latin typeface="Merriweather"/>
                <a:ea typeface="Merriweather"/>
                <a:cs typeface="Merriweather"/>
                <a:sym typeface="Merriweather"/>
              </a:rPr>
              <a:t>Decolonizing  </a:t>
            </a:r>
            <a:endParaRPr sz="2400" b="0" i="0" u="none" strike="noStrike" cap="none">
              <a:solidFill>
                <a:srgbClr val="434343"/>
              </a:solidFill>
              <a:latin typeface="Merriweather"/>
              <a:ea typeface="Merriweather"/>
              <a:cs typeface="Merriweather"/>
              <a:sym typeface="Merriweather"/>
            </a:endParaRPr>
          </a:p>
          <a:p>
            <a:pPr marL="457200" marR="0" lvl="0" indent="-381000" algn="l" rtl="0">
              <a:lnSpc>
                <a:spcPct val="115000"/>
              </a:lnSpc>
              <a:spcBef>
                <a:spcPts val="0"/>
              </a:spcBef>
              <a:spcAft>
                <a:spcPts val="0"/>
              </a:spcAft>
              <a:buClr>
                <a:srgbClr val="434343"/>
              </a:buClr>
              <a:buSzPts val="2400"/>
              <a:buFont typeface="Merriweather"/>
              <a:buChar char="●"/>
            </a:pPr>
            <a:r>
              <a:rPr lang="en-US" sz="2400" b="0" i="0" u="none" strike="noStrike" cap="none">
                <a:solidFill>
                  <a:srgbClr val="434343"/>
                </a:solidFill>
                <a:latin typeface="Merriweather"/>
                <a:ea typeface="Merriweather"/>
                <a:cs typeface="Merriweather"/>
                <a:sym typeface="Merriweather"/>
              </a:rPr>
              <a:t>Ethical </a:t>
            </a:r>
            <a:endParaRPr sz="2400" b="0" i="0" u="none" strike="noStrike" cap="none">
              <a:solidFill>
                <a:srgbClr val="434343"/>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228600" algn="l" rtl="0">
              <a:lnSpc>
                <a:spcPct val="115000"/>
              </a:lnSpc>
              <a:spcBef>
                <a:spcPts val="0"/>
              </a:spcBef>
              <a:spcAft>
                <a:spcPts val="0"/>
              </a:spcAft>
              <a:buClr>
                <a:schemeClr val="dk2"/>
              </a:buClr>
              <a:buSzPts val="1200"/>
              <a:buFont typeface="Merriweather"/>
              <a:buNone/>
            </a:pPr>
            <a:endParaRPr sz="1200" b="0" i="0" u="none" strike="noStrike" cap="none">
              <a:solidFill>
                <a:schemeClr val="dk2"/>
              </a:solidFill>
              <a:latin typeface="Merriweather"/>
              <a:ea typeface="Merriweather"/>
              <a:cs typeface="Merriweather"/>
              <a:sym typeface="Merriweather"/>
            </a:endParaRPr>
          </a:p>
          <a:p>
            <a:pPr marL="457200" marR="0" lvl="0" indent="-228600" algn="l" rtl="0">
              <a:lnSpc>
                <a:spcPct val="115000"/>
              </a:lnSpc>
              <a:spcBef>
                <a:spcPts val="0"/>
              </a:spcBef>
              <a:spcAft>
                <a:spcPts val="0"/>
              </a:spcAft>
              <a:buClr>
                <a:schemeClr val="dk2"/>
              </a:buClr>
              <a:buSzPts val="1200"/>
              <a:buFont typeface="Merriweather"/>
              <a:buNone/>
            </a:pPr>
            <a:endParaRPr sz="1200" b="0" i="0" u="none" strike="noStrike" cap="none">
              <a:solidFill>
                <a:schemeClr val="dk2"/>
              </a:solidFill>
              <a:latin typeface="Merriweather"/>
              <a:ea typeface="Merriweather"/>
              <a:cs typeface="Merriweather"/>
              <a:sym typeface="Merriweather"/>
            </a:endParaRPr>
          </a:p>
        </p:txBody>
      </p:sp>
      <p:pic>
        <p:nvPicPr>
          <p:cNvPr id="107" name="Google Shape;107;p19"/>
          <p:cNvPicPr preferRelativeResize="0"/>
          <p:nvPr/>
        </p:nvPicPr>
        <p:blipFill rotWithShape="1">
          <a:blip r:embed="rId4">
            <a:alphaModFix/>
          </a:blip>
          <a:srcRect/>
          <a:stretch/>
        </p:blipFill>
        <p:spPr>
          <a:xfrm>
            <a:off x="5123400" y="1255925"/>
            <a:ext cx="3202651" cy="3231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261449" y="204758"/>
            <a:ext cx="3532800" cy="65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434343"/>
                </a:solidFill>
                <a:latin typeface="Oswald"/>
                <a:ea typeface="Oswald"/>
                <a:cs typeface="Oswald"/>
                <a:sym typeface="Oswald"/>
              </a:rPr>
              <a:t>Family Incarceration</a:t>
            </a:r>
            <a:r>
              <a:rPr lang="en-US">
                <a:latin typeface="Oswald"/>
                <a:ea typeface="Oswald"/>
                <a:cs typeface="Oswald"/>
                <a:sym typeface="Oswald"/>
              </a:rPr>
              <a:t> </a:t>
            </a:r>
            <a:endParaRPr>
              <a:latin typeface="Oswald"/>
              <a:ea typeface="Oswald"/>
              <a:cs typeface="Oswald"/>
              <a:sym typeface="Oswald"/>
            </a:endParaRPr>
          </a:p>
        </p:txBody>
      </p:sp>
      <p:sp>
        <p:nvSpPr>
          <p:cNvPr id="113" name="Google Shape;113;p20"/>
          <p:cNvSpPr txBox="1">
            <a:spLocks noGrp="1"/>
          </p:cNvSpPr>
          <p:nvPr>
            <p:ph type="body" idx="1"/>
          </p:nvPr>
        </p:nvSpPr>
        <p:spPr>
          <a:xfrm>
            <a:off x="5065160" y="1079975"/>
            <a:ext cx="3629265" cy="35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endParaRPr>
              <a:solidFill>
                <a:srgbClr val="333333"/>
              </a:solidFill>
              <a:latin typeface="Merriweather"/>
              <a:ea typeface="Merriweather"/>
              <a:cs typeface="Merriweather"/>
              <a:sym typeface="Merriweather"/>
            </a:endParaRPr>
          </a:p>
          <a:p>
            <a:pPr marL="457200" lvl="0" indent="0" algn="l" rtl="0">
              <a:lnSpc>
                <a:spcPct val="115000"/>
              </a:lnSpc>
              <a:spcBef>
                <a:spcPts val="500"/>
              </a:spcBef>
              <a:spcAft>
                <a:spcPts val="1600"/>
              </a:spcAft>
              <a:buSzPts val="1200"/>
              <a:buNone/>
            </a:pPr>
            <a:endParaRPr>
              <a:solidFill>
                <a:srgbClr val="333333"/>
              </a:solidFill>
              <a:latin typeface="Merriweather"/>
              <a:ea typeface="Merriweather"/>
              <a:cs typeface="Merriweather"/>
              <a:sym typeface="Merriweather"/>
            </a:endParaRPr>
          </a:p>
        </p:txBody>
      </p:sp>
      <p:sp>
        <p:nvSpPr>
          <p:cNvPr id="114" name="Google Shape;114;p20"/>
          <p:cNvSpPr txBox="1"/>
          <p:nvPr/>
        </p:nvSpPr>
        <p:spPr>
          <a:xfrm>
            <a:off x="407100" y="923575"/>
            <a:ext cx="4044000" cy="3179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900" b="1" i="0" u="none" strike="noStrike" cap="none">
                <a:solidFill>
                  <a:srgbClr val="434343"/>
                </a:solidFill>
                <a:latin typeface="Merriweather"/>
                <a:ea typeface="Merriweather"/>
                <a:cs typeface="Merriweather"/>
                <a:sym typeface="Merriweather"/>
              </a:rPr>
              <a:t>“</a:t>
            </a:r>
            <a:r>
              <a:rPr lang="en-US" sz="1900" b="0" i="0" u="none" strike="noStrike" cap="none">
                <a:solidFill>
                  <a:srgbClr val="434343"/>
                </a:solidFill>
                <a:latin typeface="Merriweather"/>
                <a:ea typeface="Merriweather"/>
                <a:cs typeface="Merriweather"/>
                <a:sym typeface="Merriweather"/>
              </a:rPr>
              <a:t>I just think about the time that they were able to remove my dad, and then they were able to remove myself. That's my intro to systems, it's like-- You can’t even have your own living space. They could just straight up go in your house, knock down your door.  That's what it means to be impacted to have things ripped apart.”</a:t>
            </a:r>
            <a:r>
              <a:rPr lang="en-US" sz="1900" b="0" i="0" u="none" strike="noStrike" cap="none">
                <a:solidFill>
                  <a:schemeClr val="dk1"/>
                </a:solidFill>
                <a:latin typeface="Merriweather"/>
                <a:ea typeface="Merriweather"/>
                <a:cs typeface="Merriweather"/>
                <a:sym typeface="Merriweather"/>
              </a:rPr>
              <a:t> </a:t>
            </a:r>
            <a:endParaRPr sz="1900" b="0" i="0" u="none" strike="noStrike" cap="none">
              <a:solidFill>
                <a:schemeClr val="dk1"/>
              </a:solidFill>
              <a:latin typeface="Merriweather"/>
              <a:ea typeface="Merriweather"/>
              <a:cs typeface="Merriweather"/>
              <a:sym typeface="Merriweather"/>
            </a:endParaRPr>
          </a:p>
        </p:txBody>
      </p:sp>
      <p:pic>
        <p:nvPicPr>
          <p:cNvPr id="115" name="Google Shape;115;p20"/>
          <p:cNvPicPr preferRelativeResize="0"/>
          <p:nvPr/>
        </p:nvPicPr>
        <p:blipFill rotWithShape="1">
          <a:blip r:embed="rId3">
            <a:alphaModFix/>
          </a:blip>
          <a:srcRect/>
          <a:stretch/>
        </p:blipFill>
        <p:spPr>
          <a:xfrm>
            <a:off x="5315450" y="2797350"/>
            <a:ext cx="3629275" cy="2091875"/>
          </a:xfrm>
          <a:prstGeom prst="rect">
            <a:avLst/>
          </a:prstGeom>
          <a:noFill/>
          <a:ln>
            <a:noFill/>
          </a:ln>
        </p:spPr>
      </p:pic>
      <p:pic>
        <p:nvPicPr>
          <p:cNvPr id="116" name="Google Shape;116;p20"/>
          <p:cNvPicPr preferRelativeResize="0"/>
          <p:nvPr/>
        </p:nvPicPr>
        <p:blipFill rotWithShape="1">
          <a:blip r:embed="rId4">
            <a:alphaModFix/>
          </a:blip>
          <a:srcRect/>
          <a:stretch/>
        </p:blipFill>
        <p:spPr>
          <a:xfrm>
            <a:off x="5065150" y="247450"/>
            <a:ext cx="3764176" cy="2549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279449" y="72708"/>
            <a:ext cx="3532800" cy="65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400"/>
              <a:buNone/>
            </a:pPr>
            <a:r>
              <a:rPr lang="en-US">
                <a:solidFill>
                  <a:srgbClr val="434343"/>
                </a:solidFill>
                <a:latin typeface="Oswald"/>
                <a:ea typeface="Oswald"/>
                <a:cs typeface="Oswald"/>
                <a:sym typeface="Oswald"/>
              </a:rPr>
              <a:t>Housing Histories</a:t>
            </a:r>
            <a:r>
              <a:rPr lang="en-US">
                <a:latin typeface="Oswald"/>
                <a:ea typeface="Oswald"/>
                <a:cs typeface="Oswald"/>
                <a:sym typeface="Oswald"/>
              </a:rPr>
              <a:t> </a:t>
            </a:r>
            <a:endParaRPr>
              <a:latin typeface="Oswald"/>
              <a:ea typeface="Oswald"/>
              <a:cs typeface="Oswald"/>
              <a:sym typeface="Oswald"/>
            </a:endParaRPr>
          </a:p>
        </p:txBody>
      </p:sp>
      <p:pic>
        <p:nvPicPr>
          <p:cNvPr id="122" name="Google Shape;122;p21"/>
          <p:cNvPicPr preferRelativeResize="0"/>
          <p:nvPr/>
        </p:nvPicPr>
        <p:blipFill rotWithShape="1">
          <a:blip r:embed="rId3">
            <a:alphaModFix/>
          </a:blip>
          <a:srcRect/>
          <a:stretch/>
        </p:blipFill>
        <p:spPr>
          <a:xfrm>
            <a:off x="209950" y="4647300"/>
            <a:ext cx="1263015" cy="350174"/>
          </a:xfrm>
          <a:prstGeom prst="rect">
            <a:avLst/>
          </a:prstGeom>
          <a:noFill/>
          <a:ln>
            <a:noFill/>
          </a:ln>
        </p:spPr>
      </p:pic>
      <p:sp>
        <p:nvSpPr>
          <p:cNvPr id="123" name="Google Shape;123;p21"/>
          <p:cNvSpPr txBox="1">
            <a:spLocks noGrp="1"/>
          </p:cNvSpPr>
          <p:nvPr>
            <p:ph type="body" idx="1"/>
          </p:nvPr>
        </p:nvSpPr>
        <p:spPr>
          <a:xfrm>
            <a:off x="5065160" y="1079975"/>
            <a:ext cx="3629265" cy="35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endParaRPr>
              <a:solidFill>
                <a:srgbClr val="333333"/>
              </a:solidFill>
              <a:latin typeface="Merriweather"/>
              <a:ea typeface="Merriweather"/>
              <a:cs typeface="Merriweather"/>
              <a:sym typeface="Merriweather"/>
            </a:endParaRPr>
          </a:p>
          <a:p>
            <a:pPr marL="457200" lvl="0" indent="0" algn="l" rtl="0">
              <a:lnSpc>
                <a:spcPct val="115000"/>
              </a:lnSpc>
              <a:spcBef>
                <a:spcPts val="500"/>
              </a:spcBef>
              <a:spcAft>
                <a:spcPts val="1600"/>
              </a:spcAft>
              <a:buSzPts val="1200"/>
              <a:buNone/>
            </a:pPr>
            <a:endParaRPr>
              <a:solidFill>
                <a:srgbClr val="333333"/>
              </a:solidFill>
              <a:latin typeface="Merriweather"/>
              <a:ea typeface="Merriweather"/>
              <a:cs typeface="Merriweather"/>
              <a:sym typeface="Merriweather"/>
            </a:endParaRPr>
          </a:p>
        </p:txBody>
      </p:sp>
      <p:sp>
        <p:nvSpPr>
          <p:cNvPr id="124" name="Google Shape;124;p21"/>
          <p:cNvSpPr txBox="1"/>
          <p:nvPr/>
        </p:nvSpPr>
        <p:spPr>
          <a:xfrm>
            <a:off x="388950" y="856000"/>
            <a:ext cx="4149000" cy="330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900" b="0" i="0" u="none" strike="noStrike" cap="none">
                <a:solidFill>
                  <a:srgbClr val="434343"/>
                </a:solidFill>
                <a:latin typeface="Merriweather"/>
                <a:ea typeface="Merriweather"/>
                <a:cs typeface="Merriweather"/>
                <a:sym typeface="Merriweather"/>
              </a:rPr>
              <a:t>“They just want to clean the street, but homeless doesn't always look like that. Homeless is, "I'm eight months pregnant, working full time, living in my car. There's different types of homeless.” </a:t>
            </a:r>
            <a:endParaRPr sz="1900" b="0" i="0" u="none" strike="noStrike" cap="none">
              <a:solidFill>
                <a:srgbClr val="434343"/>
              </a:solidFill>
              <a:latin typeface="Merriweather"/>
              <a:ea typeface="Merriweather"/>
              <a:cs typeface="Merriweather"/>
              <a:sym typeface="Merriweather"/>
            </a:endParaRPr>
          </a:p>
          <a:p>
            <a:pPr marL="0" marR="0" lvl="0" indent="0" algn="l" rtl="0">
              <a:lnSpc>
                <a:spcPct val="115000"/>
              </a:lnSpc>
              <a:spcBef>
                <a:spcPts val="0"/>
              </a:spcBef>
              <a:spcAft>
                <a:spcPts val="0"/>
              </a:spcAft>
              <a:buClr>
                <a:schemeClr val="dk1"/>
              </a:buClr>
              <a:buSzPts val="1100"/>
              <a:buFont typeface="Arial"/>
              <a:buNone/>
            </a:pPr>
            <a:endParaRPr sz="1900" b="1" i="0" u="none" strike="noStrike" cap="none">
              <a:solidFill>
                <a:srgbClr val="434343"/>
              </a:solidFill>
              <a:latin typeface="Merriweather"/>
              <a:ea typeface="Merriweather"/>
              <a:cs typeface="Merriweather"/>
              <a:sym typeface="Merriweather"/>
            </a:endParaRPr>
          </a:p>
          <a:p>
            <a:pPr marL="0" marR="0" lvl="0" indent="0" algn="l" rtl="0">
              <a:lnSpc>
                <a:spcPct val="115000"/>
              </a:lnSpc>
              <a:spcBef>
                <a:spcPts val="0"/>
              </a:spcBef>
              <a:spcAft>
                <a:spcPts val="0"/>
              </a:spcAft>
              <a:buClr>
                <a:schemeClr val="dk1"/>
              </a:buClr>
              <a:buSzPts val="1100"/>
              <a:buFont typeface="Arial"/>
              <a:buNone/>
            </a:pPr>
            <a:r>
              <a:rPr lang="en-US" sz="1900" b="0" i="0" u="none" strike="noStrike" cap="none">
                <a:solidFill>
                  <a:srgbClr val="434343"/>
                </a:solidFill>
                <a:latin typeface="Merriweather"/>
                <a:ea typeface="Merriweather"/>
                <a:cs typeface="Merriweather"/>
                <a:sym typeface="Merriweather"/>
              </a:rPr>
              <a:t> “It's not fun being displaced routinely. It's really not.”</a:t>
            </a:r>
            <a:r>
              <a:rPr lang="en-US" sz="2000" b="0" i="0" u="none" strike="noStrike" cap="none">
                <a:solidFill>
                  <a:schemeClr val="dk1"/>
                </a:solidFill>
                <a:latin typeface="Times New Roman"/>
                <a:ea typeface="Times New Roman"/>
                <a:cs typeface="Times New Roman"/>
                <a:sym typeface="Times New Roman"/>
              </a:rPr>
              <a:t> </a:t>
            </a: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1"/>
          <p:cNvPicPr preferRelativeResize="0"/>
          <p:nvPr/>
        </p:nvPicPr>
        <p:blipFill rotWithShape="1">
          <a:blip r:embed="rId4">
            <a:alphaModFix/>
          </a:blip>
          <a:srcRect/>
          <a:stretch/>
        </p:blipFill>
        <p:spPr>
          <a:xfrm>
            <a:off x="4537950" y="145900"/>
            <a:ext cx="4414500" cy="46592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403</Words>
  <Application>Microsoft Office PowerPoint</Application>
  <PresentationFormat>On-screen Show (16:9)</PresentationFormat>
  <Paragraphs>90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Times New Roman</vt:lpstr>
      <vt:lpstr>Oswald</vt:lpstr>
      <vt:lpstr>Merriweather</vt:lpstr>
      <vt:lpstr>Simple Light</vt:lpstr>
      <vt:lpstr>PowerPoint Presentation</vt:lpstr>
      <vt:lpstr>PowerPoint Presentation</vt:lpstr>
      <vt:lpstr>Decriminalizing and Decarcerating Women, Girls, and TGNC people in California. </vt:lpstr>
      <vt:lpstr>Movement Building</vt:lpstr>
      <vt:lpstr>Place Based Strategy</vt:lpstr>
      <vt:lpstr>PowerPoint Presentation</vt:lpstr>
      <vt:lpstr>YWFC Center Research Model </vt:lpstr>
      <vt:lpstr>Family Incarceration </vt:lpstr>
      <vt:lpstr>Housing Histories </vt:lpstr>
      <vt:lpstr>Movement-Based Legal Advocacy  </vt:lpstr>
      <vt:lpstr>Challenging the Criminalization of Childhood</vt:lpstr>
      <vt:lpstr>Challenging the Criminalization of Childhood</vt:lpstr>
      <vt:lpstr>Movement-Based Legal Advocacy </vt:lpstr>
      <vt:lpstr>Decriminalizing and Decarcerating Women, Girls, and TGNC people in California.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Desautels</dc:creator>
  <cp:lastModifiedBy>Meredith Desautels</cp:lastModifiedBy>
  <cp:revision>1</cp:revision>
  <dcterms:modified xsi:type="dcterms:W3CDTF">2019-02-06T23:12:51Z</dcterms:modified>
</cp:coreProperties>
</file>