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1" r:id="rId4"/>
    <p:sldId id="271" r:id="rId5"/>
    <p:sldId id="264" r:id="rId6"/>
    <p:sldId id="266" r:id="rId7"/>
    <p:sldId id="269" r:id="rId8"/>
    <p:sldId id="262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7128" autoAdjust="0"/>
  </p:normalViewPr>
  <p:slideViewPr>
    <p:cSldViewPr snapToGrid="0">
      <p:cViewPr varScale="1">
        <p:scale>
          <a:sx n="52" d="100"/>
          <a:sy n="52" d="100"/>
        </p:scale>
        <p:origin x="1228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9E6FF-64FD-4F6C-9EFC-8BB8BCA5A79C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5005A-E424-413C-BA71-A358C972B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3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lvl="1" indent="-174708" defTabSz="949478">
              <a:buFont typeface="Wingdings" panose="05000000000000000000" pitchFamily="2" charset="2"/>
              <a:buChar char="Ø"/>
              <a:defRPr/>
            </a:pPr>
            <a:endParaRPr lang="en-US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5005A-E424-413C-BA71-A358C972B5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14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5005A-E424-413C-BA71-A358C972B5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2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5005A-E424-413C-BA71-A358C972B5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60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5005A-E424-413C-BA71-A358C972B5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17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en-US" sz="1200" b="1" i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5005A-E424-413C-BA71-A358C972B5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93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5005A-E424-413C-BA71-A358C972B5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61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6FA726-08A1-413C-B193-3672E3B21833}"/>
              </a:ext>
            </a:extLst>
          </p:cNvPr>
          <p:cNvSpPr/>
          <p:nvPr userDrawn="1"/>
        </p:nvSpPr>
        <p:spPr>
          <a:xfrm>
            <a:off x="8882743" y="5361897"/>
            <a:ext cx="3163077" cy="14214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534" y="3085765"/>
            <a:ext cx="11262866" cy="33243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03D1EA53-2B75-4CAF-9BF2-E542B2DDDD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5180" y="5147088"/>
            <a:ext cx="3211340" cy="8716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F90EB5-4F29-4DE4-B0E0-034306FFFDA8}"/>
              </a:ext>
            </a:extLst>
          </p:cNvPr>
          <p:cNvSpPr/>
          <p:nvPr userDrawn="1"/>
        </p:nvSpPr>
        <p:spPr>
          <a:xfrm>
            <a:off x="8582941" y="6416675"/>
            <a:ext cx="3163077" cy="441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</a:t>
            </a:r>
            <a:r>
              <a:rPr lang="en-US" dirty="0" err="1"/>
              <a:t>toddddd</a:t>
            </a:r>
            <a:r>
              <a:rPr lang="en-US" dirty="0"/>
              <a:t>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8DC62E-6BB5-4821-9A06-2B03019B2898}"/>
              </a:ext>
            </a:extLst>
          </p:cNvPr>
          <p:cNvSpPr/>
          <p:nvPr userDrawn="1"/>
        </p:nvSpPr>
        <p:spPr>
          <a:xfrm>
            <a:off x="8882743" y="5361897"/>
            <a:ext cx="3163077" cy="14214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20D89A2-E44D-4FAB-9CE4-382B82C155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5129" y="5792067"/>
            <a:ext cx="1792260" cy="4864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</a:t>
            </a:r>
            <a:r>
              <a:rPr lang="en-US" dirty="0" err="1"/>
              <a:t>stddddyles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</a:t>
            </a:r>
            <a:r>
              <a:rPr lang="en-US" dirty="0" err="1"/>
              <a:t>dddddMaster</a:t>
            </a:r>
            <a:r>
              <a:rPr lang="en-US" dirty="0"/>
              <a:t>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A3DE0E-43BA-4C59-BE8A-BDC114617948}"/>
              </a:ext>
            </a:extLst>
          </p:cNvPr>
          <p:cNvSpPr/>
          <p:nvPr userDrawn="1"/>
        </p:nvSpPr>
        <p:spPr>
          <a:xfrm>
            <a:off x="8882743" y="6416675"/>
            <a:ext cx="3163077" cy="366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2751" y="5951811"/>
            <a:ext cx="2406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5847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8DD4643-03C2-49FB-92EB-F68B2E9A626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335480" y="5924114"/>
            <a:ext cx="2030558" cy="551152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0F84334A-F80B-412D-A15B-576AE137844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007983" y="6576970"/>
            <a:ext cx="2685551" cy="914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sl.org/" TargetMode="External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8.png"/><Relationship Id="rId5" Type="http://schemas.openxmlformats.org/officeDocument/2006/relationships/hyperlink" Target="http://www.ncsl.org/research/civil-and-criminal-justice/human-trafficking.aspx" TargetMode="External"/><Relationship Id="rId4" Type="http://schemas.openxmlformats.org/officeDocument/2006/relationships/hyperlink" Target="mailto:sarah.brown@ncsl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2C42666-CEC4-44A6-B9DC-A46933140A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Sarah Alice Brown, Group director criminal justice program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0BF52D4-AC18-4C17-BF56-692039A351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The new vision for juvenile justice,</a:t>
            </a:r>
            <a:br>
              <a:rPr lang="en-US" b="1" dirty="0"/>
            </a:br>
            <a:r>
              <a:rPr lang="en-US" b="1" dirty="0"/>
              <a:t>children Advocate’s roundtable</a:t>
            </a:r>
            <a:r>
              <a:rPr lang="en-US" dirty="0"/>
              <a:t>: </a:t>
            </a:r>
            <a:r>
              <a:rPr lang="en-US" sz="2800" dirty="0"/>
              <a:t>Feb. 7, 2019</a:t>
            </a:r>
          </a:p>
        </p:txBody>
      </p:sp>
    </p:spTree>
    <p:extLst>
      <p:ext uri="{BB962C8B-B14F-4D97-AF65-F5344CB8AC3E}">
        <p14:creationId xmlns:p14="http://schemas.microsoft.com/office/powerpoint/2010/main" val="421074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FD5E-F10A-4E31-AD82-00B98EB7C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</a:t>
            </a:r>
            <a:r>
              <a:rPr lang="en-US" sz="3200" b="1" dirty="0"/>
              <a:t>The National Conference of State Legislatures (NCSL)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0B941-8D14-4EDC-A176-526968CD11F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1">
                    <a:lumMod val="90000"/>
                    <a:lumOff val="10000"/>
                  </a:schemeClr>
                </a:solidFill>
                <a:ea typeface="Cambria Math" pitchFamily="18" charset="0"/>
              </a:rPr>
              <a:t>Bipartisan   - membership all 50 state legislatures </a:t>
            </a:r>
          </a:p>
          <a:p>
            <a:pPr lvl="1">
              <a:buNone/>
            </a:pPr>
            <a:endParaRPr lang="en-US" sz="2000" b="1" dirty="0">
              <a:solidFill>
                <a:schemeClr val="accent1">
                  <a:lumMod val="90000"/>
                  <a:lumOff val="10000"/>
                </a:schemeClr>
              </a:solidFill>
              <a:ea typeface="Cambria Math" pitchFamily="18" charset="0"/>
            </a:endParaRPr>
          </a:p>
          <a:p>
            <a:r>
              <a:rPr lang="en-US" sz="2400" b="1" dirty="0">
                <a:solidFill>
                  <a:schemeClr val="accent1">
                    <a:lumMod val="90000"/>
                    <a:lumOff val="10000"/>
                  </a:schemeClr>
                </a:solidFill>
                <a:ea typeface="Cambria Math" pitchFamily="18" charset="0"/>
              </a:rPr>
              <a:t>Denver Policy Headquarters and also have DC Office</a:t>
            </a:r>
          </a:p>
          <a:p>
            <a:endParaRPr lang="en-US" sz="2400" b="1" dirty="0">
              <a:solidFill>
                <a:schemeClr val="accent1">
                  <a:lumMod val="90000"/>
                  <a:lumOff val="10000"/>
                </a:schemeClr>
              </a:solidFill>
              <a:ea typeface="Cambria Math" pitchFamily="18" charset="0"/>
            </a:endParaRPr>
          </a:p>
          <a:p>
            <a:r>
              <a:rPr lang="en-US" sz="2400" b="1" dirty="0">
                <a:solidFill>
                  <a:schemeClr val="accent1">
                    <a:lumMod val="90000"/>
                    <a:lumOff val="10000"/>
                  </a:schemeClr>
                </a:solidFill>
                <a:ea typeface="Cambria Math" pitchFamily="18" charset="0"/>
              </a:rPr>
              <a:t>Criminal Justice Program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CC807-F329-41E7-9698-5EB0351EF5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1">
                    <a:lumMod val="90000"/>
                    <a:lumOff val="10000"/>
                  </a:schemeClr>
                </a:solidFill>
                <a:ea typeface="Cambria Math" pitchFamily="18" charset="0"/>
              </a:rPr>
              <a:t>Mission Statement: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00000"/>
                </a:solidFill>
                <a:ea typeface="Cambria Math" pitchFamily="18" charset="0"/>
              </a:rPr>
              <a:t>Improve the quality and effectiveness of state legislatures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00000"/>
                </a:solidFill>
                <a:ea typeface="Cambria Math" pitchFamily="18" charset="0"/>
              </a:rPr>
              <a:t>Promote policy innovation and communication among state legislatures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C00000"/>
                </a:solidFill>
                <a:ea typeface="Cambria Math" pitchFamily="18" charset="0"/>
              </a:rPr>
              <a:t>Ensure state legislatures a strong, cohesive voice in the federal system </a:t>
            </a:r>
          </a:p>
          <a:p>
            <a:endParaRPr lang="en-US" dirty="0"/>
          </a:p>
        </p:txBody>
      </p:sp>
      <p:pic>
        <p:nvPicPr>
          <p:cNvPr id="5" name="Picture 2" descr="C:\Users\patrick\AppData\Local\Microsoft\Windows\Temporary Internet Files\Content.IE5\3O5DAL1D\MC900290810[1].wmf">
            <a:extLst>
              <a:ext uri="{FF2B5EF4-FFF2-40B4-BE49-F238E27FC236}">
                <a16:creationId xmlns:a16="http://schemas.microsoft.com/office/drawing/2014/main" id="{12723731-A8DF-4525-903E-D5FD4FF0B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67" y="5383161"/>
            <a:ext cx="1035851" cy="82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patrick\AppData\Local\Microsoft\Windows\Temporary Internet Files\Content.IE5\3O5DAL1D\MC900304679[1].wmf">
            <a:extLst>
              <a:ext uri="{FF2B5EF4-FFF2-40B4-BE49-F238E27FC236}">
                <a16:creationId xmlns:a16="http://schemas.microsoft.com/office/drawing/2014/main" id="{B36B3D95-3BEA-47EB-B153-4B72EAB3B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63790" y="5456663"/>
            <a:ext cx="91728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9257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1B235-367D-4188-8097-02BB986F5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b="1" dirty="0"/>
              <a:t>                    </a:t>
            </a:r>
            <a:r>
              <a:rPr lang="en-US" sz="3200" b="1" dirty="0"/>
              <a:t>Juvenile Justice Reform Today and tomorrow: </a:t>
            </a:r>
            <a:br>
              <a:rPr lang="en-US" sz="3200" b="1" dirty="0"/>
            </a:br>
            <a:r>
              <a:rPr lang="en-US" sz="3200" b="1" dirty="0"/>
              <a:t>                              A Bipartisan, cross-branch 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7A032-6376-41A8-87EE-53B5C1274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>
            <a:normAutofit fontScale="47500" lnSpcReduction="20000"/>
          </a:bodyPr>
          <a:lstStyle/>
          <a:p>
            <a:r>
              <a:rPr lang="en-US" altLang="en-US" sz="6000" b="1" dirty="0">
                <a:solidFill>
                  <a:srgbClr val="0070C0"/>
                </a:solidFill>
              </a:rPr>
              <a:t>Historical Background </a:t>
            </a:r>
          </a:p>
          <a:p>
            <a:endParaRPr lang="en-US" altLang="en-US" sz="6000" b="1" dirty="0">
              <a:solidFill>
                <a:srgbClr val="0070C0"/>
              </a:solidFill>
            </a:endParaRPr>
          </a:p>
          <a:p>
            <a:r>
              <a:rPr lang="en-US" altLang="en-US" sz="6000" b="1" dirty="0">
                <a:solidFill>
                  <a:srgbClr val="0070C0"/>
                </a:solidFill>
              </a:rPr>
              <a:t>Current Policies </a:t>
            </a:r>
          </a:p>
          <a:p>
            <a:pPr lvl="1"/>
            <a:endParaRPr lang="en-US" altLang="en-US" sz="4400" b="1" dirty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sz="5100" b="1" dirty="0">
                <a:solidFill>
                  <a:srgbClr val="C00000"/>
                </a:solidFill>
              </a:rPr>
              <a:t>Distinguishing juvenile from adult offenders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5100" b="1" dirty="0">
                <a:solidFill>
                  <a:srgbClr val="C00000"/>
                </a:solidFill>
              </a:rPr>
              <a:t>Priorities: align fiscal responsibility, community safety and positive outcomes for youth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sz="5100" b="1" dirty="0">
                <a:solidFill>
                  <a:srgbClr val="C00000"/>
                </a:solidFill>
              </a:rPr>
              <a:t>Factors    </a:t>
            </a:r>
            <a:endParaRPr lang="en-US" altLang="en-US" sz="5100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pic>
        <p:nvPicPr>
          <p:cNvPr id="4" name="Picture 6" descr="C:\Documents and Settings\sarah.brown\Local Settings\Temporary Internet Files\Content.IE5\38XK10MQ\MP900315576[1].jpg">
            <a:extLst>
              <a:ext uri="{FF2B5EF4-FFF2-40B4-BE49-F238E27FC236}">
                <a16:creationId xmlns:a16="http://schemas.microsoft.com/office/drawing/2014/main" id="{8E39ED84-B9F6-40E2-A97A-0EBDF6868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3290" y="2180496"/>
            <a:ext cx="1152859" cy="82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sarah.brown\Local Settings\Temporary Internet Files\Content.IE5\6PXWIP9I\MC900055181[1].wmf">
            <a:extLst>
              <a:ext uri="{FF2B5EF4-FFF2-40B4-BE49-F238E27FC236}">
                <a16:creationId xmlns:a16="http://schemas.microsoft.com/office/drawing/2014/main" id="{4FBB3DF6-1E13-4D4D-8E7C-1747A827C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2450" y="5199168"/>
            <a:ext cx="645039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C:\Documents and Settings\sarah.brown\Local Settings\Temporary Internet Files\Content.IE5\CLTU0LBB\MC900351599[1].wmf">
            <a:extLst>
              <a:ext uri="{FF2B5EF4-FFF2-40B4-BE49-F238E27FC236}">
                <a16:creationId xmlns:a16="http://schemas.microsoft.com/office/drawing/2014/main" id="{2D913F04-D9EC-43B4-8129-DC20A9FD8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85739" y="5199168"/>
            <a:ext cx="8102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C:\Documents and Settings\vicky.mcpheron\Local Settings\Temporary Internet Files\Content.IE5\LMAWPUR3\MC900433808[1].png">
            <a:extLst>
              <a:ext uri="{FF2B5EF4-FFF2-40B4-BE49-F238E27FC236}">
                <a16:creationId xmlns:a16="http://schemas.microsoft.com/office/drawing/2014/main" id="{B4F2E1DF-4FAE-4642-A586-A95309730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43203" y="5049611"/>
            <a:ext cx="5492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6239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0A41-52FC-4067-97C9-9DFF6D2A1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	  </a:t>
            </a:r>
            <a:r>
              <a:rPr lang="en-US" sz="3600" b="1" dirty="0"/>
              <a:t>Recent JJ Legislative Trends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80680-FF1F-4A93-AE63-1968806FD4B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Comprehensive Omnibus Reforms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Reestablishing Boundaries Between the Adult and Juvenile Systems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Due Process and Defense Reform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Prevention, Intervention and Diversion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56BB5D-F3C9-4E29-81E1-FD2BC33230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Treating Mental Health Needs</a:t>
            </a:r>
          </a:p>
          <a:p>
            <a:pPr marL="0" indent="0">
              <a:buNone/>
            </a:pPr>
            <a:endParaRPr lang="en-US" sz="2400" b="1" dirty="0">
              <a:solidFill>
                <a:srgbClr val="00B0F0"/>
              </a:solidFill>
            </a:endParaRPr>
          </a:p>
          <a:p>
            <a:r>
              <a:rPr lang="en-US" sz="2400" b="1" dirty="0">
                <a:solidFill>
                  <a:srgbClr val="00B0F0"/>
                </a:solidFill>
              </a:rPr>
              <a:t>Addressing Racial and Ethnic Disparities</a:t>
            </a:r>
          </a:p>
          <a:p>
            <a:pPr marL="0" indent="0">
              <a:buNone/>
            </a:pPr>
            <a:endParaRPr lang="en-US" sz="2400" b="1" dirty="0">
              <a:solidFill>
                <a:srgbClr val="00B0F0"/>
              </a:solidFill>
            </a:endParaRPr>
          </a:p>
          <a:p>
            <a:r>
              <a:rPr lang="en-US" sz="2400" b="1" dirty="0">
                <a:solidFill>
                  <a:srgbClr val="00B0F0"/>
                </a:solidFill>
              </a:rPr>
              <a:t>Reentry and Aftercare</a:t>
            </a:r>
          </a:p>
          <a:p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EBD38B6-93FC-4C3B-B78C-19B6359AC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0713" y="5579702"/>
            <a:ext cx="1039254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5739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C285C-6BAC-4500-AAFF-80167ACFE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         </a:t>
            </a:r>
            <a:r>
              <a:rPr lang="en-US" sz="4400" b="1" dirty="0"/>
              <a:t>JJDPA reauthorization (HR 6964)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375D7-8DB9-4F26-A807-F8798DC20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First updated since 2002: 5-year reauthorization</a:t>
            </a:r>
          </a:p>
          <a:p>
            <a:r>
              <a:rPr lang="en-US" sz="2400" b="1">
                <a:solidFill>
                  <a:srgbClr val="0070C0"/>
                </a:solidFill>
              </a:rPr>
              <a:t>Strong bipartisan </a:t>
            </a:r>
            <a:r>
              <a:rPr lang="en-US" sz="2400" b="1" dirty="0">
                <a:solidFill>
                  <a:srgbClr val="0070C0"/>
                </a:solidFill>
              </a:rPr>
              <a:t>support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Updates core protections and adds new requirements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Increases funding/accountability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States receive a formula grant for complying </a:t>
            </a:r>
          </a:p>
          <a:p>
            <a:pPr marL="0" indent="0">
              <a:buNone/>
            </a:pP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**Wyoming, Connecticut and Nebraska are the only states that do not participate in JJDPA.</a:t>
            </a:r>
          </a:p>
        </p:txBody>
      </p:sp>
      <p:pic>
        <p:nvPicPr>
          <p:cNvPr id="4" name="Picture 2" descr="C:\Users\sarah.brown\AppData\Local\Microsoft\Windows\Temporary Internet Files\Content.IE5\860TSSZF\MC900351700[1].wmf">
            <a:extLst>
              <a:ext uri="{FF2B5EF4-FFF2-40B4-BE49-F238E27FC236}">
                <a16:creationId xmlns:a16="http://schemas.microsoft.com/office/drawing/2014/main" id="{8A1B8B87-0BE6-46F1-BCEE-0BFCFC007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24686" y="2712308"/>
            <a:ext cx="806872" cy="91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9280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726C7-FC50-4B95-9D54-E85861972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		</a:t>
            </a:r>
            <a:r>
              <a:rPr lang="en-US" sz="4000" b="1" dirty="0"/>
              <a:t>Changes to state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2C79E-1CE9-464F-A666-F2EC1182E6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b="1" dirty="0">
                <a:solidFill>
                  <a:srgbClr val="FF0000"/>
                </a:solidFill>
              </a:rPr>
              <a:t>Must now be posted on publicly available website</a:t>
            </a:r>
          </a:p>
          <a:p>
            <a:pPr marL="0" indent="0">
              <a:buNone/>
            </a:pPr>
            <a:endParaRPr lang="en-US" sz="2600" b="1" dirty="0">
              <a:solidFill>
                <a:srgbClr val="FF0000"/>
              </a:solidFill>
            </a:endParaRPr>
          </a:p>
          <a:p>
            <a:r>
              <a:rPr lang="en-US" sz="2600" b="1" dirty="0">
                <a:solidFill>
                  <a:srgbClr val="0070C0"/>
                </a:solidFill>
              </a:rPr>
              <a:t>Reports to the Governor are now required every other year</a:t>
            </a:r>
          </a:p>
          <a:p>
            <a:pPr marL="0" indent="0">
              <a:buNone/>
            </a:pPr>
            <a:endParaRPr lang="en-US" sz="2600" b="1" dirty="0">
              <a:solidFill>
                <a:srgbClr val="0070C0"/>
              </a:solidFill>
            </a:endParaRPr>
          </a:p>
          <a:p>
            <a:r>
              <a:rPr lang="en-US" sz="2600" b="1" dirty="0">
                <a:solidFill>
                  <a:srgbClr val="FF0000"/>
                </a:solidFill>
              </a:rPr>
              <a:t>Explanation of evidence-based or promising practices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FB642-A0A5-4A07-A40F-862366ADF0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600" b="1" u="sng" dirty="0">
                <a:solidFill>
                  <a:srgbClr val="FF0000"/>
                </a:solidFill>
              </a:rPr>
              <a:t>Explain how it takes into account adolescent brain science</a:t>
            </a:r>
          </a:p>
          <a:p>
            <a:endParaRPr lang="en-US" sz="2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600" b="1" dirty="0">
              <a:solidFill>
                <a:srgbClr val="FF0000"/>
              </a:solidFill>
            </a:endParaRPr>
          </a:p>
          <a:p>
            <a:r>
              <a:rPr lang="en-US" sz="2600" b="1" dirty="0">
                <a:solidFill>
                  <a:srgbClr val="0070C0"/>
                </a:solidFill>
              </a:rPr>
              <a:t>ID how to reduce number of incarcerated youth, engage family members, and stop use of restraints on known pregnant youth</a:t>
            </a:r>
          </a:p>
          <a:p>
            <a:pPr marL="0" indent="0">
              <a:buNone/>
            </a:pPr>
            <a:endParaRPr lang="en-US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pic>
        <p:nvPicPr>
          <p:cNvPr id="5" name="Picture 6" descr="C:\Documents and Settings\sarah.brown\Local Settings\Temporary Internet Files\Content.IE5\WM07G9M5\MP900443450[1].jpg">
            <a:extLst>
              <a:ext uri="{FF2B5EF4-FFF2-40B4-BE49-F238E27FC236}">
                <a16:creationId xmlns:a16="http://schemas.microsoft.com/office/drawing/2014/main" id="{4348C1CA-FDFF-46A6-8EE9-AEFBD7846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424" y="5411860"/>
            <a:ext cx="1639327" cy="109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1382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C321-5B97-47DA-9D5E-B30466570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                                   </a:t>
            </a:r>
            <a:r>
              <a:rPr lang="en-US" sz="3600" b="1" dirty="0"/>
              <a:t>Impact on States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D6AB8-03C2-405E-98BD-2C68704A54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200" b="1" dirty="0">
              <a:solidFill>
                <a:srgbClr val="FF0000"/>
              </a:solidFill>
            </a:endParaRPr>
          </a:p>
          <a:p>
            <a:r>
              <a:rPr lang="en-US" sz="9600" b="1" dirty="0">
                <a:solidFill>
                  <a:srgbClr val="FF0000"/>
                </a:solidFill>
              </a:rPr>
              <a:t>Incentive to further improve JJ systems</a:t>
            </a:r>
          </a:p>
          <a:p>
            <a:pPr marL="0" indent="0">
              <a:buNone/>
            </a:pPr>
            <a:endParaRPr lang="en-US" sz="9600" b="1" dirty="0">
              <a:solidFill>
                <a:srgbClr val="FF0000"/>
              </a:solidFill>
            </a:endParaRPr>
          </a:p>
          <a:p>
            <a:r>
              <a:rPr lang="en-US" sz="9600" b="1" dirty="0">
                <a:solidFill>
                  <a:srgbClr val="FF0000"/>
                </a:solidFill>
              </a:rPr>
              <a:t>More screening of kids for human trafficking, mental health or drug or alcohol abuse</a:t>
            </a:r>
          </a:p>
          <a:p>
            <a:pPr marL="0" indent="0">
              <a:buNone/>
            </a:pPr>
            <a:endParaRPr lang="en-US" sz="9600" b="1" dirty="0">
              <a:solidFill>
                <a:srgbClr val="FF0000"/>
              </a:solidFill>
            </a:endParaRPr>
          </a:p>
          <a:p>
            <a:r>
              <a:rPr lang="en-US" sz="9600" b="1" dirty="0">
                <a:solidFill>
                  <a:srgbClr val="FF0000"/>
                </a:solidFill>
              </a:rPr>
              <a:t>Phase out of shackling of pregnant girls</a:t>
            </a:r>
          </a:p>
          <a:p>
            <a:pPr marL="0" indent="0">
              <a:buNone/>
            </a:pPr>
            <a:endParaRPr lang="en-US" sz="9600" b="1" dirty="0">
              <a:solidFill>
                <a:srgbClr val="FF0000"/>
              </a:solidFill>
            </a:endParaRPr>
          </a:p>
          <a:p>
            <a:r>
              <a:rPr lang="en-US" sz="9600" b="1" dirty="0">
                <a:solidFill>
                  <a:srgbClr val="FF0000"/>
                </a:solidFill>
              </a:rPr>
              <a:t>Support continuing education for detainees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EC9B1-1CF9-49FD-9169-73F5D98C40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7400" b="1" dirty="0">
                <a:solidFill>
                  <a:srgbClr val="0070C0"/>
                </a:solidFill>
              </a:rPr>
              <a:t>Provides steps towards ending racial and ethnic </a:t>
            </a:r>
            <a:r>
              <a:rPr lang="en-US" sz="9600" b="1" dirty="0">
                <a:solidFill>
                  <a:srgbClr val="0070C0"/>
                </a:solidFill>
              </a:rPr>
              <a:t>disparities</a:t>
            </a:r>
          </a:p>
          <a:p>
            <a:pPr marL="0" indent="0">
              <a:buNone/>
            </a:pPr>
            <a:endParaRPr lang="en-US" sz="9600" b="1" dirty="0">
              <a:solidFill>
                <a:srgbClr val="0070C0"/>
              </a:solidFill>
            </a:endParaRPr>
          </a:p>
          <a:p>
            <a:r>
              <a:rPr lang="en-US" sz="9600" b="1" dirty="0">
                <a:solidFill>
                  <a:srgbClr val="0070C0"/>
                </a:solidFill>
              </a:rPr>
              <a:t>Gives guidance on what reentry planning for juvenile offenders should look like </a:t>
            </a:r>
          </a:p>
          <a:p>
            <a:pPr marL="0" indent="0">
              <a:buNone/>
            </a:pPr>
            <a:endParaRPr lang="en-US" sz="9600" b="1" dirty="0">
              <a:solidFill>
                <a:srgbClr val="0070C0"/>
              </a:solidFill>
            </a:endParaRPr>
          </a:p>
          <a:p>
            <a:r>
              <a:rPr lang="en-US" sz="9600" b="1" dirty="0">
                <a:solidFill>
                  <a:srgbClr val="0070C0"/>
                </a:solidFill>
              </a:rPr>
              <a:t>Youth charged as adults now have to be out of adult jails</a:t>
            </a:r>
          </a:p>
          <a:p>
            <a:endParaRPr lang="en-US" sz="29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5" name="Picture 6" descr="C:\Documents and Settings\sarah.brown\Local Settings\Temporary Internet Files\Content.IE5\FBRN4SOX\MP900409070[1].jpg">
            <a:extLst>
              <a:ext uri="{FF2B5EF4-FFF2-40B4-BE49-F238E27FC236}">
                <a16:creationId xmlns:a16="http://schemas.microsoft.com/office/drawing/2014/main" id="{FB8717CA-FD0C-44CF-BFD3-6500ECFFD9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512" y="5579702"/>
            <a:ext cx="1372467" cy="109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6678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8AC7D-D388-4272-A47F-4D7D057BF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		  </a:t>
            </a:r>
            <a:r>
              <a:rPr lang="en-US" sz="4000" b="1" dirty="0"/>
              <a:t>Looking ahead…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77462-9678-47AD-9ADC-25266BCE6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5100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r>
              <a:rPr lang="en-US" sz="11200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Responding to JJDPA – state legislation </a:t>
            </a:r>
          </a:p>
          <a:p>
            <a:pPr marL="0" indent="0">
              <a:buNone/>
            </a:pPr>
            <a:endParaRPr lang="en-US" sz="11200" b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r>
              <a:rPr lang="en-US" sz="11200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New direction</a:t>
            </a:r>
          </a:p>
          <a:p>
            <a:endParaRPr lang="en-US" sz="11200" b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r>
              <a:rPr lang="en-US" sz="11200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Continued juvenile </a:t>
            </a:r>
            <a:r>
              <a:rPr lang="en-US" sz="11200" b="1">
                <a:solidFill>
                  <a:schemeClr val="accent1">
                    <a:lumMod val="90000"/>
                    <a:lumOff val="10000"/>
                  </a:schemeClr>
                </a:solidFill>
              </a:rPr>
              <a:t>justice reform </a:t>
            </a:r>
            <a:r>
              <a:rPr lang="en-US" sz="11200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m</a:t>
            </a:r>
            <a:r>
              <a:rPr lang="en-US" sz="11200" b="1">
                <a:solidFill>
                  <a:schemeClr val="accent1">
                    <a:lumMod val="90000"/>
                    <a:lumOff val="10000"/>
                  </a:schemeClr>
                </a:solidFill>
              </a:rPr>
              <a:t>omentum</a:t>
            </a:r>
            <a:endParaRPr lang="en-US" sz="11200" b="1" dirty="0">
              <a:solidFill>
                <a:srgbClr val="C00000"/>
              </a:solidFill>
            </a:endParaRPr>
          </a:p>
          <a:p>
            <a:endParaRPr lang="en-US" sz="11200" b="1" dirty="0">
              <a:solidFill>
                <a:srgbClr val="C00000"/>
              </a:solidFill>
            </a:endParaRPr>
          </a:p>
          <a:p>
            <a:r>
              <a:rPr lang="en-US" sz="11200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2019: </a:t>
            </a:r>
            <a:r>
              <a:rPr lang="en-US" sz="11200" b="1" u="sng" dirty="0">
                <a:solidFill>
                  <a:srgbClr val="FF0000"/>
                </a:solidFill>
              </a:rPr>
              <a:t>406 bills </a:t>
            </a:r>
            <a:r>
              <a:rPr lang="en-US" sz="11200" b="1" dirty="0">
                <a:solidFill>
                  <a:srgbClr val="FF0000"/>
                </a:solidFill>
              </a:rPr>
              <a:t>already introduced in </a:t>
            </a:r>
            <a:r>
              <a:rPr lang="en-US" sz="11200" b="1" u="sng" dirty="0">
                <a:solidFill>
                  <a:srgbClr val="FF0000"/>
                </a:solidFill>
              </a:rPr>
              <a:t>34 states</a:t>
            </a:r>
          </a:p>
          <a:p>
            <a:endParaRPr lang="en-US" dirty="0"/>
          </a:p>
        </p:txBody>
      </p:sp>
      <p:pic>
        <p:nvPicPr>
          <p:cNvPr id="4" name="Picture 5" descr="http://www.ncbusinesslitigationreport.com/looking%20ahead.jpg">
            <a:extLst>
              <a:ext uri="{FF2B5EF4-FFF2-40B4-BE49-F238E27FC236}">
                <a16:creationId xmlns:a16="http://schemas.microsoft.com/office/drawing/2014/main" id="{7BC7209C-9978-4C4B-AE53-4E7ABD525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831" y="751856"/>
            <a:ext cx="2317096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170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A0016-1E25-4FB7-95E5-D633BA36F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new vision for juvenile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17EF0-AA91-4031-9DA6-1F41B9A1E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4400" b="1" dirty="0"/>
              <a:t>           </a:t>
            </a:r>
          </a:p>
          <a:p>
            <a:pPr marL="0" indent="0">
              <a:buNone/>
            </a:pPr>
            <a:r>
              <a:rPr lang="en-US" sz="14400" b="1" dirty="0"/>
              <a:t>			Resources and Contact for More Information</a:t>
            </a:r>
          </a:p>
          <a:p>
            <a:pPr marL="1971400" lvl="6" indent="0">
              <a:buNone/>
            </a:pPr>
            <a:endParaRPr lang="en-US" sz="10600" dirty="0">
              <a:solidFill>
                <a:srgbClr val="C00000"/>
              </a:solidFill>
              <a:hlinkClick r:id="rId3"/>
            </a:endParaRPr>
          </a:p>
          <a:p>
            <a:pPr lvl="6">
              <a:buFont typeface="Wingdings" panose="05000000000000000000" pitchFamily="2" charset="2"/>
              <a:buChar char="§"/>
            </a:pPr>
            <a:r>
              <a:rPr lang="en-US" sz="10600" b="1" dirty="0">
                <a:solidFill>
                  <a:srgbClr val="C00000"/>
                </a:solidFill>
                <a:hlinkClick r:id="rId3"/>
              </a:rPr>
              <a:t>www.ncsl.org</a:t>
            </a:r>
            <a:r>
              <a:rPr lang="en-US" sz="10600" b="1" dirty="0">
                <a:solidFill>
                  <a:srgbClr val="C00000"/>
                </a:solidFill>
              </a:rPr>
              <a:t> and </a:t>
            </a:r>
            <a:r>
              <a:rPr lang="en-US" sz="10600" b="1" dirty="0">
                <a:solidFill>
                  <a:schemeClr val="accent1">
                    <a:lumMod val="90000"/>
                    <a:lumOff val="10000"/>
                  </a:schemeClr>
                </a:solidFill>
                <a:hlinkClick r:id="rId4"/>
              </a:rPr>
              <a:t>sarah.brown@ncsl.org</a:t>
            </a:r>
            <a:endParaRPr lang="en-US" sz="10600" b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marL="1971400" lvl="6" indent="0">
              <a:buNone/>
            </a:pPr>
            <a:endParaRPr lang="en-US" sz="10600" b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lvl="6">
              <a:buFont typeface="Wingdings" panose="05000000000000000000" pitchFamily="2" charset="2"/>
              <a:buChar char="§"/>
            </a:pPr>
            <a:r>
              <a:rPr lang="en-US" sz="11200" b="1" dirty="0">
                <a:solidFill>
                  <a:schemeClr val="accent1">
                    <a:lumMod val="90000"/>
                    <a:lumOff val="10000"/>
                  </a:schemeClr>
                </a:solidFill>
                <a:hlinkClick r:id="rId5"/>
              </a:rPr>
              <a:t>Juvenile Justice Bill Tracking Database</a:t>
            </a:r>
            <a:r>
              <a:rPr lang="en-US" sz="11200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 </a:t>
            </a:r>
          </a:p>
          <a:p>
            <a:pPr marL="0" lvl="1" indent="0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en-US" sz="8000" dirty="0">
                <a:solidFill>
                  <a:srgbClr val="0070C0"/>
                </a:solidFill>
              </a:rPr>
              <a:t>								</a:t>
            </a:r>
          </a:p>
          <a:p>
            <a:pPr marL="0" lvl="1" indent="0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en-US" sz="8000" b="1" dirty="0">
                <a:solidFill>
                  <a:srgbClr val="0070C0"/>
                </a:solidFill>
              </a:rPr>
              <a:t>						</a:t>
            </a:r>
            <a:r>
              <a:rPr lang="en-US" sz="12800" b="1" dirty="0">
                <a:solidFill>
                  <a:srgbClr val="0070C0"/>
                </a:solidFill>
              </a:rPr>
              <a:t>                </a:t>
            </a:r>
            <a:r>
              <a:rPr lang="en-US" sz="12800" b="1" dirty="0">
                <a:solidFill>
                  <a:srgbClr val="C00000"/>
                </a:solidFill>
              </a:rPr>
              <a:t>Thank you!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116ED9-98EA-4593-8733-7276D3134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February 7, 2019</a:t>
            </a:r>
          </a:p>
        </p:txBody>
      </p:sp>
      <p:pic>
        <p:nvPicPr>
          <p:cNvPr id="5" name="Picture 16" descr="C:\Documents and Settings\vicky.mcpheron\Local Settings\Temporary Internet Files\Content.IE5\LMAWPUR3\MC900431632[1].png">
            <a:extLst>
              <a:ext uri="{FF2B5EF4-FFF2-40B4-BE49-F238E27FC236}">
                <a16:creationId xmlns:a16="http://schemas.microsoft.com/office/drawing/2014/main" id="{E1DB2A58-F97E-4885-ACA1-7A8FF0C13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75816" y="1972080"/>
            <a:ext cx="109728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C:\Documents and Settings\vicky.mcpheron\Local Settings\Temporary Internet Files\Content.IE5\LWK4JO6M\MC900434828[1].png">
            <a:extLst>
              <a:ext uri="{FF2B5EF4-FFF2-40B4-BE49-F238E27FC236}">
                <a16:creationId xmlns:a16="http://schemas.microsoft.com/office/drawing/2014/main" id="{AD1F0A4A-0CAE-43D7-B9CC-33B150D90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309511" y="2520720"/>
            <a:ext cx="3657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343525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NCSL18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24588D"/>
      </a:accent1>
      <a:accent2>
        <a:srgbClr val="3076BC"/>
      </a:accent2>
      <a:accent3>
        <a:srgbClr val="761215"/>
      </a:accent3>
      <a:accent4>
        <a:srgbClr val="969FA7"/>
      </a:accent4>
      <a:accent5>
        <a:srgbClr val="EF8335"/>
      </a:accent5>
      <a:accent6>
        <a:srgbClr val="40619D"/>
      </a:accent6>
      <a:hlink>
        <a:srgbClr val="828282"/>
      </a:hlink>
      <a:folHlink>
        <a:srgbClr val="A5A5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SL 2018" id="{D2149C06-FC08-4F60-ADF3-2AC35748DB57}" vid="{A51077D4-49C2-4C74-9D8D-ECAB1A5961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NCSL 2019</Template>
  <TotalTime>1006</TotalTime>
  <Words>354</Words>
  <Application>Microsoft Office PowerPoint</Application>
  <PresentationFormat>Widescreen</PresentationFormat>
  <Paragraphs>93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Wingdings</vt:lpstr>
      <vt:lpstr>Wingdings 2</vt:lpstr>
      <vt:lpstr>Dividend</vt:lpstr>
      <vt:lpstr>The new vision for juvenile justice, children Advocate’s roundtable: Feb. 7, 2019</vt:lpstr>
      <vt:lpstr>     The National Conference of State Legislatures (NCSL)</vt:lpstr>
      <vt:lpstr>                    Juvenile Justice Reform Today and tomorrow:                                A Bipartisan, cross-branch issue</vt:lpstr>
      <vt:lpstr>       Recent JJ Legislative Trends </vt:lpstr>
      <vt:lpstr>         JJDPA reauthorization (HR 6964)</vt:lpstr>
      <vt:lpstr>      Changes to state Plans</vt:lpstr>
      <vt:lpstr>                                    Impact on States</vt:lpstr>
      <vt:lpstr>        Looking ahead…</vt:lpstr>
      <vt:lpstr>The new vision for juvenile justice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Powerpoint</dc:title>
  <dc:creator>Anne Teigen</dc:creator>
  <cp:lastModifiedBy>Sarah Brown</cp:lastModifiedBy>
  <cp:revision>66</cp:revision>
  <dcterms:created xsi:type="dcterms:W3CDTF">2019-01-02T17:23:16Z</dcterms:created>
  <dcterms:modified xsi:type="dcterms:W3CDTF">2019-02-06T21:58:11Z</dcterms:modified>
</cp:coreProperties>
</file>