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Lst>
  <p:notesMasterIdLst>
    <p:notesMasterId r:id="rId44"/>
  </p:notesMasterIdLst>
  <p:handoutMasterIdLst>
    <p:handoutMasterId r:id="rId45"/>
  </p:handoutMasterIdLst>
  <p:sldIdLst>
    <p:sldId id="263" r:id="rId5"/>
    <p:sldId id="262" r:id="rId6"/>
    <p:sldId id="316" r:id="rId7"/>
    <p:sldId id="317" r:id="rId8"/>
    <p:sldId id="318" r:id="rId9"/>
    <p:sldId id="319" r:id="rId10"/>
    <p:sldId id="320" r:id="rId11"/>
    <p:sldId id="326" r:id="rId12"/>
    <p:sldId id="275" r:id="rId13"/>
    <p:sldId id="285" r:id="rId14"/>
    <p:sldId id="276" r:id="rId15"/>
    <p:sldId id="321" r:id="rId16"/>
    <p:sldId id="322" r:id="rId17"/>
    <p:sldId id="290" r:id="rId18"/>
    <p:sldId id="314" r:id="rId19"/>
    <p:sldId id="315" r:id="rId20"/>
    <p:sldId id="293" r:id="rId21"/>
    <p:sldId id="291" r:id="rId22"/>
    <p:sldId id="292" r:id="rId23"/>
    <p:sldId id="294" r:id="rId24"/>
    <p:sldId id="295" r:id="rId25"/>
    <p:sldId id="296" r:id="rId26"/>
    <p:sldId id="297" r:id="rId27"/>
    <p:sldId id="298" r:id="rId28"/>
    <p:sldId id="323" r:id="rId29"/>
    <p:sldId id="330" r:id="rId30"/>
    <p:sldId id="299" r:id="rId31"/>
    <p:sldId id="300" r:id="rId32"/>
    <p:sldId id="301" r:id="rId33"/>
    <p:sldId id="302" r:id="rId34"/>
    <p:sldId id="303" r:id="rId35"/>
    <p:sldId id="327" r:id="rId36"/>
    <p:sldId id="328" r:id="rId37"/>
    <p:sldId id="304" r:id="rId38"/>
    <p:sldId id="305" r:id="rId39"/>
    <p:sldId id="306" r:id="rId40"/>
    <p:sldId id="307" r:id="rId41"/>
    <p:sldId id="311" r:id="rId42"/>
    <p:sldId id="31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2" autoAdjust="0"/>
    <p:restoredTop sz="75602" autoAdjust="0"/>
  </p:normalViewPr>
  <p:slideViewPr>
    <p:cSldViewPr>
      <p:cViewPr varScale="1">
        <p:scale>
          <a:sx n="84" d="100"/>
          <a:sy n="84" d="100"/>
        </p:scale>
        <p:origin x="21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437" tIns="46219" rIns="92437" bIns="46219" rtlCol="0"/>
          <a:lstStyle>
            <a:lvl1pPr algn="r">
              <a:defRPr sz="1200"/>
            </a:lvl1pPr>
          </a:lstStyle>
          <a:p>
            <a:fld id="{6EEC013C-CBBB-440A-A775-AF325D08A9E9}" type="datetimeFigureOut">
              <a:rPr lang="en-US" smtClean="0"/>
              <a:pPr/>
              <a:t>8/30/2016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37" tIns="46219" rIns="92437"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437" tIns="46219" rIns="92437" bIns="46219" rtlCol="0" anchor="b"/>
          <a:lstStyle>
            <a:lvl1pPr algn="r">
              <a:defRPr sz="1200"/>
            </a:lvl1pPr>
          </a:lstStyle>
          <a:p>
            <a:fld id="{9F6A41A1-3B7E-4D19-A4D0-6640BE64579D}" type="slidenum">
              <a:rPr lang="en-US" smtClean="0"/>
              <a:pPr/>
              <a:t>‹#›</a:t>
            </a:fld>
            <a:endParaRPr lang="en-US"/>
          </a:p>
        </p:txBody>
      </p:sp>
    </p:spTree>
    <p:extLst>
      <p:ext uri="{BB962C8B-B14F-4D97-AF65-F5344CB8AC3E}">
        <p14:creationId xmlns:p14="http://schemas.microsoft.com/office/powerpoint/2010/main" val="91691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437" tIns="46219" rIns="92437" bIns="46219" rtlCol="0"/>
          <a:lstStyle>
            <a:lvl1pPr algn="r">
              <a:defRPr sz="1200"/>
            </a:lvl1pPr>
          </a:lstStyle>
          <a:p>
            <a:fld id="{F4799DD0-80B5-44F0-A79B-202FD897F9BF}" type="datetimeFigureOut">
              <a:rPr lang="en-US" smtClean="0"/>
              <a:pPr/>
              <a:t>8/30/2016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437" tIns="46219" rIns="92437" bIns="46219" rtlCol="0" anchor="b"/>
          <a:lstStyle>
            <a:lvl1pPr algn="r">
              <a:defRPr sz="1200"/>
            </a:lvl1pPr>
          </a:lstStyle>
          <a:p>
            <a:fld id="{B36200D6-2D1B-4203-A83E-3002DB782369}" type="slidenum">
              <a:rPr lang="en-US" smtClean="0"/>
              <a:pPr/>
              <a:t>‹#›</a:t>
            </a:fld>
            <a:endParaRPr lang="en-US"/>
          </a:p>
        </p:txBody>
      </p:sp>
    </p:spTree>
    <p:extLst>
      <p:ext uri="{BB962C8B-B14F-4D97-AF65-F5344CB8AC3E}">
        <p14:creationId xmlns:p14="http://schemas.microsoft.com/office/powerpoint/2010/main" val="78880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1</a:t>
            </a:fld>
            <a:endParaRPr lang="en-US"/>
          </a:p>
        </p:txBody>
      </p:sp>
    </p:spTree>
    <p:extLst>
      <p:ext uri="{BB962C8B-B14F-4D97-AF65-F5344CB8AC3E}">
        <p14:creationId xmlns:p14="http://schemas.microsoft.com/office/powerpoint/2010/main" val="137486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 General:  The </a:t>
            </a:r>
            <a:r>
              <a:rPr lang="en-US" altLang="en-US" u="sng" dirty="0" smtClean="0"/>
              <a:t>responses of children are varied according to the relational supports </a:t>
            </a:r>
            <a:r>
              <a:rPr lang="en-US" altLang="en-US" dirty="0" smtClean="0"/>
              <a:t>in their lives…the resiliency factor is not so much “getting over it” or “bouncing back”, but more about the ability for </a:t>
            </a:r>
            <a:r>
              <a:rPr lang="en-US" altLang="en-US" u="sng" dirty="0" smtClean="0"/>
              <a:t>relationships to buffer and heal trauma (more on that later in the </a:t>
            </a:r>
            <a:r>
              <a:rPr lang="en-US" altLang="en-US" u="sng" dirty="0" err="1" smtClean="0"/>
              <a:t>ppt</a:t>
            </a:r>
            <a:r>
              <a:rPr lang="en-US" altLang="en-US" u="sng" dirty="0" smtClean="0"/>
              <a:t>!)</a:t>
            </a:r>
            <a:r>
              <a:rPr lang="en-US" altLang="en-US" dirty="0" smtClean="0"/>
              <a:t>.   Dr. Vince </a:t>
            </a:r>
            <a:r>
              <a:rPr lang="en-US" altLang="en-US" dirty="0" err="1" smtClean="0"/>
              <a:t>Felitti</a:t>
            </a:r>
            <a:r>
              <a:rPr lang="en-US" altLang="en-US" dirty="0" smtClean="0"/>
              <a:t> (author of ACE study) defines resiliency as “The deep belief that at one time, you really mattered to someone”.  The ability to heal and move beyond trauma is now known to be greatly influenced by the number and quality of supportive relationships in a traumatized child’s life.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THIS IS KEY.  We all have the</a:t>
            </a:r>
            <a:r>
              <a:rPr lang="en-US" altLang="en-US" b="1" baseline="0" dirty="0" smtClean="0"/>
              <a:t> opportunity, no matter what our job or role at school, to be this person to a student.  </a:t>
            </a:r>
            <a:r>
              <a:rPr lang="en-US" altLang="en-US" b="0" baseline="0" dirty="0" smtClean="0"/>
              <a:t>Susie’s bus driver story…  Michelle – other mushy stuff ;)</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10</a:t>
            </a:fld>
            <a:endParaRPr lang="en-US"/>
          </a:p>
        </p:txBody>
      </p:sp>
    </p:spTree>
    <p:extLst>
      <p:ext uri="{BB962C8B-B14F-4D97-AF65-F5344CB8AC3E}">
        <p14:creationId xmlns:p14="http://schemas.microsoft.com/office/powerpoint/2010/main" val="423268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Remember:  There is a broad spectrum related to what is considered a “traumatic event”.  Keep in mind that “trauma” is in the eye of the beholder, what may be traumatic for one person may not be traumatic for another.  Universally agreed however, that </a:t>
            </a:r>
            <a:r>
              <a:rPr lang="en-US" altLang="en-US" b="1" dirty="0" smtClean="0"/>
              <a:t>proximity</a:t>
            </a:r>
            <a:r>
              <a:rPr lang="en-US" altLang="en-US" dirty="0" smtClean="0"/>
              <a:t> to the trauma (did it happen to you or did you observe it happening to others), </a:t>
            </a:r>
            <a:r>
              <a:rPr lang="en-US" altLang="en-US" b="1" dirty="0" smtClean="0"/>
              <a:t>frequency</a:t>
            </a:r>
            <a:r>
              <a:rPr lang="en-US" altLang="en-US" dirty="0" smtClean="0"/>
              <a:t> (one-time event vs. chronic), and </a:t>
            </a:r>
            <a:r>
              <a:rPr lang="en-US" altLang="en-US" b="1" dirty="0" smtClean="0"/>
              <a:t>severity </a:t>
            </a:r>
            <a:r>
              <a:rPr lang="en-US" altLang="en-US" dirty="0" smtClean="0"/>
              <a:t>of trauma will IMPACT the effect on the child.  Notice the “involves a threat”– this may be a PERCEPTION or ILLOGICAL BELIEF on the part of the child, but the child </a:t>
            </a:r>
            <a:r>
              <a:rPr lang="en-US" altLang="en-US" b="1" dirty="0" smtClean="0"/>
              <a:t>believes</a:t>
            </a:r>
            <a:r>
              <a:rPr lang="en-US" altLang="en-US" dirty="0" smtClean="0"/>
              <a:t> he/she is threatened.</a:t>
            </a:r>
          </a:p>
          <a:p>
            <a:endParaRPr lang="en-US" altLang="en-US" dirty="0" smtClean="0"/>
          </a:p>
          <a:p>
            <a:pPr marL="0" indent="0">
              <a:lnSpc>
                <a:spcPct val="100000"/>
              </a:lnSpc>
              <a:spcAft>
                <a:spcPts val="600"/>
              </a:spcAft>
              <a:buFont typeface="Arial" panose="020B0604020202020204" pitchFamily="34" charset="0"/>
              <a:buNone/>
            </a:pPr>
            <a:r>
              <a:rPr lang="en-US" sz="1200" b="1" dirty="0" smtClean="0">
                <a:solidFill>
                  <a:schemeClr val="tx2"/>
                </a:solidFill>
              </a:rPr>
              <a:t>Single exposure </a:t>
            </a:r>
            <a:r>
              <a:rPr lang="en-US" sz="1200" dirty="0" smtClean="0">
                <a:solidFill>
                  <a:srgbClr val="546D7A"/>
                </a:solidFill>
              </a:rPr>
              <a:t>to traumatic events may cause:</a:t>
            </a:r>
          </a:p>
          <a:p>
            <a:pPr marL="342900" indent="-342900">
              <a:lnSpc>
                <a:spcPct val="100000"/>
              </a:lnSpc>
              <a:spcAft>
                <a:spcPts val="600"/>
              </a:spcAft>
              <a:buFont typeface="Arial" panose="020B0604020202020204" pitchFamily="34" charset="0"/>
              <a:buChar char="•"/>
            </a:pPr>
            <a:r>
              <a:rPr lang="en-US" sz="1200" dirty="0" smtClean="0">
                <a:solidFill>
                  <a:srgbClr val="546D7A"/>
                </a:solidFill>
              </a:rPr>
              <a:t>jumpiness, </a:t>
            </a:r>
          </a:p>
          <a:p>
            <a:pPr marL="342900" indent="-342900">
              <a:lnSpc>
                <a:spcPct val="100000"/>
              </a:lnSpc>
              <a:spcAft>
                <a:spcPts val="600"/>
              </a:spcAft>
              <a:buFont typeface="Arial" panose="020B0604020202020204" pitchFamily="34" charset="0"/>
              <a:buChar char="•"/>
            </a:pPr>
            <a:r>
              <a:rPr lang="en-US" sz="1200" dirty="0" smtClean="0">
                <a:solidFill>
                  <a:srgbClr val="546D7A"/>
                </a:solidFill>
              </a:rPr>
              <a:t>intrusive thoughts, </a:t>
            </a:r>
          </a:p>
          <a:p>
            <a:pPr marL="342900" indent="-342900">
              <a:lnSpc>
                <a:spcPct val="100000"/>
              </a:lnSpc>
              <a:spcAft>
                <a:spcPts val="600"/>
              </a:spcAft>
              <a:buFont typeface="Arial" panose="020B0604020202020204" pitchFamily="34" charset="0"/>
              <a:buChar char="•"/>
            </a:pPr>
            <a:r>
              <a:rPr lang="en-US" sz="1200" dirty="0" smtClean="0">
                <a:solidFill>
                  <a:srgbClr val="546D7A"/>
                </a:solidFill>
              </a:rPr>
              <a:t>interrupted sleep and nightmares, </a:t>
            </a:r>
          </a:p>
          <a:p>
            <a:pPr marL="342900" indent="-342900">
              <a:lnSpc>
                <a:spcPct val="100000"/>
              </a:lnSpc>
              <a:spcAft>
                <a:spcPts val="600"/>
              </a:spcAft>
              <a:buFont typeface="Arial" panose="020B0604020202020204" pitchFamily="34" charset="0"/>
              <a:buChar char="•"/>
            </a:pPr>
            <a:r>
              <a:rPr lang="en-US" sz="1200" dirty="0" smtClean="0">
                <a:solidFill>
                  <a:srgbClr val="546D7A"/>
                </a:solidFill>
              </a:rPr>
              <a:t>anger and moodiness, </a:t>
            </a:r>
          </a:p>
          <a:p>
            <a:pPr marL="342900" indent="-342900">
              <a:lnSpc>
                <a:spcPct val="100000"/>
              </a:lnSpc>
              <a:spcAft>
                <a:spcPts val="600"/>
              </a:spcAft>
              <a:buFont typeface="Arial" panose="020B0604020202020204" pitchFamily="34" charset="0"/>
              <a:buChar char="•"/>
            </a:pPr>
            <a:r>
              <a:rPr lang="en-US" sz="1200" dirty="0" smtClean="0">
                <a:solidFill>
                  <a:srgbClr val="546D7A"/>
                </a:solidFill>
              </a:rPr>
              <a:t>social withdrawal—any of which can interfere with concentration and memory </a:t>
            </a:r>
          </a:p>
          <a:p>
            <a:pPr>
              <a:lnSpc>
                <a:spcPct val="100000"/>
              </a:lnSpc>
              <a:spcAft>
                <a:spcPts val="600"/>
              </a:spcAft>
            </a:pPr>
            <a:endParaRPr lang="en-US" sz="1200" b="1" dirty="0" smtClean="0">
              <a:solidFill>
                <a:srgbClr val="546D7A"/>
              </a:solidFill>
            </a:endParaRPr>
          </a:p>
          <a:p>
            <a:pPr>
              <a:lnSpc>
                <a:spcPct val="100000"/>
              </a:lnSpc>
              <a:spcAft>
                <a:spcPts val="600"/>
              </a:spcAft>
            </a:pPr>
            <a:r>
              <a:rPr lang="en-US" sz="1200" b="1" dirty="0" smtClean="0">
                <a:solidFill>
                  <a:schemeClr val="tx2"/>
                </a:solidFill>
              </a:rPr>
              <a:t>Chronic exposure </a:t>
            </a:r>
            <a:r>
              <a:rPr lang="en-US" sz="1200" dirty="0" smtClean="0">
                <a:solidFill>
                  <a:srgbClr val="546D7A"/>
                </a:solidFill>
              </a:rPr>
              <a:t>can: </a:t>
            </a:r>
          </a:p>
          <a:p>
            <a:pPr marL="342900" indent="-342900">
              <a:lnSpc>
                <a:spcPct val="100000"/>
              </a:lnSpc>
              <a:spcAft>
                <a:spcPts val="600"/>
              </a:spcAft>
              <a:buFont typeface="Arial" panose="020B0604020202020204" pitchFamily="34" charset="0"/>
              <a:buChar char="•"/>
            </a:pPr>
            <a:r>
              <a:rPr lang="en-US" sz="1200" dirty="0" smtClean="0">
                <a:solidFill>
                  <a:srgbClr val="546D7A"/>
                </a:solidFill>
              </a:rPr>
              <a:t>Adversely affect attention, memory, and cognition</a:t>
            </a:r>
          </a:p>
          <a:p>
            <a:pPr marL="342900" indent="-342900">
              <a:lnSpc>
                <a:spcPct val="100000"/>
              </a:lnSpc>
              <a:spcAft>
                <a:spcPts val="600"/>
              </a:spcAft>
              <a:buFont typeface="Arial" panose="020B0604020202020204" pitchFamily="34" charset="0"/>
              <a:buChar char="•"/>
            </a:pPr>
            <a:r>
              <a:rPr lang="en-US" sz="1200" dirty="0" smtClean="0">
                <a:solidFill>
                  <a:srgbClr val="546D7A"/>
                </a:solidFill>
              </a:rPr>
              <a:t>Reduce a child’s ability to focus, organize, and process information </a:t>
            </a:r>
          </a:p>
          <a:p>
            <a:pPr marL="342900" indent="-342900">
              <a:lnSpc>
                <a:spcPct val="100000"/>
              </a:lnSpc>
              <a:spcAft>
                <a:spcPts val="600"/>
              </a:spcAft>
              <a:buFont typeface="Arial" panose="020B0604020202020204" pitchFamily="34" charset="0"/>
              <a:buChar char="•"/>
            </a:pPr>
            <a:r>
              <a:rPr lang="en-US" sz="1200" dirty="0" smtClean="0">
                <a:solidFill>
                  <a:srgbClr val="546D7A"/>
                </a:solidFill>
              </a:rPr>
              <a:t>interfere with effective problem solving and/or planning</a:t>
            </a:r>
          </a:p>
          <a:p>
            <a:endParaRPr 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938007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stress response is chemical and involuntary!</a:t>
            </a:r>
            <a:r>
              <a:rPr lang="en-US" baseline="0" dirty="0" smtClean="0"/>
              <a:t>  This is Key</a:t>
            </a:r>
          </a:p>
          <a:p>
            <a:r>
              <a:rPr lang="en-US" baseline="0" dirty="0" smtClean="0"/>
              <a:t>Student is in survival mode = prefrontal cortex is turned off, unable to reason or think about consequences before acting</a:t>
            </a:r>
          </a:p>
          <a:p>
            <a:endParaRPr lang="en-US" baseline="0" dirty="0" smtClean="0"/>
          </a:p>
          <a:p>
            <a:r>
              <a:rPr lang="en-US" baseline="0" dirty="0" smtClean="0"/>
              <a:t>On slide: “Varied responses” = as noted before in directly relation to supports, resiliency and complexity of trauma (all from earlier slides)</a:t>
            </a:r>
          </a:p>
          <a:p>
            <a:endParaRPr lang="en-US" baseline="0" dirty="0" smtClean="0"/>
          </a:p>
          <a:p>
            <a:r>
              <a:rPr lang="en-US" baseline="0" dirty="0" smtClean="0"/>
              <a:t>On slide: “some develop more severe difficulties” = ACE study tells us this!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12</a:t>
            </a:fld>
            <a:endParaRPr lang="en-US"/>
          </a:p>
        </p:txBody>
      </p:sp>
    </p:spTree>
    <p:extLst>
      <p:ext uri="{BB962C8B-B14F-4D97-AF65-F5344CB8AC3E}">
        <p14:creationId xmlns:p14="http://schemas.microsoft.com/office/powerpoint/2010/main" val="200152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“suspended and expelled more often”  </a:t>
            </a:r>
          </a:p>
          <a:p>
            <a:r>
              <a:rPr lang="en-US" dirty="0" smtClean="0"/>
              <a:t>Students who are suffering from and responding to triggers of trauma tend to be a magnet for school discipline</a:t>
            </a:r>
            <a:r>
              <a:rPr lang="en-US" baseline="0" dirty="0" smtClean="0"/>
              <a:t> (insert Susie’s semi-rant on traditional discipline;)) …*remember how what was conventionally viewed as a problem was the unconscious solution…? More on this coming up</a:t>
            </a:r>
          </a:p>
        </p:txBody>
      </p:sp>
      <p:sp>
        <p:nvSpPr>
          <p:cNvPr id="4" name="Slide Number Placeholder 3"/>
          <p:cNvSpPr>
            <a:spLocks noGrp="1"/>
          </p:cNvSpPr>
          <p:nvPr>
            <p:ph type="sldNum" sz="quarter" idx="10"/>
          </p:nvPr>
        </p:nvSpPr>
        <p:spPr/>
        <p:txBody>
          <a:bodyPr/>
          <a:lstStyle/>
          <a:p>
            <a:fld id="{B36200D6-2D1B-4203-A83E-3002DB782369}" type="slidenum">
              <a:rPr lang="en-US" smtClean="0"/>
              <a:pPr/>
              <a:t>13</a:t>
            </a:fld>
            <a:endParaRPr lang="en-US"/>
          </a:p>
        </p:txBody>
      </p:sp>
    </p:spTree>
    <p:extLst>
      <p:ext uri="{BB962C8B-B14F-4D97-AF65-F5344CB8AC3E}">
        <p14:creationId xmlns:p14="http://schemas.microsoft.com/office/powerpoint/2010/main" val="115065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Michelle’s favorite getting pulled over by the police example!</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14</a:t>
            </a:fld>
            <a:endParaRPr lang="en-US"/>
          </a:p>
        </p:txBody>
      </p:sp>
    </p:spTree>
    <p:extLst>
      <p:ext uri="{BB962C8B-B14F-4D97-AF65-F5344CB8AC3E}">
        <p14:creationId xmlns:p14="http://schemas.microsoft.com/office/powerpoint/2010/main" val="353608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back to the video…  places in the video where we</a:t>
            </a:r>
            <a:r>
              <a:rPr lang="en-US" baseline="0" dirty="0" smtClean="0"/>
              <a:t> might expect a trigger</a:t>
            </a:r>
          </a:p>
          <a:p>
            <a:r>
              <a:rPr lang="en-US" baseline="0" dirty="0" smtClean="0"/>
              <a:t>	the siren right before all the chaos starts</a:t>
            </a:r>
          </a:p>
          <a:p>
            <a:r>
              <a:rPr lang="en-US" baseline="0" dirty="0" smtClean="0"/>
              <a:t>	picture day</a:t>
            </a:r>
          </a:p>
          <a:p>
            <a:r>
              <a:rPr lang="en-US" baseline="0" dirty="0" smtClean="0"/>
              <a:t>	The big one… the dress example!</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15</a:t>
            </a:fld>
            <a:endParaRPr lang="en-US"/>
          </a:p>
        </p:txBody>
      </p:sp>
    </p:spTree>
    <p:extLst>
      <p:ext uri="{BB962C8B-B14F-4D97-AF65-F5344CB8AC3E}">
        <p14:creationId xmlns:p14="http://schemas.microsoft.com/office/powerpoint/2010/main" val="419268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Disclaimer:  we are not saying that every behavior is a response to</a:t>
            </a:r>
            <a:r>
              <a:rPr lang="en-US" baseline="0" dirty="0" smtClean="0"/>
              <a:t> a trigger.  It is one possibility.  Sometimes anger is just anger… I wanted an A and you gave me a C and I’m mad!  </a:t>
            </a:r>
          </a:p>
          <a:p>
            <a:r>
              <a:rPr lang="en-US" baseline="0" dirty="0" smtClean="0"/>
              <a:t>Also, it’s important to remember that in childhood responses to emotions don’t always look like what we think… for example, in adolescent boys it is very common for depression to look like anger or aggression. </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16</a:t>
            </a:fld>
            <a:endParaRPr lang="en-US"/>
          </a:p>
        </p:txBody>
      </p:sp>
    </p:spTree>
    <p:extLst>
      <p:ext uri="{BB962C8B-B14F-4D97-AF65-F5344CB8AC3E}">
        <p14:creationId xmlns:p14="http://schemas.microsoft.com/office/powerpoint/2010/main" val="344236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Encouraging the audience to look beyond what they see in class or at school all the time in light of this information….</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17</a:t>
            </a:fld>
            <a:endParaRPr lang="en-US"/>
          </a:p>
        </p:txBody>
      </p:sp>
    </p:spTree>
    <p:extLst>
      <p:ext uri="{BB962C8B-B14F-4D97-AF65-F5344CB8AC3E}">
        <p14:creationId xmlns:p14="http://schemas.microsoft.com/office/powerpoint/2010/main" val="45624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2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10483" indent="-273263">
              <a:defRPr>
                <a:solidFill>
                  <a:schemeClr val="tx1"/>
                </a:solidFill>
                <a:latin typeface="Calibri" pitchFamily="34" charset="0"/>
                <a:cs typeface="Arial" charset="0"/>
              </a:defRPr>
            </a:lvl2pPr>
            <a:lvl3pPr marL="1093051" indent="-218610">
              <a:defRPr>
                <a:solidFill>
                  <a:schemeClr val="tx1"/>
                </a:solidFill>
                <a:latin typeface="Calibri" pitchFamily="34" charset="0"/>
                <a:cs typeface="Arial" charset="0"/>
              </a:defRPr>
            </a:lvl3pPr>
            <a:lvl4pPr marL="1530271" indent="-218610">
              <a:defRPr>
                <a:solidFill>
                  <a:schemeClr val="tx1"/>
                </a:solidFill>
                <a:latin typeface="Calibri" pitchFamily="34" charset="0"/>
                <a:cs typeface="Arial" charset="0"/>
              </a:defRPr>
            </a:lvl4pPr>
            <a:lvl5pPr marL="1967492" indent="-218610">
              <a:defRPr>
                <a:solidFill>
                  <a:schemeClr val="tx1"/>
                </a:solidFill>
                <a:latin typeface="Calibri" pitchFamily="34" charset="0"/>
                <a:cs typeface="Arial" charset="0"/>
              </a:defRPr>
            </a:lvl5pPr>
            <a:lvl6pPr marL="2404712" indent="-218610" eaLnBrk="0" fontAlgn="base" hangingPunct="0">
              <a:spcBef>
                <a:spcPct val="0"/>
              </a:spcBef>
              <a:spcAft>
                <a:spcPct val="0"/>
              </a:spcAft>
              <a:defRPr>
                <a:solidFill>
                  <a:schemeClr val="tx1"/>
                </a:solidFill>
                <a:latin typeface="Calibri" pitchFamily="34" charset="0"/>
                <a:cs typeface="Arial" charset="0"/>
              </a:defRPr>
            </a:lvl6pPr>
            <a:lvl7pPr marL="2841932" indent="-218610" eaLnBrk="0" fontAlgn="base" hangingPunct="0">
              <a:spcBef>
                <a:spcPct val="0"/>
              </a:spcBef>
              <a:spcAft>
                <a:spcPct val="0"/>
              </a:spcAft>
              <a:defRPr>
                <a:solidFill>
                  <a:schemeClr val="tx1"/>
                </a:solidFill>
                <a:latin typeface="Calibri" pitchFamily="34" charset="0"/>
                <a:cs typeface="Arial" charset="0"/>
              </a:defRPr>
            </a:lvl7pPr>
            <a:lvl8pPr marL="3279153" indent="-218610" eaLnBrk="0" fontAlgn="base" hangingPunct="0">
              <a:spcBef>
                <a:spcPct val="0"/>
              </a:spcBef>
              <a:spcAft>
                <a:spcPct val="0"/>
              </a:spcAft>
              <a:defRPr>
                <a:solidFill>
                  <a:schemeClr val="tx1"/>
                </a:solidFill>
                <a:latin typeface="Calibri" pitchFamily="34" charset="0"/>
                <a:cs typeface="Arial" charset="0"/>
              </a:defRPr>
            </a:lvl8pPr>
            <a:lvl9pPr marL="3716373" indent="-218610" eaLnBrk="0" fontAlgn="base" hangingPunct="0">
              <a:spcBef>
                <a:spcPct val="0"/>
              </a:spcBef>
              <a:spcAft>
                <a:spcPct val="0"/>
              </a:spcAft>
              <a:defRPr>
                <a:solidFill>
                  <a:schemeClr val="tx1"/>
                </a:solidFill>
                <a:latin typeface="Calibri" pitchFamily="34" charset="0"/>
                <a:cs typeface="Arial" charset="0"/>
              </a:defRPr>
            </a:lvl9pPr>
          </a:lstStyle>
          <a:p>
            <a:fld id="{8CB9917A-44B1-4187-873E-B4B3E9206D40}" type="slidenum">
              <a:rPr lang="en-US" altLang="en-US" smtClean="0">
                <a:solidFill>
                  <a:srgbClr val="000000"/>
                </a:solidFill>
              </a:rPr>
              <a:pPr/>
              <a:t>18</a:t>
            </a:fld>
            <a:endParaRPr lang="en-US" altLang="en-US" smtClean="0">
              <a:solidFill>
                <a:srgbClr val="000000"/>
              </a:solidFill>
            </a:endParaRPr>
          </a:p>
        </p:txBody>
      </p:sp>
    </p:spTree>
    <p:extLst>
      <p:ext uri="{BB962C8B-B14F-4D97-AF65-F5344CB8AC3E}">
        <p14:creationId xmlns:p14="http://schemas.microsoft.com/office/powerpoint/2010/main" val="3091408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 should still be dealt with… this paradigm allows us to do</a:t>
            </a:r>
            <a:r>
              <a:rPr lang="en-US" baseline="0" dirty="0" smtClean="0"/>
              <a:t> that more effectively if we understand where it’s coming from and with more compassion!</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19</a:t>
            </a:fld>
            <a:endParaRPr lang="en-US"/>
          </a:p>
        </p:txBody>
      </p:sp>
    </p:spTree>
    <p:extLst>
      <p:ext uri="{BB962C8B-B14F-4D97-AF65-F5344CB8AC3E}">
        <p14:creationId xmlns:p14="http://schemas.microsoft.com/office/powerpoint/2010/main" val="8757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2</a:t>
            </a:fld>
            <a:endParaRPr lang="en-US"/>
          </a:p>
        </p:txBody>
      </p:sp>
    </p:spTree>
    <p:extLst>
      <p:ext uri="{BB962C8B-B14F-4D97-AF65-F5344CB8AC3E}">
        <p14:creationId xmlns:p14="http://schemas.microsoft.com/office/powerpoint/2010/main" val="52262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main</a:t>
            </a:r>
            <a:r>
              <a:rPr lang="en-US" baseline="0" dirty="0" smtClean="0"/>
              <a:t> keys to addressing trauma at school – we go into each of them more  in depth on the next few slides</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20</a:t>
            </a:fld>
            <a:endParaRPr lang="en-US"/>
          </a:p>
        </p:txBody>
      </p:sp>
    </p:spTree>
    <p:extLst>
      <p:ext uri="{BB962C8B-B14F-4D97-AF65-F5344CB8AC3E}">
        <p14:creationId xmlns:p14="http://schemas.microsoft.com/office/powerpoint/2010/main" val="396756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21</a:t>
            </a:fld>
            <a:endParaRPr lang="en-US"/>
          </a:p>
        </p:txBody>
      </p:sp>
    </p:spTree>
    <p:extLst>
      <p:ext uri="{BB962C8B-B14F-4D97-AF65-F5344CB8AC3E}">
        <p14:creationId xmlns:p14="http://schemas.microsoft.com/office/powerpoint/2010/main" val="3566349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 all items on slide and focus on Structure</a:t>
            </a:r>
          </a:p>
          <a:p>
            <a:r>
              <a:rPr lang="en-US" dirty="0" smtClean="0"/>
              <a:t>Predictable routines are so important… reminder that most youth</a:t>
            </a:r>
            <a:r>
              <a:rPr lang="en-US" baseline="0" dirty="0" smtClean="0"/>
              <a:t> impacted by trauma do not like to be surprised or caught off guard.</a:t>
            </a:r>
          </a:p>
          <a:p>
            <a:r>
              <a:rPr lang="en-US" baseline="0" dirty="0" smtClean="0"/>
              <a:t>Ask them to think about all the times the school day will be different for students:</a:t>
            </a:r>
          </a:p>
          <a:p>
            <a:pPr marL="171450" indent="-171450">
              <a:buFont typeface="Arial" panose="020B0604020202020204" pitchFamily="34" charset="0"/>
              <a:buChar char="•"/>
            </a:pPr>
            <a:r>
              <a:rPr lang="en-US" baseline="0" dirty="0" smtClean="0"/>
              <a:t>Minimum days</a:t>
            </a:r>
          </a:p>
          <a:p>
            <a:pPr marL="171450" indent="-171450">
              <a:buFont typeface="Arial" panose="020B0604020202020204" pitchFamily="34" charset="0"/>
              <a:buChar char="•"/>
            </a:pPr>
            <a:r>
              <a:rPr lang="en-US" baseline="0" dirty="0" smtClean="0"/>
              <a:t>Testing days</a:t>
            </a:r>
          </a:p>
          <a:p>
            <a:pPr marL="171450" indent="-171450">
              <a:buFont typeface="Arial" panose="020B0604020202020204" pitchFamily="34" charset="0"/>
              <a:buChar char="•"/>
            </a:pPr>
            <a:r>
              <a:rPr lang="en-US" baseline="0" dirty="0" smtClean="0"/>
              <a:t>Picture day</a:t>
            </a:r>
          </a:p>
          <a:p>
            <a:pPr marL="171450" indent="-171450">
              <a:buFont typeface="Arial" panose="020B0604020202020204" pitchFamily="34" charset="0"/>
              <a:buChar char="•"/>
            </a:pPr>
            <a:r>
              <a:rPr lang="en-US" baseline="0" dirty="0" smtClean="0"/>
              <a:t>Field trips</a:t>
            </a:r>
          </a:p>
          <a:p>
            <a:pPr marL="171450" indent="-171450">
              <a:buFont typeface="Arial" panose="020B0604020202020204" pitchFamily="34" charset="0"/>
              <a:buChar char="•"/>
            </a:pPr>
            <a:r>
              <a:rPr lang="en-US" baseline="0" dirty="0" smtClean="0"/>
              <a:t>Fire drills</a:t>
            </a:r>
          </a:p>
          <a:p>
            <a:pPr marL="171450" indent="-171450">
              <a:buFont typeface="Arial" panose="020B0604020202020204" pitchFamily="34" charset="0"/>
              <a:buChar char="•"/>
            </a:pPr>
            <a:r>
              <a:rPr lang="en-US" baseline="0" dirty="0" smtClean="0"/>
              <a:t>assembly</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22</a:t>
            </a:fld>
            <a:endParaRPr lang="en-US"/>
          </a:p>
        </p:txBody>
      </p:sp>
    </p:spTree>
    <p:extLst>
      <p:ext uri="{BB962C8B-B14F-4D97-AF65-F5344CB8AC3E}">
        <p14:creationId xmlns:p14="http://schemas.microsoft.com/office/powerpoint/2010/main" val="144802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things have all been said already in the training…  this</a:t>
            </a:r>
            <a:r>
              <a:rPr lang="en-US" baseline="0" dirty="0" smtClean="0"/>
              <a:t> is a reminder – it is about creating connections that heal.  We all have the opportunity!</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23</a:t>
            </a:fld>
            <a:endParaRPr lang="en-US"/>
          </a:p>
        </p:txBody>
      </p:sp>
    </p:spTree>
    <p:extLst>
      <p:ext uri="{BB962C8B-B14F-4D97-AF65-F5344CB8AC3E}">
        <p14:creationId xmlns:p14="http://schemas.microsoft.com/office/powerpoint/2010/main" val="2426010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Creating connections is easiest by listening and being present:  remember the bus driver story I told earlier… </a:t>
            </a:r>
            <a:r>
              <a:rPr lang="en-US" altLang="en-US" dirty="0" smtClean="0">
                <a:sym typeface="Wingdings" panose="05000000000000000000" pitchFamily="2" charset="2"/>
              </a:rPr>
              <a:t></a:t>
            </a:r>
          </a:p>
          <a:p>
            <a:r>
              <a:rPr lang="en-US" altLang="en-US" dirty="0" smtClean="0">
                <a:sym typeface="Wingdings" panose="05000000000000000000" pitchFamily="2" charset="2"/>
              </a:rPr>
              <a:t>Respectful interactions:  monitor your own reactions, be aware of your own triggers</a:t>
            </a:r>
          </a:p>
          <a:p>
            <a:r>
              <a:rPr lang="en-US" altLang="en-US" dirty="0" smtClean="0">
                <a:sym typeface="Wingdings" panose="05000000000000000000" pitchFamily="2" charset="2"/>
              </a:rPr>
              <a:t>Genuine interactions:  a student who is in survival mode tends to have a very good “</a:t>
            </a:r>
            <a:r>
              <a:rPr lang="en-US" altLang="en-US" dirty="0" err="1" smtClean="0">
                <a:sym typeface="Wingdings" panose="05000000000000000000" pitchFamily="2" charset="2"/>
              </a:rPr>
              <a:t>bs</a:t>
            </a:r>
            <a:r>
              <a:rPr lang="en-US" altLang="en-US" dirty="0" smtClean="0">
                <a:sym typeface="Wingdings" panose="05000000000000000000" pitchFamily="2" charset="2"/>
              </a:rPr>
              <a:t>” monitor… be yourself, be genuine</a:t>
            </a:r>
            <a:r>
              <a:rPr lang="en-US" altLang="en-US" baseline="0" dirty="0" smtClean="0">
                <a:sym typeface="Wingdings" panose="05000000000000000000" pitchFamily="2" charset="2"/>
              </a:rPr>
              <a:t> and honest!  Builds trust.</a:t>
            </a:r>
            <a:endParaRPr lang="en-US" altLang="en-US" dirty="0" smtClean="0"/>
          </a:p>
        </p:txBody>
      </p:sp>
      <p:sp>
        <p:nvSpPr>
          <p:cNvPr id="983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10483" indent="-273263">
              <a:defRPr>
                <a:solidFill>
                  <a:schemeClr val="tx1"/>
                </a:solidFill>
                <a:latin typeface="Calibri" pitchFamily="34" charset="0"/>
                <a:cs typeface="Arial" charset="0"/>
              </a:defRPr>
            </a:lvl2pPr>
            <a:lvl3pPr marL="1093051" indent="-218610">
              <a:defRPr>
                <a:solidFill>
                  <a:schemeClr val="tx1"/>
                </a:solidFill>
                <a:latin typeface="Calibri" pitchFamily="34" charset="0"/>
                <a:cs typeface="Arial" charset="0"/>
              </a:defRPr>
            </a:lvl3pPr>
            <a:lvl4pPr marL="1530271" indent="-218610">
              <a:defRPr>
                <a:solidFill>
                  <a:schemeClr val="tx1"/>
                </a:solidFill>
                <a:latin typeface="Calibri" pitchFamily="34" charset="0"/>
                <a:cs typeface="Arial" charset="0"/>
              </a:defRPr>
            </a:lvl4pPr>
            <a:lvl5pPr marL="1967492" indent="-218610">
              <a:defRPr>
                <a:solidFill>
                  <a:schemeClr val="tx1"/>
                </a:solidFill>
                <a:latin typeface="Calibri" pitchFamily="34" charset="0"/>
                <a:cs typeface="Arial" charset="0"/>
              </a:defRPr>
            </a:lvl5pPr>
            <a:lvl6pPr marL="2404712" indent="-218610" eaLnBrk="0" fontAlgn="base" hangingPunct="0">
              <a:spcBef>
                <a:spcPct val="0"/>
              </a:spcBef>
              <a:spcAft>
                <a:spcPct val="0"/>
              </a:spcAft>
              <a:defRPr>
                <a:solidFill>
                  <a:schemeClr val="tx1"/>
                </a:solidFill>
                <a:latin typeface="Calibri" pitchFamily="34" charset="0"/>
                <a:cs typeface="Arial" charset="0"/>
              </a:defRPr>
            </a:lvl6pPr>
            <a:lvl7pPr marL="2841932" indent="-218610" eaLnBrk="0" fontAlgn="base" hangingPunct="0">
              <a:spcBef>
                <a:spcPct val="0"/>
              </a:spcBef>
              <a:spcAft>
                <a:spcPct val="0"/>
              </a:spcAft>
              <a:defRPr>
                <a:solidFill>
                  <a:schemeClr val="tx1"/>
                </a:solidFill>
                <a:latin typeface="Calibri" pitchFamily="34" charset="0"/>
                <a:cs typeface="Arial" charset="0"/>
              </a:defRPr>
            </a:lvl7pPr>
            <a:lvl8pPr marL="3279153" indent="-218610" eaLnBrk="0" fontAlgn="base" hangingPunct="0">
              <a:spcBef>
                <a:spcPct val="0"/>
              </a:spcBef>
              <a:spcAft>
                <a:spcPct val="0"/>
              </a:spcAft>
              <a:defRPr>
                <a:solidFill>
                  <a:schemeClr val="tx1"/>
                </a:solidFill>
                <a:latin typeface="Calibri" pitchFamily="34" charset="0"/>
                <a:cs typeface="Arial" charset="0"/>
              </a:defRPr>
            </a:lvl8pPr>
            <a:lvl9pPr marL="3716373" indent="-218610" eaLnBrk="0" fontAlgn="base" hangingPunct="0">
              <a:spcBef>
                <a:spcPct val="0"/>
              </a:spcBef>
              <a:spcAft>
                <a:spcPct val="0"/>
              </a:spcAft>
              <a:defRPr>
                <a:solidFill>
                  <a:schemeClr val="tx1"/>
                </a:solidFill>
                <a:latin typeface="Calibri" pitchFamily="34" charset="0"/>
                <a:cs typeface="Arial" charset="0"/>
              </a:defRPr>
            </a:lvl9pPr>
          </a:lstStyle>
          <a:p>
            <a:fld id="{910F18EE-4512-451F-8094-072C315961A6}" type="slidenum">
              <a:rPr lang="en-US" altLang="en-US" smtClean="0">
                <a:solidFill>
                  <a:srgbClr val="000000"/>
                </a:solidFill>
              </a:rPr>
              <a:pPr/>
              <a:t>24</a:t>
            </a:fld>
            <a:endParaRPr lang="en-US" altLang="en-US" smtClean="0">
              <a:solidFill>
                <a:srgbClr val="000000"/>
              </a:solidFill>
            </a:endParaRPr>
          </a:p>
        </p:txBody>
      </p:sp>
    </p:spTree>
    <p:extLst>
      <p:ext uri="{BB962C8B-B14F-4D97-AF65-F5344CB8AC3E}">
        <p14:creationId xmlns:p14="http://schemas.microsoft.com/office/powerpoint/2010/main" val="2464327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examples</a:t>
            </a:r>
            <a:r>
              <a:rPr lang="en-US" baseline="0" dirty="0" smtClean="0"/>
              <a:t> of how to…. </a:t>
            </a:r>
          </a:p>
          <a:p>
            <a:endParaRPr lang="en-US" baseline="0" dirty="0" smtClean="0"/>
          </a:p>
          <a:p>
            <a:r>
              <a:rPr lang="en-US" baseline="0" dirty="0" smtClean="0"/>
              <a:t>Review all… of particular note:  Use student names!  Using terms like “sweetie” or “honey” can actually be a trigger to a student who has been abused.</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t>25</a:t>
            </a:fld>
            <a:endParaRPr lang="en-US"/>
          </a:p>
        </p:txBody>
      </p:sp>
    </p:spTree>
    <p:extLst>
      <p:ext uri="{BB962C8B-B14F-4D97-AF65-F5344CB8AC3E}">
        <p14:creationId xmlns:p14="http://schemas.microsoft.com/office/powerpoint/2010/main" val="139354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26</a:t>
            </a:fld>
            <a:endParaRPr lang="en-US"/>
          </a:p>
        </p:txBody>
      </p:sp>
    </p:spTree>
    <p:extLst>
      <p:ext uri="{BB962C8B-B14F-4D97-AF65-F5344CB8AC3E}">
        <p14:creationId xmlns:p14="http://schemas.microsoft.com/office/powerpoint/2010/main" val="667002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talk about some ways</a:t>
            </a:r>
            <a:r>
              <a:rPr lang="en-US" baseline="0" dirty="0" smtClean="0"/>
              <a:t> to help students learn self regulation…  this is much more possible when safety and connections are there!  Self regulation skills are also supported by other practices that have become prevalent in school settings because of their effectiveness (as opposed to traditional forms of discipline)  those programs listed on the slide.</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27</a:t>
            </a:fld>
            <a:endParaRPr lang="en-US"/>
          </a:p>
        </p:txBody>
      </p:sp>
    </p:spTree>
    <p:extLst>
      <p:ext uri="{BB962C8B-B14F-4D97-AF65-F5344CB8AC3E}">
        <p14:creationId xmlns:p14="http://schemas.microsoft.com/office/powerpoint/2010/main" val="3068536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another reminder….    They are not out to get you</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28</a:t>
            </a:fld>
            <a:endParaRPr lang="en-US"/>
          </a:p>
        </p:txBody>
      </p:sp>
    </p:spTree>
    <p:extLst>
      <p:ext uri="{BB962C8B-B14F-4D97-AF65-F5344CB8AC3E}">
        <p14:creationId xmlns:p14="http://schemas.microsoft.com/office/powerpoint/2010/main" val="3911549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speaks for itself mainly….  Show them the handout/chart</a:t>
            </a:r>
            <a:r>
              <a:rPr lang="en-US" baseline="0" dirty="0" smtClean="0"/>
              <a:t> I always encourage them to look more closely at it when they have time.  It tells them how the student vs. the adult perceive situations and what the adult can change in order to be more effective!  Isn’t that what we want?</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29</a:t>
            </a:fld>
            <a:endParaRPr lang="en-US"/>
          </a:p>
        </p:txBody>
      </p:sp>
    </p:spTree>
    <p:extLst>
      <p:ext uri="{BB962C8B-B14F-4D97-AF65-F5344CB8AC3E}">
        <p14:creationId xmlns:p14="http://schemas.microsoft.com/office/powerpoint/2010/main" val="398389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a:t>
            </a:r>
            <a:r>
              <a:rPr lang="en-US" baseline="0" dirty="0" err="1" smtClean="0"/>
              <a:t>Felitti</a:t>
            </a:r>
            <a:r>
              <a:rPr lang="en-US" baseline="0" dirty="0" smtClean="0"/>
              <a:t> @ Kaiser – obesity clinic</a:t>
            </a:r>
          </a:p>
          <a:p>
            <a:r>
              <a:rPr lang="en-US" baseline="0" dirty="0" smtClean="0"/>
              <a:t>Those who were most likely to drop out were those who were successfully losing weight.  Digging more deeply with a study of those 286 patients learned that they had unconsciously using obesity as a shield against unwanted attention, or as a form of defense … that many of them had been physically or sexually abused.</a:t>
            </a:r>
          </a:p>
          <a:p>
            <a:r>
              <a:rPr lang="en-US" baseline="0" dirty="0" smtClean="0"/>
              <a:t>*That which is conventionally viewed as a problem, was found to be the unconscious solution to other more serious problems.</a:t>
            </a:r>
            <a:r>
              <a:rPr lang="en-US" baseline="0" dirty="0"/>
              <a:t> </a:t>
            </a:r>
            <a:r>
              <a:rPr lang="en-US" baseline="0" dirty="0" smtClean="0"/>
              <a:t> Many of these patients had also used tobacco, alcohol and street drugs to moderate stress…</a:t>
            </a:r>
          </a:p>
          <a:p>
            <a:endParaRPr lang="en-US" baseline="0" dirty="0" smtClean="0"/>
          </a:p>
          <a:p>
            <a:r>
              <a:rPr lang="en-US" baseline="0" dirty="0" smtClean="0"/>
              <a:t>Dr. </a:t>
            </a:r>
            <a:r>
              <a:rPr lang="en-US" baseline="0" dirty="0" err="1" smtClean="0"/>
              <a:t>Anda</a:t>
            </a:r>
            <a:r>
              <a:rPr lang="en-US" baseline="0" dirty="0" smtClean="0"/>
              <a:t> @ Centers for Disease Control – looking at psycho social origins of health related behaviors.</a:t>
            </a:r>
          </a:p>
          <a:p>
            <a:endParaRPr lang="en-US" baseline="0" dirty="0" smtClean="0"/>
          </a:p>
          <a:p>
            <a:r>
              <a:rPr lang="en-US" baseline="0" dirty="0" smtClean="0"/>
              <a:t>Teamed up to do a large scale study that could not be ignored.  Study of the influence of stressful and traumatic childhood experiences on the origins of behaviors that underlie the leading causes of disability, social problems, health related behaviors and causes of death in the US.   </a:t>
            </a:r>
            <a:r>
              <a:rPr lang="en-US" b="1" i="1" baseline="0" dirty="0" smtClean="0"/>
              <a:t>Largest study of its kind ever conducted</a:t>
            </a:r>
            <a:r>
              <a:rPr lang="en-US" baseline="0" dirty="0" smtClean="0"/>
              <a:t>.  </a:t>
            </a:r>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dirty="0"/>
          </a:p>
        </p:txBody>
      </p:sp>
    </p:spTree>
    <p:extLst>
      <p:ext uri="{BB962C8B-B14F-4D97-AF65-F5344CB8AC3E}">
        <p14:creationId xmlns:p14="http://schemas.microsoft.com/office/powerpoint/2010/main" val="4044467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 Brain in Palm of Hand lesson…. What it is/how it works</a:t>
            </a:r>
          </a:p>
          <a:p>
            <a:pPr marL="171450" indent="-171450">
              <a:buFont typeface="Arial" panose="020B0604020202020204" pitchFamily="34" charset="0"/>
              <a:buChar char="•"/>
            </a:pPr>
            <a:r>
              <a:rPr lang="en-US" dirty="0" smtClean="0"/>
              <a:t>A lesson plan to explain what happens when we are triggered with a visual from the hand</a:t>
            </a:r>
          </a:p>
          <a:p>
            <a:pPr marL="171450" indent="-171450">
              <a:buFont typeface="Arial" panose="020B0604020202020204" pitchFamily="34" charset="0"/>
              <a:buChar char="•"/>
            </a:pPr>
            <a:r>
              <a:rPr lang="en-US" dirty="0" smtClean="0"/>
              <a:t>Explains “flipping our lid”</a:t>
            </a:r>
          </a:p>
          <a:p>
            <a:pPr marL="171450" indent="-171450">
              <a:buFont typeface="Arial" panose="020B0604020202020204" pitchFamily="34" charset="0"/>
              <a:buChar char="•"/>
            </a:pPr>
            <a:r>
              <a:rPr lang="en-US" dirty="0" smtClean="0"/>
              <a:t>Has students participate in creation of a safe space for someone</a:t>
            </a:r>
            <a:r>
              <a:rPr lang="en-US" baseline="0" dirty="0" smtClean="0"/>
              <a:t> flipping their lid within the classroom</a:t>
            </a:r>
          </a:p>
          <a:p>
            <a:pPr marL="0" indent="0">
              <a:buFont typeface="Arial" panose="020B0604020202020204" pitchFamily="34" charset="0"/>
              <a:buNone/>
            </a:pPr>
            <a:endParaRPr lang="en-US" dirty="0" smtClean="0"/>
          </a:p>
          <a:p>
            <a:r>
              <a:rPr lang="en-US" baseline="0" dirty="0" smtClean="0"/>
              <a:t>Main reasons I love this activity and you will too:</a:t>
            </a:r>
          </a:p>
          <a:p>
            <a:pPr marL="171450" indent="-171450">
              <a:buFont typeface="Arial" panose="020B0604020202020204" pitchFamily="34" charset="0"/>
              <a:buChar char="•"/>
            </a:pPr>
            <a:r>
              <a:rPr lang="en-US" baseline="0" dirty="0" smtClean="0"/>
              <a:t>It gives students a language to talk about what they already know they have been experiencing.  A way to say what is going on that is non judgmental!</a:t>
            </a:r>
          </a:p>
          <a:p>
            <a:pPr marL="171450" indent="-171450">
              <a:buFont typeface="Arial" panose="020B0604020202020204" pitchFamily="34" charset="0"/>
              <a:buChar char="•"/>
            </a:pPr>
            <a:r>
              <a:rPr lang="en-US" baseline="0" dirty="0" smtClean="0"/>
              <a:t>A way for everyone in the class to understand what is going on.  Why do we usually send students who are having behavioral problems out of the classroom?  Because it’s not fair to the other students… prevents me from teaching… This allows everyone to understand and participate without anyone having to leave.   Yay!</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30</a:t>
            </a:fld>
            <a:endParaRPr lang="en-US"/>
          </a:p>
        </p:txBody>
      </p:sp>
    </p:spTree>
    <p:extLst>
      <p:ext uri="{BB962C8B-B14F-4D97-AF65-F5344CB8AC3E}">
        <p14:creationId xmlns:p14="http://schemas.microsoft.com/office/powerpoint/2010/main" val="518484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Why I love the 2x10 strategy:</a:t>
            </a:r>
          </a:p>
          <a:p>
            <a:pPr marL="171450" indent="-171450">
              <a:buFont typeface="Arial" panose="020B0604020202020204" pitchFamily="34" charset="0"/>
              <a:buChar char="•"/>
            </a:pPr>
            <a:r>
              <a:rPr lang="en-US" altLang="en-US" dirty="0" smtClean="0"/>
              <a:t>Here</a:t>
            </a:r>
            <a:r>
              <a:rPr lang="en-US" altLang="en-US" baseline="0" dirty="0" smtClean="0"/>
              <a:t> is where I tell the story about how I used it at the group homes…  </a:t>
            </a:r>
          </a:p>
          <a:p>
            <a:pPr marL="171450" indent="-171450">
              <a:buFont typeface="Arial" panose="020B0604020202020204" pitchFamily="34" charset="0"/>
              <a:buChar char="•"/>
            </a:pPr>
            <a:r>
              <a:rPr lang="en-US" altLang="en-US" baseline="0" dirty="0" smtClean="0"/>
              <a:t>This is an example of allowing a student to feel like they matter to you and how that drastically can improve behavior.  2 minutes of your time is nothing but being present for a student is SO MUCH!</a:t>
            </a:r>
          </a:p>
          <a:p>
            <a:pPr marL="171450" indent="-171450">
              <a:buFont typeface="Arial" panose="020B0604020202020204" pitchFamily="34" charset="0"/>
              <a:buChar char="•"/>
            </a:pPr>
            <a:r>
              <a:rPr lang="en-US" altLang="en-US" baseline="0" dirty="0" smtClean="0"/>
              <a:t>It may seem counterintuitive, the students who seem to be deserving of punitive consequences are actually the ones who most need a positive and personal connection with the teacher.  (this is what their behavior is telling us!)</a:t>
            </a:r>
          </a:p>
          <a:p>
            <a:pPr marL="0" indent="0">
              <a:buFont typeface="Arial" panose="020B0604020202020204" pitchFamily="34" charset="0"/>
              <a:buNone/>
            </a:pPr>
            <a:endParaRPr lang="en-US" altLang="en-US" baseline="0" dirty="0" smtClean="0"/>
          </a:p>
        </p:txBody>
      </p:sp>
      <p:sp>
        <p:nvSpPr>
          <p:cNvPr id="984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10483" indent="-273263">
              <a:defRPr>
                <a:solidFill>
                  <a:schemeClr val="tx1"/>
                </a:solidFill>
                <a:latin typeface="Calibri" pitchFamily="34" charset="0"/>
                <a:cs typeface="Arial" charset="0"/>
              </a:defRPr>
            </a:lvl2pPr>
            <a:lvl3pPr marL="1093051" indent="-218610">
              <a:defRPr>
                <a:solidFill>
                  <a:schemeClr val="tx1"/>
                </a:solidFill>
                <a:latin typeface="Calibri" pitchFamily="34" charset="0"/>
                <a:cs typeface="Arial" charset="0"/>
              </a:defRPr>
            </a:lvl3pPr>
            <a:lvl4pPr marL="1530271" indent="-218610">
              <a:defRPr>
                <a:solidFill>
                  <a:schemeClr val="tx1"/>
                </a:solidFill>
                <a:latin typeface="Calibri" pitchFamily="34" charset="0"/>
                <a:cs typeface="Arial" charset="0"/>
              </a:defRPr>
            </a:lvl4pPr>
            <a:lvl5pPr marL="1967492" indent="-218610">
              <a:defRPr>
                <a:solidFill>
                  <a:schemeClr val="tx1"/>
                </a:solidFill>
                <a:latin typeface="Calibri" pitchFamily="34" charset="0"/>
                <a:cs typeface="Arial" charset="0"/>
              </a:defRPr>
            </a:lvl5pPr>
            <a:lvl6pPr marL="2404712" indent="-218610" eaLnBrk="0" fontAlgn="base" hangingPunct="0">
              <a:spcBef>
                <a:spcPct val="0"/>
              </a:spcBef>
              <a:spcAft>
                <a:spcPct val="0"/>
              </a:spcAft>
              <a:defRPr>
                <a:solidFill>
                  <a:schemeClr val="tx1"/>
                </a:solidFill>
                <a:latin typeface="Calibri" pitchFamily="34" charset="0"/>
                <a:cs typeface="Arial" charset="0"/>
              </a:defRPr>
            </a:lvl6pPr>
            <a:lvl7pPr marL="2841932" indent="-218610" eaLnBrk="0" fontAlgn="base" hangingPunct="0">
              <a:spcBef>
                <a:spcPct val="0"/>
              </a:spcBef>
              <a:spcAft>
                <a:spcPct val="0"/>
              </a:spcAft>
              <a:defRPr>
                <a:solidFill>
                  <a:schemeClr val="tx1"/>
                </a:solidFill>
                <a:latin typeface="Calibri" pitchFamily="34" charset="0"/>
                <a:cs typeface="Arial" charset="0"/>
              </a:defRPr>
            </a:lvl7pPr>
            <a:lvl8pPr marL="3279153" indent="-218610" eaLnBrk="0" fontAlgn="base" hangingPunct="0">
              <a:spcBef>
                <a:spcPct val="0"/>
              </a:spcBef>
              <a:spcAft>
                <a:spcPct val="0"/>
              </a:spcAft>
              <a:defRPr>
                <a:solidFill>
                  <a:schemeClr val="tx1"/>
                </a:solidFill>
                <a:latin typeface="Calibri" pitchFamily="34" charset="0"/>
                <a:cs typeface="Arial" charset="0"/>
              </a:defRPr>
            </a:lvl8pPr>
            <a:lvl9pPr marL="3716373" indent="-218610" eaLnBrk="0" fontAlgn="base" hangingPunct="0">
              <a:spcBef>
                <a:spcPct val="0"/>
              </a:spcBef>
              <a:spcAft>
                <a:spcPct val="0"/>
              </a:spcAft>
              <a:defRPr>
                <a:solidFill>
                  <a:schemeClr val="tx1"/>
                </a:solidFill>
                <a:latin typeface="Calibri" pitchFamily="34" charset="0"/>
                <a:cs typeface="Arial" charset="0"/>
              </a:defRPr>
            </a:lvl9pPr>
          </a:lstStyle>
          <a:p>
            <a:fld id="{FB504894-6837-45B3-B929-5489480252A8}" type="slidenum">
              <a:rPr lang="en-US" altLang="en-US" smtClean="0">
                <a:solidFill>
                  <a:srgbClr val="000000"/>
                </a:solidFill>
              </a:rPr>
              <a:pPr/>
              <a:t>31</a:t>
            </a:fld>
            <a:endParaRPr lang="en-US" altLang="en-US" smtClean="0">
              <a:solidFill>
                <a:srgbClr val="000000"/>
              </a:solidFill>
            </a:endParaRPr>
          </a:p>
        </p:txBody>
      </p:sp>
    </p:spTree>
    <p:extLst>
      <p:ext uri="{BB962C8B-B14F-4D97-AF65-F5344CB8AC3E}">
        <p14:creationId xmlns:p14="http://schemas.microsoft.com/office/powerpoint/2010/main" val="1520290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baseline="0" dirty="0" smtClean="0"/>
              <a:t>The Working with Students Handouts:</a:t>
            </a:r>
          </a:p>
          <a:p>
            <a:pPr marL="171450" indent="-171450">
              <a:buFont typeface="Arial" panose="020B0604020202020204" pitchFamily="34" charset="0"/>
              <a:buChar char="•"/>
            </a:pPr>
            <a:r>
              <a:rPr lang="en-US" altLang="en-US" baseline="0" dirty="0" smtClean="0"/>
              <a:t>We have heard from many school site personnel how useful/helpful these handouts are…  each one is set up to tell you what trauma in the various situations may look like and is accompanied by things you can try as well as things you should definitely avoid.</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32</a:t>
            </a:fld>
            <a:endParaRPr lang="en-US"/>
          </a:p>
        </p:txBody>
      </p:sp>
    </p:spTree>
    <p:extLst>
      <p:ext uri="{BB962C8B-B14F-4D97-AF65-F5344CB8AC3E}">
        <p14:creationId xmlns:p14="http://schemas.microsoft.com/office/powerpoint/2010/main" val="3705880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33</a:t>
            </a:fld>
            <a:endParaRPr lang="en-US"/>
          </a:p>
        </p:txBody>
      </p:sp>
    </p:spTree>
    <p:extLst>
      <p:ext uri="{BB962C8B-B14F-4D97-AF65-F5344CB8AC3E}">
        <p14:creationId xmlns:p14="http://schemas.microsoft.com/office/powerpoint/2010/main" val="3298180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200D6-2D1B-4203-A83E-3002DB782369}" type="slidenum">
              <a:rPr lang="en-US" smtClean="0"/>
              <a:pPr/>
              <a:t>34</a:t>
            </a:fld>
            <a:endParaRPr lang="en-US"/>
          </a:p>
        </p:txBody>
      </p:sp>
    </p:spTree>
    <p:extLst>
      <p:ext uri="{BB962C8B-B14F-4D97-AF65-F5344CB8AC3E}">
        <p14:creationId xmlns:p14="http://schemas.microsoft.com/office/powerpoint/2010/main" val="3826089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200D6-2D1B-4203-A83E-3002DB782369}" type="slidenum">
              <a:rPr lang="en-US" smtClean="0"/>
              <a:pPr/>
              <a:t>35</a:t>
            </a:fld>
            <a:endParaRPr lang="en-US"/>
          </a:p>
        </p:txBody>
      </p:sp>
    </p:spTree>
    <p:extLst>
      <p:ext uri="{BB962C8B-B14F-4D97-AF65-F5344CB8AC3E}">
        <p14:creationId xmlns:p14="http://schemas.microsoft.com/office/powerpoint/2010/main" val="2928187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200D6-2D1B-4203-A83E-3002DB782369}" type="slidenum">
              <a:rPr lang="en-US" smtClean="0"/>
              <a:pPr/>
              <a:t>36</a:t>
            </a:fld>
            <a:endParaRPr lang="en-US"/>
          </a:p>
        </p:txBody>
      </p:sp>
    </p:spTree>
    <p:extLst>
      <p:ext uri="{BB962C8B-B14F-4D97-AF65-F5344CB8AC3E}">
        <p14:creationId xmlns:p14="http://schemas.microsoft.com/office/powerpoint/2010/main" val="1909432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t>Studies show that secondary traumatic stress is the leading cause of turnover among professionals who advocate for children</a:t>
            </a:r>
          </a:p>
          <a:p>
            <a:r>
              <a:rPr lang="en-US" altLang="en-US" dirty="0" smtClean="0"/>
              <a:t>We think you should stay in your job </a:t>
            </a:r>
            <a:r>
              <a:rPr lang="en-US" altLang="en-US" dirty="0" smtClean="0">
                <a:sym typeface="Wingdings" panose="05000000000000000000" pitchFamily="2" charset="2"/>
              </a:rPr>
              <a:t></a:t>
            </a:r>
            <a:endParaRPr lang="en-US" altLang="en-US" dirty="0" smtClean="0"/>
          </a:p>
        </p:txBody>
      </p:sp>
      <p:sp>
        <p:nvSpPr>
          <p:cNvPr id="985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10483" indent="-273263">
              <a:defRPr>
                <a:solidFill>
                  <a:schemeClr val="tx1"/>
                </a:solidFill>
                <a:latin typeface="Calibri" pitchFamily="34" charset="0"/>
                <a:cs typeface="Arial" charset="0"/>
              </a:defRPr>
            </a:lvl2pPr>
            <a:lvl3pPr marL="1093051" indent="-218610">
              <a:defRPr>
                <a:solidFill>
                  <a:schemeClr val="tx1"/>
                </a:solidFill>
                <a:latin typeface="Calibri" pitchFamily="34" charset="0"/>
                <a:cs typeface="Arial" charset="0"/>
              </a:defRPr>
            </a:lvl3pPr>
            <a:lvl4pPr marL="1530271" indent="-218610">
              <a:defRPr>
                <a:solidFill>
                  <a:schemeClr val="tx1"/>
                </a:solidFill>
                <a:latin typeface="Calibri" pitchFamily="34" charset="0"/>
                <a:cs typeface="Arial" charset="0"/>
              </a:defRPr>
            </a:lvl4pPr>
            <a:lvl5pPr marL="1967492" indent="-218610">
              <a:defRPr>
                <a:solidFill>
                  <a:schemeClr val="tx1"/>
                </a:solidFill>
                <a:latin typeface="Calibri" pitchFamily="34" charset="0"/>
                <a:cs typeface="Arial" charset="0"/>
              </a:defRPr>
            </a:lvl5pPr>
            <a:lvl6pPr marL="2404712" indent="-218610" eaLnBrk="0" fontAlgn="base" hangingPunct="0">
              <a:spcBef>
                <a:spcPct val="0"/>
              </a:spcBef>
              <a:spcAft>
                <a:spcPct val="0"/>
              </a:spcAft>
              <a:defRPr>
                <a:solidFill>
                  <a:schemeClr val="tx1"/>
                </a:solidFill>
                <a:latin typeface="Calibri" pitchFamily="34" charset="0"/>
                <a:cs typeface="Arial" charset="0"/>
              </a:defRPr>
            </a:lvl6pPr>
            <a:lvl7pPr marL="2841932" indent="-218610" eaLnBrk="0" fontAlgn="base" hangingPunct="0">
              <a:spcBef>
                <a:spcPct val="0"/>
              </a:spcBef>
              <a:spcAft>
                <a:spcPct val="0"/>
              </a:spcAft>
              <a:defRPr>
                <a:solidFill>
                  <a:schemeClr val="tx1"/>
                </a:solidFill>
                <a:latin typeface="Calibri" pitchFamily="34" charset="0"/>
                <a:cs typeface="Arial" charset="0"/>
              </a:defRPr>
            </a:lvl7pPr>
            <a:lvl8pPr marL="3279153" indent="-218610" eaLnBrk="0" fontAlgn="base" hangingPunct="0">
              <a:spcBef>
                <a:spcPct val="0"/>
              </a:spcBef>
              <a:spcAft>
                <a:spcPct val="0"/>
              </a:spcAft>
              <a:defRPr>
                <a:solidFill>
                  <a:schemeClr val="tx1"/>
                </a:solidFill>
                <a:latin typeface="Calibri" pitchFamily="34" charset="0"/>
                <a:cs typeface="Arial" charset="0"/>
              </a:defRPr>
            </a:lvl8pPr>
            <a:lvl9pPr marL="3716373" indent="-218610" eaLnBrk="0" fontAlgn="base" hangingPunct="0">
              <a:spcBef>
                <a:spcPct val="0"/>
              </a:spcBef>
              <a:spcAft>
                <a:spcPct val="0"/>
              </a:spcAft>
              <a:defRPr>
                <a:solidFill>
                  <a:schemeClr val="tx1"/>
                </a:solidFill>
                <a:latin typeface="Calibri" pitchFamily="34" charset="0"/>
                <a:cs typeface="Arial" charset="0"/>
              </a:defRPr>
            </a:lvl9pPr>
          </a:lstStyle>
          <a:p>
            <a:fld id="{59273E35-DB59-445D-929D-FC3B14439EF0}" type="slidenum">
              <a:rPr lang="en-US" altLang="en-US" smtClean="0">
                <a:solidFill>
                  <a:srgbClr val="000000"/>
                </a:solidFill>
              </a:rPr>
              <a:pPr/>
              <a:t>37</a:t>
            </a:fld>
            <a:endParaRPr lang="en-US" altLang="en-US" smtClean="0">
              <a:solidFill>
                <a:srgbClr val="000000"/>
              </a:solidFill>
            </a:endParaRPr>
          </a:p>
        </p:txBody>
      </p:sp>
    </p:spTree>
    <p:extLst>
      <p:ext uri="{BB962C8B-B14F-4D97-AF65-F5344CB8AC3E}">
        <p14:creationId xmlns:p14="http://schemas.microsoft.com/office/powerpoint/2010/main" val="463608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38</a:t>
            </a:fld>
            <a:endParaRPr lang="en-US"/>
          </a:p>
        </p:txBody>
      </p:sp>
    </p:spTree>
    <p:extLst>
      <p:ext uri="{BB962C8B-B14F-4D97-AF65-F5344CB8AC3E}">
        <p14:creationId xmlns:p14="http://schemas.microsoft.com/office/powerpoint/2010/main" val="2267871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200D6-2D1B-4203-A83E-3002DB782369}" type="slidenum">
              <a:rPr lang="en-US" smtClean="0"/>
              <a:pPr/>
              <a:t>39</a:t>
            </a:fld>
            <a:endParaRPr lang="en-US"/>
          </a:p>
        </p:txBody>
      </p:sp>
    </p:spTree>
    <p:extLst>
      <p:ext uri="{BB962C8B-B14F-4D97-AF65-F5344CB8AC3E}">
        <p14:creationId xmlns:p14="http://schemas.microsoft.com/office/powerpoint/2010/main" val="410903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 of the ACE score… 10 item checklist of traumatic</a:t>
            </a:r>
            <a:r>
              <a:rPr lang="en-US" baseline="0" dirty="0" smtClean="0"/>
              <a:t> events (generally around those areas listed on the slide).</a:t>
            </a:r>
          </a:p>
          <a:p>
            <a:pPr marL="171450" indent="-171450">
              <a:buFont typeface="Arial" panose="020B0604020202020204" pitchFamily="34" charset="0"/>
              <a:buChar char="•"/>
            </a:pPr>
            <a:r>
              <a:rPr lang="en-US" baseline="0" dirty="0" smtClean="0"/>
              <a:t>*In most cases not just one, but several of these ACEs existed in the child’s home.</a:t>
            </a:r>
          </a:p>
          <a:p>
            <a:pPr marL="171450" indent="-171450">
              <a:buFont typeface="Arial" panose="020B0604020202020204" pitchFamily="34" charset="0"/>
              <a:buChar char="•"/>
            </a:pPr>
            <a:r>
              <a:rPr lang="en-US" baseline="0" dirty="0" smtClean="0"/>
              <a:t>2/3 of respondents reported at least one ACE…  </a:t>
            </a:r>
          </a:p>
          <a:p>
            <a:pPr marL="171450" indent="-171450">
              <a:buFont typeface="Arial" panose="020B0604020202020204" pitchFamily="34" charset="0"/>
              <a:buChar char="•"/>
            </a:pPr>
            <a:r>
              <a:rPr lang="en-US" baseline="0" dirty="0" smtClean="0"/>
              <a:t>ACEs were not only unexpectedly common but they were found to be cumulative – as the ACE score increased the chances of being a user of street drugs, tobacco or problems with alcohol also increased.</a:t>
            </a:r>
          </a:p>
          <a:p>
            <a:pPr marL="171450" indent="-171450">
              <a:buFont typeface="Arial" panose="020B0604020202020204" pitchFamily="34" charset="0"/>
              <a:buChar char="•"/>
            </a:pPr>
            <a:r>
              <a:rPr lang="en-US" baseline="0" dirty="0" smtClean="0"/>
              <a:t>Risk factors for all major leading causes of death were all increased by ACEs</a:t>
            </a:r>
            <a:endParaRPr lang="en-US" dirty="0"/>
          </a:p>
        </p:txBody>
      </p:sp>
      <p:sp>
        <p:nvSpPr>
          <p:cNvPr id="4" name="Slide Number Placeholder 3"/>
          <p:cNvSpPr>
            <a:spLocks noGrp="1"/>
          </p:cNvSpPr>
          <p:nvPr>
            <p:ph type="sldNum" sz="quarter" idx="10"/>
          </p:nvPr>
        </p:nvSpPr>
        <p:spPr/>
        <p:txBody>
          <a:bodyPr/>
          <a:lstStyle/>
          <a:p>
            <a:fld id="{FDE61B66-D999-4622-80E0-28D02E94AED0}" type="slidenum">
              <a:rPr lang="en-US" smtClean="0"/>
              <a:pPr/>
              <a:t>4</a:t>
            </a:fld>
            <a:endParaRPr lang="en-US"/>
          </a:p>
        </p:txBody>
      </p:sp>
    </p:spTree>
    <p:extLst>
      <p:ext uri="{BB962C8B-B14F-4D97-AF65-F5344CB8AC3E}">
        <p14:creationId xmlns:p14="http://schemas.microsoft.com/office/powerpoint/2010/main" val="4263004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ACE study</a:t>
            </a:r>
            <a:r>
              <a:rPr lang="en-US" baseline="0" dirty="0" smtClean="0"/>
              <a:t> looked at a specific set of events however, there are additional types of traumatic events that occur in children’s lives that have the same effect.  Other examples on the slide…  </a:t>
            </a:r>
          </a:p>
          <a:p>
            <a:pPr marL="171450" indent="-171450">
              <a:buFont typeface="Arial" panose="020B0604020202020204" pitchFamily="34" charset="0"/>
              <a:buChar char="•"/>
            </a:pPr>
            <a:r>
              <a:rPr lang="en-US" baseline="0" dirty="0" smtClean="0"/>
              <a:t>We live in a large military community – deployments, critical or fatal injuries of parents, etc.  </a:t>
            </a:r>
          </a:p>
          <a:p>
            <a:pPr marL="171450" indent="-171450">
              <a:buFont typeface="Arial" panose="020B0604020202020204" pitchFamily="34" charset="0"/>
              <a:buChar char="•"/>
            </a:pPr>
            <a:r>
              <a:rPr lang="en-US" baseline="0" dirty="0" smtClean="0"/>
              <a:t>Wildfires</a:t>
            </a:r>
          </a:p>
          <a:p>
            <a:pPr marL="171450" indent="-171450">
              <a:buFont typeface="Arial" panose="020B0604020202020204" pitchFamily="34" charset="0"/>
              <a:buChar char="•"/>
            </a:pPr>
            <a:r>
              <a:rPr lang="en-US" baseline="0" dirty="0" smtClean="0"/>
              <a:t>Parent with cancer/chemotherapy/terminal illness…</a:t>
            </a:r>
          </a:p>
          <a:p>
            <a:pPr marL="171450" indent="-171450">
              <a:buFont typeface="Arial" panose="020B0604020202020204" pitchFamily="34" charset="0"/>
              <a:buChar char="•"/>
            </a:pPr>
            <a:r>
              <a:rPr lang="en-US" baseline="0" dirty="0" smtClean="0"/>
              <a:t>ETC</a:t>
            </a:r>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5</a:t>
            </a:fld>
            <a:endParaRPr lang="en-US"/>
          </a:p>
        </p:txBody>
      </p:sp>
    </p:spTree>
    <p:extLst>
      <p:ext uri="{BB962C8B-B14F-4D97-AF65-F5344CB8AC3E}">
        <p14:creationId xmlns:p14="http://schemas.microsoft.com/office/powerpoint/2010/main" val="300381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ACE Study makes one of the most compelling cases for addressing early trauma in that we now know that untreated adverse early childhood events don’t just go away on their own; but rather will only exacerbate over time if untreated. </a:t>
            </a:r>
          </a:p>
          <a:p>
            <a:pPr eaLnBrk="1" hangingPunct="1">
              <a:spcBef>
                <a:spcPct val="0"/>
              </a:spcBef>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Childhood:  Untreated trauma can also manifest in developmental delays such as “not talking” or skill regression in which they can walk but they prefer to crawl.   We also see this in the challenging behavior of young children in childcare who have been kicked out of multiple centers for unprovoked aggression, which for many is really a cry for help for their unmet emotional needs. </a:t>
            </a:r>
          </a:p>
          <a:p>
            <a:pPr marL="171450" indent="-171450" eaLnBrk="1" hangingPunct="1">
              <a:spcBef>
                <a:spcPct val="0"/>
              </a:spcBef>
              <a:buFont typeface="Arial" panose="020B0604020202020204" pitchFamily="34" charset="0"/>
              <a:buChar char="•"/>
            </a:pPr>
            <a:r>
              <a:rPr lang="en-US" altLang="en-US" dirty="0" smtClean="0"/>
              <a:t>Adolescence: may manifest itself in more destructive ways.  Studies of delinquent teens have found that many have ACES of 4-10. Researchers from Northwestern University recently gave psychiatric evaluations to more than a thousand young detainees at the Cook County Juvenile Temporary Detention Center in Chicago</a:t>
            </a:r>
            <a:r>
              <a:rPr lang="en-US" altLang="en-US" baseline="0" dirty="0" smtClean="0"/>
              <a:t> </a:t>
            </a:r>
            <a:r>
              <a:rPr lang="en-US" altLang="en-US" dirty="0" smtClean="0"/>
              <a:t>and found that 84 percent of the detainees had experienced two or more serious childhood traumas and that the majority had experienced six or more.  More than 40 percent of the girls had been sexually abused as children. More than half of the boys said that at least once, they had been in situations so perilous that they thought they or people close to them were about to die or be badly wounded. </a:t>
            </a:r>
          </a:p>
          <a:p>
            <a:pPr marL="171450" indent="-171450" eaLnBrk="1" hangingPunct="1">
              <a:spcBef>
                <a:spcPct val="0"/>
              </a:spcBef>
              <a:buFont typeface="Arial" panose="020B0604020202020204" pitchFamily="34" charset="0"/>
              <a:buChar char="•"/>
            </a:pPr>
            <a:endParaRPr lang="en-US" altLang="en-US" dirty="0" smtClean="0"/>
          </a:p>
          <a:p>
            <a:pPr eaLnBrk="1" hangingPunct="1">
              <a:spcBef>
                <a:spcPct val="0"/>
              </a:spcBef>
            </a:pPr>
            <a:r>
              <a:rPr lang="en-US" altLang="en-US" dirty="0" smtClean="0"/>
              <a:t>Source: </a:t>
            </a:r>
            <a:r>
              <a:rPr lang="en-US" altLang="en-US" b="1" dirty="0" smtClean="0"/>
              <a:t>How Children Succeed: Grit, Curiosity, and the Hidden Power of Character by Paul Tough, p. 26</a:t>
            </a:r>
            <a:endParaRPr lang="en-US" altLang="en-US" dirty="0" smtClean="0"/>
          </a:p>
          <a:p>
            <a:pPr eaLnBrk="1" hangingPunct="1">
              <a:spcBef>
                <a:spcPct val="0"/>
              </a:spcBef>
            </a:pPr>
            <a:r>
              <a:rPr lang="en-US" altLang="en-US" u="sng" dirty="0" smtClean="0"/>
              <a:t>References: </a:t>
            </a:r>
            <a:r>
              <a:rPr lang="en-US" altLang="en-US" dirty="0" smtClean="0"/>
              <a:t> Karen M. Abram et al., “Posttraumatic Stress Disorder and Trauma in Youth in Juvenile Detention,” </a:t>
            </a:r>
            <a:r>
              <a:rPr lang="en-US" altLang="en-US" i="1" dirty="0" smtClean="0"/>
              <a:t>Archives of General Psychiatry </a:t>
            </a:r>
            <a:r>
              <a:rPr lang="en-US" altLang="en-US" dirty="0" smtClean="0"/>
              <a:t>61 (April 2004). </a:t>
            </a:r>
          </a:p>
          <a:p>
            <a:pPr eaLnBrk="1" hangingPunct="1">
              <a:spcBef>
                <a:spcPct val="0"/>
              </a:spcBef>
            </a:pPr>
            <a:r>
              <a:rPr lang="en-US" altLang="en-US" dirty="0" smtClean="0"/>
              <a:t> </a:t>
            </a:r>
          </a:p>
          <a:p>
            <a:pPr eaLnBrk="1" hangingPunct="1">
              <a:spcBef>
                <a:spcPct val="0"/>
              </a:spcBef>
            </a:pPr>
            <a:r>
              <a:rPr lang="en-US" altLang="en-US" dirty="0" smtClean="0"/>
              <a:t>Roseanna Ander, Philip J. Cook, Jens Ludwig, and Harold Pollack, </a:t>
            </a:r>
            <a:r>
              <a:rPr lang="en-US" altLang="en-US" i="1" dirty="0" smtClean="0"/>
              <a:t>Gun Violence Among School-Age Youth in Chicago </a:t>
            </a:r>
            <a:r>
              <a:rPr lang="en-US" altLang="en-US" dirty="0" smtClean="0"/>
              <a:t>(Chicago: University of Chicago Crime Lab, 2009). </a:t>
            </a:r>
          </a:p>
          <a:p>
            <a:pPr eaLnBrk="1" hangingPunct="1">
              <a:spcBef>
                <a:spcPct val="0"/>
              </a:spcBef>
            </a:pPr>
            <a:endParaRPr lang="en-US" altLang="en-US" dirty="0" smtClean="0"/>
          </a:p>
          <a:p>
            <a:pPr eaLnBrk="1" hangingPunct="1">
              <a:spcBef>
                <a:spcPct val="0"/>
              </a:spcBef>
            </a:pPr>
            <a:r>
              <a:rPr lang="en-US" altLang="en-US" dirty="0" smtClean="0"/>
              <a:t>Adults:  manifest in destructive physical and mental health.   One study found that 75% of women in psychiatric units had a history of early abuse.   Similarly with substance abuse, many have unresolved early adverse experiences which they have numbed or self medicated with drugs and alcohol. </a:t>
            </a:r>
          </a:p>
          <a:p>
            <a:pPr eaLnBrk="1" hangingPunct="1">
              <a:spcBef>
                <a:spcPct val="0"/>
              </a:spcBef>
            </a:pPr>
            <a:endParaRPr lang="en-US" altLang="en-US" dirty="0" smtClean="0">
              <a:latin typeface="Times New Roman" pitchFamily="-108" charset="0"/>
              <a:ea typeface="ＭＳ Ｐゴシック" pitchFamily="34" charset="-128"/>
            </a:endParaRPr>
          </a:p>
        </p:txBody>
      </p:sp>
    </p:spTree>
    <p:extLst>
      <p:ext uri="{BB962C8B-B14F-4D97-AF65-F5344CB8AC3E}">
        <p14:creationId xmlns:p14="http://schemas.microsoft.com/office/powerpoint/2010/main" val="15330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Brief neurological overview to understand trauma:</a:t>
            </a:r>
          </a:p>
          <a:p>
            <a:pPr lvl="0"/>
            <a:r>
              <a:rPr lang="en-US" dirty="0" smtClean="0"/>
              <a:t>There are 3 important functions of the brain to understand related to trauma:</a:t>
            </a:r>
          </a:p>
          <a:p>
            <a:pPr lvl="1"/>
            <a:endParaRPr lang="en-US" dirty="0" smtClean="0"/>
          </a:p>
          <a:p>
            <a:pPr lvl="1"/>
            <a:r>
              <a:rPr lang="en-US" dirty="0" smtClean="0"/>
              <a:t>Amygdala or</a:t>
            </a:r>
            <a:r>
              <a:rPr lang="en-US" baseline="0" dirty="0" smtClean="0"/>
              <a:t>  Stem</a:t>
            </a:r>
            <a:r>
              <a:rPr lang="en-US" dirty="0" smtClean="0"/>
              <a:t> – only interested in the NOW, am I safe now?  Fight/Flight. </a:t>
            </a:r>
          </a:p>
          <a:p>
            <a:pPr lvl="1"/>
            <a:endParaRPr lang="en-US" dirty="0" smtClean="0"/>
          </a:p>
          <a:p>
            <a:pPr lvl="1"/>
            <a:r>
              <a:rPr lang="en-US" dirty="0" smtClean="0"/>
              <a:t>Limbic System</a:t>
            </a:r>
            <a:r>
              <a:rPr lang="en-US" baseline="0" dirty="0" smtClean="0"/>
              <a:t> or</a:t>
            </a:r>
            <a:r>
              <a:rPr lang="en-US" dirty="0" smtClean="0"/>
              <a:t> Mid Brain – focused on the PAST, bases decisions on past experiences, I have been hurt before therefore I cannot trust you.  Relationships/Connection.</a:t>
            </a:r>
          </a:p>
          <a:p>
            <a:pPr lvl="1"/>
            <a:endParaRPr lang="en-US" dirty="0" smtClean="0"/>
          </a:p>
          <a:p>
            <a:pPr lvl="1"/>
            <a:r>
              <a:rPr lang="en-US" dirty="0" smtClean="0"/>
              <a:t>Pre-frontal Cortex (Neo-Cortex) – able to think in the FUTURE, this zone is responsible for higher level functioning, is able to create and execute plans for the future, considers future consequence.  Thinking/Logic.  </a:t>
            </a:r>
          </a:p>
          <a:p>
            <a:pPr lvl="1"/>
            <a:endParaRPr lang="en-US" dirty="0" smtClean="0"/>
          </a:p>
          <a:p>
            <a:pPr lvl="0"/>
            <a:r>
              <a:rPr lang="en-US" dirty="0" smtClean="0"/>
              <a:t>When we work with people dealing with trauma, often they come into our office/school/area using their amygdala, scanning to see if they are safe in the here and now, or the limbic system, being cautious of us.  Overactive amygdala</a:t>
            </a:r>
            <a:r>
              <a:rPr lang="en-US" baseline="0" dirty="0" smtClean="0"/>
              <a:t> part of their brain – can look like aggressive, resistant to services, disconnected from others, constantly running away, freezing when confronted, lying, using substances for coping, etc.  </a:t>
            </a:r>
          </a:p>
          <a:p>
            <a:pPr lvl="0"/>
            <a:endParaRPr lang="en-US" baseline="0" dirty="0" smtClean="0"/>
          </a:p>
          <a:p>
            <a:pPr lvl="0"/>
            <a:r>
              <a:rPr lang="en-US" baseline="0" dirty="0" smtClean="0"/>
              <a:t>WHEN AMYGDALA  IS OVERACTIVE </a:t>
            </a:r>
          </a:p>
          <a:p>
            <a:pPr lvl="0"/>
            <a:r>
              <a:rPr lang="en-US" baseline="0" dirty="0" smtClean="0"/>
              <a:t>TURNS OFF THE LIMBIC SYSTEM AND PREFRONTAL CORTEX – BECOMES </a:t>
            </a:r>
            <a:r>
              <a:rPr lang="en-US" b="1" i="0" u="sng" baseline="0" dirty="0" smtClean="0"/>
              <a:t>INACTIVE</a:t>
            </a:r>
            <a:endParaRPr lang="en-US" b="1" i="0" u="sng" dirty="0" smtClean="0"/>
          </a:p>
          <a:p>
            <a:pPr lvl="0"/>
            <a:endParaRPr lang="en-US" dirty="0" smtClean="0"/>
          </a:p>
          <a:p>
            <a:pPr lvl="0"/>
            <a:r>
              <a:rPr lang="en-US" dirty="0" smtClean="0"/>
              <a:t>If we do not first address the needs of the amygdala and the limbic system, we will not be successful at targeting the pre-frontal cortex to develop plans for</a:t>
            </a:r>
            <a:r>
              <a:rPr lang="en-US" baseline="0" dirty="0" smtClean="0"/>
              <a:t> the future</a:t>
            </a:r>
            <a:r>
              <a:rPr lang="en-US" dirty="0" smtClean="0"/>
              <a:t>.  Pre-frontal Cortex is where learning happens… </a:t>
            </a:r>
            <a:r>
              <a:rPr lang="en-US" baseline="0" dirty="0" smtClean="0"/>
              <a:t> </a:t>
            </a:r>
          </a:p>
          <a:p>
            <a:pPr lvl="0"/>
            <a:endParaRPr lang="en-US" baseline="0" dirty="0" smtClean="0"/>
          </a:p>
          <a:p>
            <a:pPr lvl="0"/>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73713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role of epigenitics –our DNA can actually be passed down through generations making people more susceptible to the impacts of trauma especially in the absence of a “buffering relationship”</a:t>
            </a:r>
          </a:p>
        </p:txBody>
      </p:sp>
    </p:spTree>
    <p:extLst>
      <p:ext uri="{BB962C8B-B14F-4D97-AF65-F5344CB8AC3E}">
        <p14:creationId xmlns:p14="http://schemas.microsoft.com/office/powerpoint/2010/main" val="173674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200D6-2D1B-4203-A83E-3002DB782369}" type="slidenum">
              <a:rPr lang="en-US" smtClean="0"/>
              <a:pPr/>
              <a:t>9</a:t>
            </a:fld>
            <a:endParaRPr lang="en-US"/>
          </a:p>
        </p:txBody>
      </p:sp>
    </p:spTree>
    <p:extLst>
      <p:ext uri="{BB962C8B-B14F-4D97-AF65-F5344CB8AC3E}">
        <p14:creationId xmlns:p14="http://schemas.microsoft.com/office/powerpoint/2010/main" val="247523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1DDFF9-3D20-4025-9CF2-636CB1DE512C}"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B1D6-1A98-446F-B9DA-FC4761489193}"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9D293-86A5-4C63-81B0-CA3C67058D19}"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B1D6-1A98-446F-B9DA-FC47614891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srgbClr val="CCCCCC"/>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281265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0" y="5029200"/>
            <a:ext cx="9144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6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srgbClr val="CCCCCC"/>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19174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srgbClr val="CCCCCC"/>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97422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8E9060-0E7E-4E0A-888E-3452244B1B9D}"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B1D6-1A98-446F-B9DA-FC47614891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23CA5-7984-4FF1-A074-DB3ADF4A41D5}"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B1D6-1A98-446F-B9DA-FC4761489193}"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4884" y="5867400"/>
            <a:ext cx="962916" cy="91440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587CAD-C7B5-4341-A38C-0CE7E80D12A7}" type="datetime1">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EB1D6-1A98-446F-B9DA-FC47614891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BC0458-1202-4149-9DDB-AFD8C441E69F}" type="datetime1">
              <a:rPr lang="en-US" smtClean="0"/>
              <a:pPr/>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EB1D6-1A98-446F-B9DA-FC4761489193}"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79D35-7AF6-40A2-A356-37E4A2688BBE}" type="datetime1">
              <a:rPr lang="en-US" smtClean="0"/>
              <a:pPr/>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EB1D6-1A98-446F-B9DA-FC47614891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A8FFD-4EFB-46E3-AD81-FFCE45D73ADD}" type="datetime1">
              <a:rPr lang="en-US" smtClean="0"/>
              <a:pPr/>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EB1D6-1A98-446F-B9DA-FC47614891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A9072-E9A4-4AE8-89FD-D53E084CFEA8}" type="datetime1">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EB1D6-1A98-446F-B9DA-FC4761489193}"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E55802-33E4-4D44-9ABC-2B0145BD232C}"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EB1D6-1A98-446F-B9DA-FC4761489193}"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94DC820-54CE-451B-8828-954A602F603F}" type="datetime1">
              <a:rPr lang="en-US" smtClean="0"/>
              <a:pPr/>
              <a:t>8/30/2016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BAEB1D6-1A98-446F-B9DA-FC4761489193}" type="slidenum">
              <a:rPr lang="en-US" smtClean="0"/>
              <a:pPr/>
              <a:t>‹#›</a:t>
            </a:fld>
            <a:endParaRPr lang="en-US"/>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53400" y="5867400"/>
            <a:ext cx="940726" cy="914400"/>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8" r:id="rId9"/>
    <p:sldLayoutId id="2147483719" r:id="rId10"/>
    <p:sldLayoutId id="2147483720" r:id="rId11"/>
    <p:sldLayoutId id="2147483721" r:id="rId12"/>
    <p:sldLayoutId id="2147483722" r:id="rId13"/>
    <p:sldLayoutId id="2147483723" r:id="rId14"/>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Calibri"/>
          <a:ea typeface="+mj-ea"/>
          <a:cs typeface="Calibri"/>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a:ea typeface="+mn-ea"/>
          <a:cs typeface="Calibri"/>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a:ea typeface="+mn-ea"/>
          <a:cs typeface="Calibri"/>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a:ea typeface="+mn-ea"/>
          <a:cs typeface="Calibri"/>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a:ea typeface="+mn-ea"/>
          <a:cs typeface="Calibri"/>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a:ea typeface="+mn-ea"/>
          <a:cs typeface="Calibri"/>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gradnation.org/report/dont-quit-me?utm_source=Ready+News+Oct1+15&amp;utm_campaign=Ready+News&amp;utm_medium=emai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ace/index.htm"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www.cdc.gov/ace/index.htm"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uffingtonpost.com/2014/03/20/video_5_n_4993932.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a typeface="Tahoma" pitchFamily="34" charset="0"/>
                <a:cs typeface="Tahoma" pitchFamily="34" charset="0"/>
              </a:rPr>
              <a:t>Trauma informed practices for schools - TIPS</a:t>
            </a:r>
            <a:endParaRPr lang="en-US" dirty="0">
              <a:solidFill>
                <a:schemeClr val="tx1"/>
              </a:solidFill>
            </a:endParaRPr>
          </a:p>
        </p:txBody>
      </p:sp>
      <p:sp>
        <p:nvSpPr>
          <p:cNvPr id="3" name="Text Placeholder 2"/>
          <p:cNvSpPr>
            <a:spLocks noGrp="1"/>
          </p:cNvSpPr>
          <p:nvPr>
            <p:ph type="body" idx="1"/>
          </p:nvPr>
        </p:nvSpPr>
        <p:spPr/>
        <p:txBody>
          <a:bodyPr>
            <a:normAutofit fontScale="92500" lnSpcReduction="10000"/>
          </a:bodyPr>
          <a:lstStyle/>
          <a:p>
            <a:pPr>
              <a:defRPr/>
            </a:pPr>
            <a:r>
              <a:rPr lang="en-US" altLang="en-US" dirty="0" smtClean="0">
                <a:solidFill>
                  <a:schemeClr val="tx1"/>
                </a:solidFill>
              </a:rPr>
              <a:t>Michelle Lustig, Ed.D, MSW, PPSC</a:t>
            </a:r>
          </a:p>
          <a:p>
            <a:pPr>
              <a:defRPr/>
            </a:pPr>
            <a:r>
              <a:rPr lang="en-US" altLang="en-US" dirty="0" smtClean="0">
                <a:solidFill>
                  <a:schemeClr val="tx1"/>
                </a:solidFill>
              </a:rPr>
              <a:t>San Diego County Office of Education</a:t>
            </a:r>
          </a:p>
          <a:p>
            <a:pPr>
              <a:defRPr/>
            </a:pPr>
            <a:r>
              <a:rPr lang="en-US" altLang="en-US" dirty="0" smtClean="0">
                <a:solidFill>
                  <a:schemeClr val="tx1"/>
                </a:solidFill>
              </a:rPr>
              <a:t>Foster Youth Services Coordinating Program &amp; Homeless Education Services</a:t>
            </a:r>
            <a:endParaRPr lang="en-US" altLang="en-US" dirty="0">
              <a:solidFill>
                <a:schemeClr val="tx1"/>
              </a:solidFill>
            </a:endParaRPr>
          </a:p>
        </p:txBody>
      </p:sp>
    </p:spTree>
    <p:extLst>
      <p:ext uri="{BB962C8B-B14F-4D97-AF65-F5344CB8AC3E}">
        <p14:creationId xmlns:p14="http://schemas.microsoft.com/office/powerpoint/2010/main" val="4019046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normAutofit/>
          </a:bodyPr>
          <a:lstStyle/>
          <a:p>
            <a:pPr algn="ctr" eaLnBrk="1" fontAlgn="auto" hangingPunct="1">
              <a:spcAft>
                <a:spcPts val="0"/>
              </a:spcAft>
              <a:defRPr/>
            </a:pPr>
            <a:r>
              <a:rPr lang="en-US" dirty="0" smtClean="0">
                <a:ea typeface="+mj-ea"/>
              </a:rPr>
              <a:t>HOPE IS A ONE WAY STREET…</a:t>
            </a:r>
            <a:endParaRPr lang="en-US" dirty="0">
              <a:ea typeface="+mj-ea"/>
            </a:endParaRPr>
          </a:p>
        </p:txBody>
      </p:sp>
      <p:sp>
        <p:nvSpPr>
          <p:cNvPr id="3" name="Content Placeholder 2"/>
          <p:cNvSpPr>
            <a:spLocks noGrp="1"/>
          </p:cNvSpPr>
          <p:nvPr>
            <p:ph idx="4294967295"/>
          </p:nvPr>
        </p:nvSpPr>
        <p:spPr>
          <a:xfrm>
            <a:off x="8467" y="1447800"/>
            <a:ext cx="5715000" cy="4343400"/>
          </a:xfrm>
        </p:spPr>
        <p:txBody>
          <a:bodyPr rtlCol="0">
            <a:normAutofit fontScale="85000" lnSpcReduction="10000"/>
          </a:bodyPr>
          <a:lstStyle/>
          <a:p>
            <a:pPr marL="0" indent="0" eaLnBrk="1" fontAlgn="auto" hangingPunct="1">
              <a:spcAft>
                <a:spcPts val="0"/>
              </a:spcAft>
              <a:buFont typeface="Wingdings" panose="05000000000000000000" pitchFamily="2" charset="2"/>
              <a:buNone/>
              <a:defRPr/>
            </a:pPr>
            <a:r>
              <a:rPr lang="en-US" sz="4400" dirty="0" smtClean="0">
                <a:solidFill>
                  <a:srgbClr val="000000"/>
                </a:solidFill>
                <a:ea typeface="+mn-ea"/>
              </a:rPr>
              <a:t>Resiliency </a:t>
            </a:r>
            <a:r>
              <a:rPr lang="en-US" sz="4400" dirty="0">
                <a:solidFill>
                  <a:srgbClr val="000000"/>
                </a:solidFill>
                <a:ea typeface="+mn-ea"/>
              </a:rPr>
              <a:t>is</a:t>
            </a:r>
            <a:r>
              <a:rPr lang="en-US" sz="4400" dirty="0" smtClean="0">
                <a:solidFill>
                  <a:srgbClr val="000000"/>
                </a:solidFill>
                <a:ea typeface="+mn-ea"/>
              </a:rPr>
              <a:t>:</a:t>
            </a:r>
          </a:p>
          <a:p>
            <a:pPr marL="0" indent="0" eaLnBrk="1" fontAlgn="auto" hangingPunct="1">
              <a:spcAft>
                <a:spcPts val="0"/>
              </a:spcAft>
              <a:buFont typeface="Wingdings" panose="05000000000000000000" pitchFamily="2" charset="2"/>
              <a:buNone/>
              <a:defRPr/>
            </a:pPr>
            <a:endParaRPr lang="en-US" sz="4400" dirty="0">
              <a:solidFill>
                <a:srgbClr val="000000"/>
              </a:solidFill>
              <a:ea typeface="+mn-ea"/>
            </a:endParaRPr>
          </a:p>
          <a:p>
            <a:pPr marL="0" indent="0" algn="ctr" eaLnBrk="1" fontAlgn="auto" hangingPunct="1">
              <a:lnSpc>
                <a:spcPct val="100000"/>
              </a:lnSpc>
              <a:spcAft>
                <a:spcPts val="0"/>
              </a:spcAft>
              <a:buFont typeface="Wingdings" panose="05000000000000000000" pitchFamily="2" charset="2"/>
              <a:buNone/>
              <a:defRPr/>
            </a:pPr>
            <a:r>
              <a:rPr lang="en-US" sz="4400" i="1" dirty="0">
                <a:solidFill>
                  <a:srgbClr val="000000"/>
                </a:solidFill>
                <a:ea typeface="+mn-ea"/>
              </a:rPr>
              <a:t>“The Deep Belief that at one time you really mattered to another human being</a:t>
            </a:r>
            <a:r>
              <a:rPr lang="en-US" sz="3600" i="1" dirty="0" smtClean="0">
                <a:solidFill>
                  <a:srgbClr val="000000"/>
                </a:solidFill>
                <a:ea typeface="+mn-ea"/>
              </a:rPr>
              <a:t>”</a:t>
            </a:r>
          </a:p>
          <a:p>
            <a:pPr marL="0" indent="0" algn="ctr" eaLnBrk="1" fontAlgn="auto" hangingPunct="1">
              <a:spcAft>
                <a:spcPts val="0"/>
              </a:spcAft>
              <a:buFont typeface="Wingdings" panose="05000000000000000000" pitchFamily="2" charset="2"/>
              <a:buNone/>
              <a:defRPr/>
            </a:pPr>
            <a:endParaRPr lang="en-US" sz="3600" dirty="0">
              <a:solidFill>
                <a:srgbClr val="000000"/>
              </a:solidFill>
              <a:ea typeface="+mn-ea"/>
            </a:endParaRPr>
          </a:p>
          <a:p>
            <a:pPr marL="1143000" lvl="3" indent="0" algn="r" eaLnBrk="1" fontAlgn="auto" hangingPunct="1">
              <a:spcAft>
                <a:spcPts val="0"/>
              </a:spcAft>
              <a:buFont typeface="Wingdings" panose="05000000000000000000" pitchFamily="2" charset="2"/>
              <a:buNone/>
              <a:defRPr/>
            </a:pPr>
            <a:r>
              <a:rPr lang="en-US" sz="3600" dirty="0">
                <a:solidFill>
                  <a:srgbClr val="000000"/>
                </a:solidFill>
                <a:ea typeface="+mn-ea"/>
              </a:rPr>
              <a:t>	</a:t>
            </a:r>
            <a:r>
              <a:rPr lang="en-US" sz="2800" dirty="0" smtClean="0">
                <a:solidFill>
                  <a:srgbClr val="000000"/>
                </a:solidFill>
                <a:ea typeface="+mn-ea"/>
              </a:rPr>
              <a:t>Vincent </a:t>
            </a:r>
            <a:r>
              <a:rPr lang="en-US" sz="2800" dirty="0" err="1">
                <a:solidFill>
                  <a:srgbClr val="000000"/>
                </a:solidFill>
                <a:ea typeface="+mn-ea"/>
              </a:rPr>
              <a:t>Feletti</a:t>
            </a:r>
            <a:r>
              <a:rPr lang="en-US" sz="2800" dirty="0">
                <a:solidFill>
                  <a:srgbClr val="000000"/>
                </a:solidFill>
                <a:ea typeface="+mn-ea"/>
              </a:rPr>
              <a:t>, M.D.</a:t>
            </a:r>
          </a:p>
          <a:p>
            <a:pPr eaLnBrk="1" fontAlgn="auto" hangingPunct="1">
              <a:spcAft>
                <a:spcPts val="0"/>
              </a:spcAft>
              <a:defRPr/>
            </a:pPr>
            <a:endParaRPr lang="en-US" dirty="0">
              <a:solidFill>
                <a:srgbClr val="000000"/>
              </a:solidFill>
              <a:ea typeface="+mn-ea"/>
            </a:endParaRPr>
          </a:p>
        </p:txBody>
      </p:sp>
      <p:pic>
        <p:nvPicPr>
          <p:cNvPr id="93798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371600"/>
            <a:ext cx="3086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252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algn="ctr" eaLnBrk="1" fontAlgn="auto" hangingPunct="1">
              <a:spcAft>
                <a:spcPts val="0"/>
              </a:spcAft>
              <a:defRPr/>
            </a:pPr>
            <a:r>
              <a:rPr lang="en-US" altLang="en-US" dirty="0" smtClean="0">
                <a:solidFill>
                  <a:srgbClr val="C00000"/>
                </a:solidFill>
                <a:latin typeface="+mj-lt"/>
                <a:cs typeface="Arial" charset="0"/>
              </a:rPr>
              <a:t>WHAT IS TRAUMATIC </a:t>
            </a:r>
            <a:r>
              <a:rPr lang="en-US" altLang="en-US" dirty="0" err="1" smtClean="0">
                <a:solidFill>
                  <a:srgbClr val="C00000"/>
                </a:solidFill>
                <a:latin typeface="+mj-lt"/>
                <a:cs typeface="Arial" charset="0"/>
              </a:rPr>
              <a:t>STRESS?</a:t>
            </a:r>
            <a:r>
              <a:rPr lang="en-US" altLang="en-US" dirty="0" err="1" smtClean="0">
                <a:solidFill>
                  <a:schemeClr val="bg1"/>
                </a:solidFill>
                <a:latin typeface="+mj-lt"/>
                <a:cs typeface="Arial" charset="0"/>
              </a:rPr>
              <a:t>ic</a:t>
            </a:r>
            <a:r>
              <a:rPr lang="en-US" altLang="en-US" dirty="0" smtClean="0">
                <a:solidFill>
                  <a:schemeClr val="bg1"/>
                </a:solidFill>
                <a:latin typeface="+mj-lt"/>
                <a:cs typeface="Arial" charset="0"/>
              </a:rPr>
              <a:t> Stress?</a:t>
            </a:r>
          </a:p>
        </p:txBody>
      </p:sp>
      <p:sp>
        <p:nvSpPr>
          <p:cNvPr id="4099" name="Content Placeholder 2"/>
          <p:cNvSpPr>
            <a:spLocks noGrp="1"/>
          </p:cNvSpPr>
          <p:nvPr>
            <p:ph idx="1"/>
          </p:nvPr>
        </p:nvSpPr>
        <p:spPr>
          <a:xfrm>
            <a:off x="457200" y="1295400"/>
            <a:ext cx="8229600" cy="5105400"/>
          </a:xfrm>
        </p:spPr>
        <p:txBody>
          <a:bodyPr rtlCol="0">
            <a:normAutofit fontScale="85000" lnSpcReduction="20000"/>
          </a:bodyPr>
          <a:lstStyle/>
          <a:p>
            <a:pPr marL="182880" indent="-182880" eaLnBrk="1" fontAlgn="auto" hangingPunct="1">
              <a:spcAft>
                <a:spcPts val="0"/>
              </a:spcAft>
              <a:defRPr/>
            </a:pPr>
            <a:r>
              <a:rPr lang="en-US" altLang="en-US" sz="2800" dirty="0" smtClean="0">
                <a:solidFill>
                  <a:srgbClr val="000000"/>
                </a:solidFill>
                <a:latin typeface="+mn-lt"/>
              </a:rPr>
              <a:t>Overwhelming experience</a:t>
            </a:r>
          </a:p>
          <a:p>
            <a:pPr marL="182880" indent="-182880" eaLnBrk="1" fontAlgn="auto" hangingPunct="1">
              <a:spcAft>
                <a:spcPts val="0"/>
              </a:spcAft>
              <a:defRPr/>
            </a:pPr>
            <a:r>
              <a:rPr lang="en-US" altLang="en-US" sz="2800" dirty="0" smtClean="0">
                <a:solidFill>
                  <a:srgbClr val="000000"/>
                </a:solidFill>
                <a:latin typeface="+mn-lt"/>
              </a:rPr>
              <a:t>Involves a threat</a:t>
            </a:r>
          </a:p>
          <a:p>
            <a:pPr marL="182880" indent="-182880" eaLnBrk="1" fontAlgn="auto" hangingPunct="1">
              <a:spcAft>
                <a:spcPts val="0"/>
              </a:spcAft>
              <a:defRPr/>
            </a:pPr>
            <a:r>
              <a:rPr lang="en-US" altLang="en-US" sz="2800" dirty="0" smtClean="0">
                <a:solidFill>
                  <a:srgbClr val="000000"/>
                </a:solidFill>
                <a:latin typeface="+mn-lt"/>
              </a:rPr>
              <a:t>Results in vulnerability and loss of control</a:t>
            </a:r>
          </a:p>
          <a:p>
            <a:pPr marL="182880" indent="-182880" eaLnBrk="1" fontAlgn="auto" hangingPunct="1">
              <a:spcAft>
                <a:spcPts val="0"/>
              </a:spcAft>
              <a:defRPr/>
            </a:pPr>
            <a:r>
              <a:rPr lang="en-US" altLang="en-US" sz="2800" dirty="0" smtClean="0">
                <a:solidFill>
                  <a:srgbClr val="000000"/>
                </a:solidFill>
                <a:latin typeface="+mn-lt"/>
              </a:rPr>
              <a:t>Leaves people feeling helpless and fearful</a:t>
            </a:r>
          </a:p>
          <a:p>
            <a:pPr marL="182880" indent="-182880" eaLnBrk="1" fontAlgn="auto" hangingPunct="1">
              <a:spcAft>
                <a:spcPts val="0"/>
              </a:spcAft>
              <a:defRPr/>
            </a:pPr>
            <a:r>
              <a:rPr lang="en-US" altLang="en-US" sz="2800" dirty="0" smtClean="0">
                <a:solidFill>
                  <a:srgbClr val="000000"/>
                </a:solidFill>
                <a:latin typeface="+mn-lt"/>
              </a:rPr>
              <a:t>Interferes with relationships and beliefs</a:t>
            </a:r>
          </a:p>
          <a:p>
            <a:pPr marL="182880" indent="-182880" eaLnBrk="1" fontAlgn="auto" hangingPunct="1">
              <a:spcAft>
                <a:spcPts val="0"/>
              </a:spcAft>
              <a:buFontTx/>
              <a:buNone/>
              <a:defRPr/>
            </a:pPr>
            <a:endParaRPr lang="en-US" altLang="en-US" sz="2000" dirty="0" smtClean="0">
              <a:solidFill>
                <a:srgbClr val="000000"/>
              </a:solidFill>
              <a:latin typeface="+mn-lt"/>
            </a:endParaRPr>
          </a:p>
          <a:p>
            <a:pPr algn="ctr">
              <a:buNone/>
            </a:pPr>
            <a:r>
              <a:rPr lang="en-US" altLang="en-US" sz="2800" b="1" i="1" dirty="0" smtClean="0">
                <a:solidFill>
                  <a:srgbClr val="000000"/>
                </a:solidFill>
                <a:latin typeface="Corbel" pitchFamily="34" charset="0"/>
                <a:cs typeface="Times New Roman" pitchFamily="-108" charset="0"/>
              </a:rPr>
              <a:t>“</a:t>
            </a:r>
            <a:r>
              <a:rPr lang="en-US" altLang="en-US" sz="2800" b="1" i="1" dirty="0">
                <a:solidFill>
                  <a:srgbClr val="000000"/>
                </a:solidFill>
                <a:latin typeface="Corbel" pitchFamily="34" charset="0"/>
                <a:cs typeface="Times New Roman" pitchFamily="-108" charset="0"/>
              </a:rPr>
              <a:t>Trauma can be a single event, connected series of traumatic events or chronic lasting stress.”  </a:t>
            </a:r>
          </a:p>
          <a:p>
            <a:pPr algn="r">
              <a:lnSpc>
                <a:spcPct val="200000"/>
              </a:lnSpc>
              <a:buNone/>
            </a:pPr>
            <a:r>
              <a:rPr lang="en-US" altLang="en-US" sz="1000" i="1" dirty="0">
                <a:solidFill>
                  <a:srgbClr val="000000"/>
                </a:solidFill>
                <a:latin typeface="Corbel" pitchFamily="34" charset="0"/>
                <a:cs typeface="Arial" charset="0"/>
              </a:rPr>
              <a:t>Diagnostic Classification: </a:t>
            </a:r>
            <a:r>
              <a:rPr lang="en-US" altLang="en-US" sz="1000" i="1" dirty="0" smtClean="0">
                <a:solidFill>
                  <a:srgbClr val="000000"/>
                </a:solidFill>
                <a:latin typeface="Corbel" pitchFamily="34" charset="0"/>
                <a:cs typeface="Arial" charset="0"/>
              </a:rPr>
              <a:t>0-3R</a:t>
            </a:r>
          </a:p>
          <a:p>
            <a:pPr>
              <a:lnSpc>
                <a:spcPct val="200000"/>
              </a:lnSpc>
              <a:buNone/>
            </a:pPr>
            <a:r>
              <a:rPr lang="en-US" sz="2800" b="1" dirty="0">
                <a:solidFill>
                  <a:srgbClr val="000000"/>
                </a:solidFill>
              </a:rPr>
              <a:t>Complex Trauma:</a:t>
            </a:r>
          </a:p>
          <a:p>
            <a:pPr>
              <a:defRPr/>
            </a:pPr>
            <a:r>
              <a:rPr lang="en-US" altLang="en-US" sz="2800" dirty="0" smtClean="0">
                <a:solidFill>
                  <a:srgbClr val="000000"/>
                </a:solidFill>
                <a:latin typeface="+mn-lt"/>
              </a:rPr>
              <a:t>Multiple traumatic events, often that occur within a care-giving system that is supposed to be the source of safety and stability in a child’s life.</a:t>
            </a:r>
          </a:p>
          <a:p>
            <a:pPr marL="0" indent="0" algn="r" eaLnBrk="1" fontAlgn="auto" hangingPunct="1">
              <a:spcAft>
                <a:spcPts val="0"/>
              </a:spcAft>
              <a:buFontTx/>
              <a:buNone/>
              <a:defRPr/>
            </a:pPr>
            <a:r>
              <a:rPr lang="en-US" altLang="en-US" sz="1400" dirty="0" smtClean="0">
                <a:solidFill>
                  <a:srgbClr val="000000"/>
                </a:solidFill>
                <a:latin typeface="+mn-lt"/>
              </a:rPr>
              <a:t>.</a:t>
            </a:r>
          </a:p>
        </p:txBody>
      </p:sp>
    </p:spTree>
    <p:extLst>
      <p:ext uri="{BB962C8B-B14F-4D97-AF65-F5344CB8AC3E}">
        <p14:creationId xmlns:p14="http://schemas.microsoft.com/office/powerpoint/2010/main" val="4055412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066800"/>
          </a:xfrm>
        </p:spPr>
        <p:txBody>
          <a:bodyPr>
            <a:normAutofit fontScale="90000"/>
          </a:bodyPr>
          <a:lstStyle/>
          <a:p>
            <a:r>
              <a:rPr lang="en-US" b="1" dirty="0" smtClean="0">
                <a:latin typeface="+mn-lt"/>
              </a:rPr>
              <a:t>THE STRESS RESPONSE AND TRAUMA  </a:t>
            </a:r>
            <a:endParaRPr lang="en-US" b="1" dirty="0">
              <a:latin typeface="+mn-lt"/>
            </a:endParaRPr>
          </a:p>
        </p:txBody>
      </p:sp>
      <p:sp>
        <p:nvSpPr>
          <p:cNvPr id="3" name="Content Placeholder 2"/>
          <p:cNvSpPr>
            <a:spLocks noGrp="1"/>
          </p:cNvSpPr>
          <p:nvPr>
            <p:ph idx="1"/>
          </p:nvPr>
        </p:nvSpPr>
        <p:spPr>
          <a:xfrm>
            <a:off x="304800" y="1219200"/>
            <a:ext cx="7848600" cy="5486400"/>
          </a:xfrm>
        </p:spPr>
        <p:txBody>
          <a:bodyPr>
            <a:normAutofit/>
          </a:bodyPr>
          <a:lstStyle/>
          <a:p>
            <a:pPr marL="0" indent="3175">
              <a:buNone/>
              <a:defRPr/>
            </a:pPr>
            <a:r>
              <a:rPr lang="en-US" altLang="en-US" sz="3200" dirty="0" smtClean="0">
                <a:solidFill>
                  <a:srgbClr val="546D7A"/>
                </a:solidFill>
                <a:cs typeface="Arial" panose="020B0604020202020204" pitchFamily="34" charset="0"/>
              </a:rPr>
              <a:t>The stress response is a </a:t>
            </a:r>
            <a:r>
              <a:rPr lang="en-US" altLang="en-US" sz="3200" b="1" dirty="0" smtClean="0">
                <a:solidFill>
                  <a:srgbClr val="546D7A"/>
                </a:solidFill>
                <a:cs typeface="Arial" panose="020B0604020202020204" pitchFamily="34" charset="0"/>
              </a:rPr>
              <a:t>chemical response</a:t>
            </a:r>
            <a:endParaRPr lang="en-US" altLang="en-US" sz="3200" b="1" dirty="0">
              <a:solidFill>
                <a:srgbClr val="546D7A"/>
              </a:solidFill>
              <a:cs typeface="Arial" panose="020B0604020202020204" pitchFamily="34" charset="0"/>
            </a:endParaRPr>
          </a:p>
          <a:p>
            <a:pPr>
              <a:defRPr/>
            </a:pPr>
            <a:r>
              <a:rPr lang="en-US" altLang="en-US" sz="3200" dirty="0" smtClean="0">
                <a:solidFill>
                  <a:srgbClr val="546D7A"/>
                </a:solidFill>
                <a:cs typeface="Arial" panose="020B0604020202020204" pitchFamily="34" charset="0"/>
              </a:rPr>
              <a:t>Prepares the body for action</a:t>
            </a:r>
          </a:p>
          <a:p>
            <a:pPr lvl="1" indent="0">
              <a:spcBef>
                <a:spcPts val="0"/>
              </a:spcBef>
              <a:buNone/>
              <a:defRPr/>
            </a:pPr>
            <a:r>
              <a:rPr lang="en-US" altLang="en-US" sz="2800" dirty="0">
                <a:solidFill>
                  <a:srgbClr val="546D7A"/>
                </a:solidFill>
                <a:cs typeface="Arial" panose="020B0604020202020204" pitchFamily="34" charset="0"/>
              </a:rPr>
              <a:t>Fight</a:t>
            </a:r>
          </a:p>
          <a:p>
            <a:pPr lvl="1" indent="0">
              <a:spcBef>
                <a:spcPts val="0"/>
              </a:spcBef>
              <a:buNone/>
              <a:defRPr/>
            </a:pPr>
            <a:r>
              <a:rPr lang="en-US" altLang="en-US" sz="2800" dirty="0">
                <a:solidFill>
                  <a:srgbClr val="546D7A"/>
                </a:solidFill>
                <a:cs typeface="Arial" panose="020B0604020202020204" pitchFamily="34" charset="0"/>
              </a:rPr>
              <a:t>Flight</a:t>
            </a:r>
          </a:p>
          <a:p>
            <a:pPr lvl="1" indent="0">
              <a:spcBef>
                <a:spcPts val="0"/>
              </a:spcBef>
              <a:buNone/>
              <a:defRPr/>
            </a:pPr>
            <a:r>
              <a:rPr lang="en-US" altLang="en-US" sz="2800" dirty="0">
                <a:solidFill>
                  <a:srgbClr val="546D7A"/>
                </a:solidFill>
                <a:cs typeface="Arial" panose="020B0604020202020204" pitchFamily="34" charset="0"/>
              </a:rPr>
              <a:t>Freeze</a:t>
            </a:r>
          </a:p>
          <a:p>
            <a:pPr marL="274320" lvl="1" indent="0">
              <a:buNone/>
              <a:defRPr/>
            </a:pPr>
            <a:endParaRPr lang="en-US" altLang="en-US" sz="2800" dirty="0" smtClean="0">
              <a:solidFill>
                <a:srgbClr val="546D7A"/>
              </a:solidFill>
              <a:cs typeface="Arial" panose="020B0604020202020204" pitchFamily="34" charset="0"/>
            </a:endParaRPr>
          </a:p>
          <a:p>
            <a:pPr>
              <a:defRPr/>
            </a:pPr>
            <a:r>
              <a:rPr lang="en-US" altLang="en-US" sz="3200" dirty="0" smtClean="0">
                <a:solidFill>
                  <a:srgbClr val="546D7A"/>
                </a:solidFill>
                <a:cs typeface="Arial" panose="020B0604020202020204" pitchFamily="34" charset="0"/>
              </a:rPr>
              <a:t>Most </a:t>
            </a:r>
            <a:r>
              <a:rPr lang="en-US" altLang="en-US" sz="3200" dirty="0">
                <a:solidFill>
                  <a:srgbClr val="546D7A"/>
                </a:solidFill>
                <a:cs typeface="Arial" panose="020B0604020202020204" pitchFamily="34" charset="0"/>
              </a:rPr>
              <a:t>recover.</a:t>
            </a:r>
          </a:p>
          <a:p>
            <a:pPr>
              <a:defRPr/>
            </a:pPr>
            <a:r>
              <a:rPr lang="en-US" altLang="en-US" sz="3200" dirty="0">
                <a:solidFill>
                  <a:srgbClr val="546D7A"/>
                </a:solidFill>
                <a:cs typeface="Arial" panose="020B0604020202020204" pitchFamily="34" charset="0"/>
              </a:rPr>
              <a:t>Some develop more severe difficulties.</a:t>
            </a:r>
          </a:p>
          <a:p>
            <a:endParaRPr lang="en-US" sz="3200" dirty="0"/>
          </a:p>
        </p:txBody>
      </p:sp>
    </p:spTree>
    <p:extLst>
      <p:ext uri="{BB962C8B-B14F-4D97-AF65-F5344CB8AC3E}">
        <p14:creationId xmlns:p14="http://schemas.microsoft.com/office/powerpoint/2010/main" val="3793133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341438"/>
          </a:xfrm>
        </p:spPr>
        <p:txBody>
          <a:bodyPr/>
          <a:lstStyle/>
          <a:p>
            <a:r>
              <a:rPr lang="en-US" b="1" dirty="0" smtClean="0">
                <a:latin typeface="Calibri"/>
                <a:cs typeface="Calibri"/>
              </a:rPr>
              <a:t>TRAUMA AND SCHOOL PERFORMANCE</a:t>
            </a:r>
            <a:endParaRPr lang="en-US" b="1" dirty="0">
              <a:latin typeface="Calibri"/>
              <a:cs typeface="Calibri"/>
            </a:endParaRPr>
          </a:p>
        </p:txBody>
      </p:sp>
      <p:sp>
        <p:nvSpPr>
          <p:cNvPr id="3" name="Content Placeholder 2"/>
          <p:cNvSpPr>
            <a:spLocks noGrp="1"/>
          </p:cNvSpPr>
          <p:nvPr>
            <p:ph idx="1"/>
          </p:nvPr>
        </p:nvSpPr>
        <p:spPr>
          <a:xfrm>
            <a:off x="304800" y="1447800"/>
            <a:ext cx="8686800" cy="5333999"/>
          </a:xfrm>
        </p:spPr>
        <p:txBody>
          <a:bodyPr>
            <a:normAutofit/>
          </a:bodyPr>
          <a:lstStyle/>
          <a:p>
            <a:pPr>
              <a:buNone/>
            </a:pPr>
            <a:r>
              <a:rPr lang="en-US" altLang="en-US" sz="2600" b="1" dirty="0">
                <a:solidFill>
                  <a:srgbClr val="646B86"/>
                </a:solidFill>
                <a:cs typeface="Arial" charset="0"/>
              </a:rPr>
              <a:t>Traumatized children are:</a:t>
            </a:r>
          </a:p>
          <a:p>
            <a:pPr lvl="1"/>
            <a:r>
              <a:rPr lang="en-US" altLang="en-US" sz="2600" dirty="0" smtClean="0">
                <a:solidFill>
                  <a:srgbClr val="646B86"/>
                </a:solidFill>
                <a:cs typeface="Arial" charset="0"/>
              </a:rPr>
              <a:t>2.5x </a:t>
            </a:r>
            <a:r>
              <a:rPr lang="en-US" altLang="en-US" sz="2600" dirty="0">
                <a:solidFill>
                  <a:srgbClr val="646B86"/>
                </a:solidFill>
                <a:cs typeface="Arial" charset="0"/>
              </a:rPr>
              <a:t>more likely to fail a grade in school</a:t>
            </a:r>
          </a:p>
          <a:p>
            <a:pPr lvl="1"/>
            <a:r>
              <a:rPr lang="en-US" altLang="en-US" sz="2600" dirty="0">
                <a:solidFill>
                  <a:srgbClr val="646B86"/>
                </a:solidFill>
                <a:cs typeface="Arial" charset="0"/>
              </a:rPr>
              <a:t>Score lower on standardized achievement tests</a:t>
            </a:r>
          </a:p>
          <a:p>
            <a:pPr lvl="1"/>
            <a:r>
              <a:rPr lang="en-US" altLang="en-US" sz="2600" dirty="0">
                <a:solidFill>
                  <a:srgbClr val="646B86"/>
                </a:solidFill>
                <a:cs typeface="Arial" charset="0"/>
              </a:rPr>
              <a:t>More likely to have struggles in receptive and expressive language</a:t>
            </a:r>
          </a:p>
          <a:p>
            <a:pPr lvl="1"/>
            <a:r>
              <a:rPr lang="en-US" altLang="en-US" sz="2600" dirty="0">
                <a:solidFill>
                  <a:srgbClr val="646B86"/>
                </a:solidFill>
                <a:cs typeface="Arial" charset="0"/>
              </a:rPr>
              <a:t>Suspended and expelled more often</a:t>
            </a:r>
          </a:p>
          <a:p>
            <a:pPr lvl="1"/>
            <a:r>
              <a:rPr lang="en-US" altLang="en-US" sz="2600" dirty="0">
                <a:solidFill>
                  <a:srgbClr val="646B86"/>
                </a:solidFill>
                <a:cs typeface="Arial" charset="0"/>
              </a:rPr>
              <a:t>More frequently placed in special </a:t>
            </a:r>
            <a:r>
              <a:rPr lang="en-US" altLang="en-US" sz="2600" dirty="0" smtClean="0">
                <a:solidFill>
                  <a:srgbClr val="646B86"/>
                </a:solidFill>
                <a:cs typeface="Arial" charset="0"/>
              </a:rPr>
              <a:t>education</a:t>
            </a:r>
          </a:p>
          <a:p>
            <a:pPr lvl="1"/>
            <a:r>
              <a:rPr lang="en-US" altLang="en-US" sz="2600" dirty="0" smtClean="0">
                <a:solidFill>
                  <a:srgbClr val="646B86"/>
                </a:solidFill>
                <a:cs typeface="Arial" charset="0"/>
              </a:rPr>
              <a:t>51% of children with 4+ ACE scores  demonstrated learning and behavior challenges in school-Compared with on 3% of children reporting no score</a:t>
            </a:r>
          </a:p>
          <a:p>
            <a:pPr marL="1371600" lvl="3" indent="0">
              <a:buNone/>
            </a:pPr>
            <a:r>
              <a:rPr lang="en-US" altLang="en-US" sz="1200" b="1" dirty="0" smtClean="0">
                <a:cs typeface="Arial" charset="0"/>
              </a:rPr>
              <a:t>		</a:t>
            </a:r>
          </a:p>
          <a:p>
            <a:pPr marL="1828800" lvl="3" indent="0">
              <a:lnSpc>
                <a:spcPct val="100000"/>
              </a:lnSpc>
              <a:spcBef>
                <a:spcPts val="0"/>
              </a:spcBef>
              <a:buNone/>
            </a:pPr>
            <a:r>
              <a:rPr lang="en-US" altLang="en-US" sz="1200" b="1" dirty="0" smtClean="0">
                <a:cs typeface="Arial" charset="0"/>
              </a:rPr>
              <a:t>Source</a:t>
            </a:r>
            <a:r>
              <a:rPr lang="en-US" altLang="en-US" sz="1200" dirty="0">
                <a:cs typeface="Arial" charset="0"/>
              </a:rPr>
              <a:t>: Burke, N.J., Hellman, J.L., Scott, B.G., Weems, C.F &amp; Carrion, V.C. (June 2011).  </a:t>
            </a:r>
            <a:endParaRPr lang="en-US" altLang="en-US" sz="1200" dirty="0" smtClean="0">
              <a:cs typeface="Arial" charset="0"/>
            </a:endParaRPr>
          </a:p>
          <a:p>
            <a:pPr marL="1828800" lvl="3" indent="0">
              <a:lnSpc>
                <a:spcPct val="100000"/>
              </a:lnSpc>
              <a:spcBef>
                <a:spcPts val="0"/>
              </a:spcBef>
              <a:buNone/>
            </a:pPr>
            <a:r>
              <a:rPr lang="en-US" altLang="en-US" sz="1200" dirty="0" smtClean="0">
                <a:cs typeface="Arial" charset="0"/>
              </a:rPr>
              <a:t>“</a:t>
            </a:r>
            <a:r>
              <a:rPr lang="en-US" altLang="en-US" sz="1200" dirty="0">
                <a:cs typeface="Arial" charset="0"/>
              </a:rPr>
              <a:t>The Impact of </a:t>
            </a:r>
            <a:r>
              <a:rPr lang="en-US" altLang="en-US" sz="1200" dirty="0" smtClean="0">
                <a:cs typeface="Arial" charset="0"/>
              </a:rPr>
              <a:t>Adverse </a:t>
            </a:r>
            <a:r>
              <a:rPr lang="en-US" altLang="en-US" sz="1200" dirty="0">
                <a:cs typeface="Arial" charset="0"/>
              </a:rPr>
              <a:t>Childhood Experiences on an Urban Pediatric Population,” </a:t>
            </a:r>
            <a:endParaRPr lang="en-US" altLang="en-US" sz="1200" dirty="0" smtClean="0">
              <a:cs typeface="Arial" charset="0"/>
            </a:endParaRPr>
          </a:p>
          <a:p>
            <a:pPr marL="1828800" lvl="3" indent="0">
              <a:lnSpc>
                <a:spcPct val="100000"/>
              </a:lnSpc>
              <a:spcBef>
                <a:spcPts val="0"/>
              </a:spcBef>
              <a:buNone/>
            </a:pPr>
            <a:r>
              <a:rPr lang="en-US" altLang="en-US" sz="1200" dirty="0" smtClean="0">
                <a:cs typeface="Arial" charset="0"/>
              </a:rPr>
              <a:t>Child </a:t>
            </a:r>
            <a:r>
              <a:rPr lang="en-US" altLang="en-US" sz="1200" dirty="0">
                <a:cs typeface="Arial" charset="0"/>
              </a:rPr>
              <a:t>Abuse and Neglect, 35, No. 6</a:t>
            </a:r>
            <a:endParaRPr lang="en-US" altLang="en-US" sz="1200" dirty="0" smtClean="0">
              <a:cs typeface="Arial" charset="0"/>
            </a:endParaRPr>
          </a:p>
          <a:p>
            <a:pPr lvl="1"/>
            <a:endParaRPr lang="en-US" altLang="en-US" sz="1200" dirty="0" smtClean="0">
              <a:latin typeface="Corbel" pitchFamily="34" charset="0"/>
              <a:cs typeface="Arial" charset="0"/>
            </a:endParaRPr>
          </a:p>
          <a:p>
            <a:pPr lvl="1"/>
            <a:endParaRPr lang="en-US" sz="1200" dirty="0"/>
          </a:p>
        </p:txBody>
      </p:sp>
    </p:spTree>
    <p:extLst>
      <p:ext uri="{BB962C8B-B14F-4D97-AF65-F5344CB8AC3E}">
        <p14:creationId xmlns:p14="http://schemas.microsoft.com/office/powerpoint/2010/main" val="3211276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latin typeface="+mn-lt"/>
                <a:ea typeface="+mj-ea"/>
              </a:rPr>
              <a:t>TRIGGERS AND BEHAVIOR</a:t>
            </a:r>
            <a:endParaRPr lang="en-US" dirty="0">
              <a:latin typeface="+mn-lt"/>
              <a:ea typeface="+mj-ea"/>
            </a:endParaRPr>
          </a:p>
        </p:txBody>
      </p:sp>
      <p:sp>
        <p:nvSpPr>
          <p:cNvPr id="3" name="Content Placeholder 2"/>
          <p:cNvSpPr>
            <a:spLocks noGrp="1"/>
          </p:cNvSpPr>
          <p:nvPr>
            <p:ph idx="4294967295"/>
          </p:nvPr>
        </p:nvSpPr>
        <p:spPr>
          <a:xfrm>
            <a:off x="304800" y="1676400"/>
            <a:ext cx="8001000" cy="4191000"/>
          </a:xfrm>
        </p:spPr>
        <p:txBody>
          <a:bodyPr rtlCol="0">
            <a:normAutofit fontScale="92500" lnSpcReduction="20000"/>
          </a:bodyPr>
          <a:lstStyle/>
          <a:p>
            <a:pPr eaLnBrk="1" fontAlgn="auto" hangingPunct="1">
              <a:lnSpc>
                <a:spcPct val="100000"/>
              </a:lnSpc>
              <a:spcAft>
                <a:spcPts val="1200"/>
              </a:spcAft>
              <a:defRPr/>
            </a:pPr>
            <a:r>
              <a:rPr lang="en-US" altLang="en-US" sz="3200" dirty="0">
                <a:solidFill>
                  <a:srgbClr val="000000"/>
                </a:solidFill>
                <a:latin typeface="Corbel" pitchFamily="34" charset="0"/>
                <a:ea typeface="+mn-ea"/>
                <a:cs typeface="Arial" charset="0"/>
              </a:rPr>
              <a:t>Triggers include seeing, feeling, or hearing something </a:t>
            </a:r>
            <a:r>
              <a:rPr lang="en-US" altLang="en-US" sz="3200" dirty="0" smtClean="0">
                <a:solidFill>
                  <a:srgbClr val="000000"/>
                </a:solidFill>
                <a:latin typeface="Corbel" pitchFamily="34" charset="0"/>
                <a:ea typeface="+mn-ea"/>
                <a:cs typeface="Arial" charset="0"/>
              </a:rPr>
              <a:t>that </a:t>
            </a:r>
            <a:r>
              <a:rPr lang="en-US" altLang="en-US" sz="3200" dirty="0">
                <a:solidFill>
                  <a:srgbClr val="000000"/>
                </a:solidFill>
                <a:latin typeface="Corbel" pitchFamily="34" charset="0"/>
                <a:ea typeface="+mn-ea"/>
                <a:cs typeface="Arial" charset="0"/>
              </a:rPr>
              <a:t>remind us of past trauma.</a:t>
            </a:r>
          </a:p>
          <a:p>
            <a:pPr eaLnBrk="1" fontAlgn="auto" hangingPunct="1">
              <a:lnSpc>
                <a:spcPct val="100000"/>
              </a:lnSpc>
              <a:spcAft>
                <a:spcPts val="1200"/>
              </a:spcAft>
              <a:defRPr/>
            </a:pPr>
            <a:r>
              <a:rPr lang="en-US" altLang="en-US" sz="3200" dirty="0">
                <a:solidFill>
                  <a:srgbClr val="000000"/>
                </a:solidFill>
                <a:latin typeface="Corbel" pitchFamily="34" charset="0"/>
                <a:ea typeface="+mn-ea"/>
                <a:cs typeface="Arial" charset="0"/>
              </a:rPr>
              <a:t>Triggers activate the alarm system.</a:t>
            </a:r>
          </a:p>
          <a:p>
            <a:pPr eaLnBrk="1" fontAlgn="auto" hangingPunct="1">
              <a:lnSpc>
                <a:spcPct val="100000"/>
              </a:lnSpc>
              <a:spcAft>
                <a:spcPts val="1200"/>
              </a:spcAft>
              <a:defRPr/>
            </a:pPr>
            <a:r>
              <a:rPr lang="en-US" altLang="en-US" sz="3200" dirty="0">
                <a:solidFill>
                  <a:srgbClr val="000000"/>
                </a:solidFill>
                <a:latin typeface="Corbel" pitchFamily="34" charset="0"/>
                <a:ea typeface="+mn-ea"/>
                <a:cs typeface="Arial" charset="0"/>
              </a:rPr>
              <a:t>When the alarm system is activated, but there is no danger, </a:t>
            </a:r>
            <a:r>
              <a:rPr lang="en-US" altLang="en-US" sz="3200" dirty="0" smtClean="0">
                <a:solidFill>
                  <a:srgbClr val="000000"/>
                </a:solidFill>
                <a:latin typeface="Corbel" pitchFamily="34" charset="0"/>
                <a:ea typeface="+mn-ea"/>
                <a:cs typeface="Arial" charset="0"/>
              </a:rPr>
              <a:t>it </a:t>
            </a:r>
            <a:r>
              <a:rPr lang="en-US" altLang="en-US" sz="3200" dirty="0">
                <a:solidFill>
                  <a:srgbClr val="000000"/>
                </a:solidFill>
                <a:latin typeface="Corbel" pitchFamily="34" charset="0"/>
                <a:ea typeface="+mn-ea"/>
                <a:cs typeface="Arial" charset="0"/>
              </a:rPr>
              <a:t>is a false alarm.</a:t>
            </a:r>
          </a:p>
          <a:p>
            <a:pPr eaLnBrk="1" fontAlgn="auto" hangingPunct="1">
              <a:lnSpc>
                <a:spcPct val="100000"/>
              </a:lnSpc>
              <a:spcAft>
                <a:spcPts val="1200"/>
              </a:spcAft>
              <a:defRPr/>
            </a:pPr>
            <a:r>
              <a:rPr lang="en-US" altLang="en-US" sz="3200" dirty="0">
                <a:solidFill>
                  <a:srgbClr val="000000"/>
                </a:solidFill>
                <a:latin typeface="Corbel" pitchFamily="34" charset="0"/>
                <a:ea typeface="+mn-ea"/>
                <a:cs typeface="Arial" charset="0"/>
              </a:rPr>
              <a:t>The response is as if there is current danger</a:t>
            </a:r>
            <a:r>
              <a:rPr lang="en-US" altLang="en-US" sz="3200" dirty="0" smtClean="0">
                <a:solidFill>
                  <a:srgbClr val="000000"/>
                </a:solidFill>
                <a:latin typeface="Corbel" pitchFamily="34" charset="0"/>
                <a:ea typeface="+mn-ea"/>
                <a:cs typeface="Arial" charset="0"/>
              </a:rPr>
              <a:t>.</a:t>
            </a:r>
          </a:p>
          <a:p>
            <a:pPr eaLnBrk="1" fontAlgn="auto" hangingPunct="1">
              <a:lnSpc>
                <a:spcPct val="100000"/>
              </a:lnSpc>
              <a:spcAft>
                <a:spcPts val="1200"/>
              </a:spcAft>
              <a:defRPr/>
            </a:pPr>
            <a:r>
              <a:rPr lang="en-US" altLang="en-US" sz="3200" dirty="0" smtClean="0">
                <a:solidFill>
                  <a:srgbClr val="000000"/>
                </a:solidFill>
                <a:latin typeface="Corbel" pitchFamily="34" charset="0"/>
                <a:cs typeface="Arial" charset="0"/>
              </a:rPr>
              <a:t>The response in involuntary – remember the amygdala responds!</a:t>
            </a:r>
            <a:endParaRPr lang="en-US" altLang="en-US" sz="3200" dirty="0">
              <a:solidFill>
                <a:srgbClr val="000000"/>
              </a:solidFill>
              <a:latin typeface="Corbel" pitchFamily="34" charset="0"/>
              <a:ea typeface="+mn-ea"/>
              <a:cs typeface="Arial" charset="0"/>
            </a:endParaRPr>
          </a:p>
          <a:p>
            <a:pPr eaLnBrk="1" fontAlgn="auto" hangingPunct="1">
              <a:lnSpc>
                <a:spcPct val="100000"/>
              </a:lnSpc>
              <a:spcAft>
                <a:spcPts val="1200"/>
              </a:spcAft>
              <a:defRPr/>
            </a:pPr>
            <a:endParaRPr lang="en-US" sz="2600" dirty="0">
              <a:solidFill>
                <a:schemeClr val="accent5">
                  <a:lumMod val="75000"/>
                </a:schemeClr>
              </a:solidFill>
              <a:ea typeface="+mn-ea"/>
            </a:endParaRPr>
          </a:p>
        </p:txBody>
      </p:sp>
    </p:spTree>
    <p:extLst>
      <p:ext uri="{BB962C8B-B14F-4D97-AF65-F5344CB8AC3E}">
        <p14:creationId xmlns:p14="http://schemas.microsoft.com/office/powerpoint/2010/main" val="2102264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TRIGGERS AND BEHAVIOR	</a:t>
            </a:r>
            <a:endParaRPr lang="en-US" dirty="0"/>
          </a:p>
        </p:txBody>
      </p:sp>
      <p:sp>
        <p:nvSpPr>
          <p:cNvPr id="4" name="Content Placeholder 3"/>
          <p:cNvSpPr>
            <a:spLocks noGrp="1"/>
          </p:cNvSpPr>
          <p:nvPr>
            <p:ph idx="1"/>
          </p:nvPr>
        </p:nvSpPr>
        <p:spPr>
          <a:xfrm>
            <a:off x="457200" y="1524000"/>
            <a:ext cx="8229600" cy="4876800"/>
          </a:xfrm>
        </p:spPr>
        <p:txBody>
          <a:bodyPr>
            <a:normAutofit fontScale="92500" lnSpcReduction="10000"/>
          </a:bodyPr>
          <a:lstStyle/>
          <a:p>
            <a:pPr marL="0" indent="0">
              <a:buNone/>
            </a:pPr>
            <a:r>
              <a:rPr lang="en-US" sz="2800" b="1" i="1" dirty="0" smtClean="0"/>
              <a:t>Some Common Triggers:</a:t>
            </a:r>
          </a:p>
          <a:p>
            <a:r>
              <a:rPr lang="en-US" sz="2800" dirty="0" smtClean="0"/>
              <a:t>Sirens</a:t>
            </a:r>
          </a:p>
          <a:p>
            <a:r>
              <a:rPr lang="en-US" sz="2800" dirty="0" smtClean="0"/>
              <a:t>Loud noises – school bell</a:t>
            </a:r>
          </a:p>
          <a:p>
            <a:r>
              <a:rPr lang="en-US" sz="2800" dirty="0" smtClean="0"/>
              <a:t>Police Officers / Fire Persons</a:t>
            </a:r>
          </a:p>
          <a:p>
            <a:r>
              <a:rPr lang="en-US" sz="2800" dirty="0" smtClean="0"/>
              <a:t>Schedule Changes</a:t>
            </a:r>
          </a:p>
          <a:p>
            <a:pPr lvl="1"/>
            <a:r>
              <a:rPr lang="en-US" dirty="0" smtClean="0"/>
              <a:t>Minimum Days, testing days, fire/earthquake drills, picture day…   </a:t>
            </a:r>
          </a:p>
          <a:p>
            <a:r>
              <a:rPr lang="en-US" sz="2800" dirty="0" smtClean="0"/>
              <a:t>Sights and Smells</a:t>
            </a:r>
          </a:p>
          <a:p>
            <a:r>
              <a:rPr lang="en-US" sz="2800" dirty="0" smtClean="0"/>
              <a:t>Resemblances – physical and verbal</a:t>
            </a:r>
          </a:p>
          <a:p>
            <a:r>
              <a:rPr lang="en-US" sz="2800" dirty="0" smtClean="0"/>
              <a:t>Terms of Endearment</a:t>
            </a:r>
          </a:p>
          <a:p>
            <a:r>
              <a:rPr lang="en-US" sz="2800" dirty="0" smtClean="0"/>
              <a:t>Unexpected Touch</a:t>
            </a:r>
          </a:p>
          <a:p>
            <a:r>
              <a:rPr lang="en-US" sz="2800" dirty="0" smtClean="0"/>
              <a:t>……. You tell us?</a:t>
            </a:r>
          </a:p>
          <a:p>
            <a:endParaRPr lang="en-US" sz="2800" dirty="0"/>
          </a:p>
          <a:p>
            <a:endParaRPr lang="en-US" dirty="0" smtClean="0"/>
          </a:p>
          <a:p>
            <a:endParaRPr lang="en-US" dirty="0"/>
          </a:p>
        </p:txBody>
      </p:sp>
      <p:sp>
        <p:nvSpPr>
          <p:cNvPr id="3" name="Slide Number Placeholder 2"/>
          <p:cNvSpPr>
            <a:spLocks noGrp="1"/>
          </p:cNvSpPr>
          <p:nvPr>
            <p:ph type="sldNum" sz="quarter" idx="12"/>
          </p:nvPr>
        </p:nvSpPr>
        <p:spPr/>
        <p:txBody>
          <a:bodyPr/>
          <a:lstStyle/>
          <a:p>
            <a:fld id="{8BAEB1D6-1A98-446F-B9DA-FC4761489193}" type="slidenum">
              <a:rPr lang="en-US" smtClean="0"/>
              <a:pPr/>
              <a:t>15</a:t>
            </a:fld>
            <a:endParaRPr lang="en-US"/>
          </a:p>
        </p:txBody>
      </p:sp>
    </p:spTree>
    <p:extLst>
      <p:ext uri="{BB962C8B-B14F-4D97-AF65-F5344CB8AC3E}">
        <p14:creationId xmlns:p14="http://schemas.microsoft.com/office/powerpoint/2010/main" val="285818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TRIGGERS AND BEHAVIOR</a:t>
            </a:r>
          </a:p>
        </p:txBody>
      </p:sp>
      <p:sp>
        <p:nvSpPr>
          <p:cNvPr id="3" name="Content Placeholder 2"/>
          <p:cNvSpPr>
            <a:spLocks noGrp="1"/>
          </p:cNvSpPr>
          <p:nvPr>
            <p:ph idx="1"/>
          </p:nvPr>
        </p:nvSpPr>
        <p:spPr/>
        <p:txBody>
          <a:bodyPr/>
          <a:lstStyle/>
          <a:p>
            <a:pPr marL="0" indent="0">
              <a:buNone/>
            </a:pPr>
            <a:r>
              <a:rPr lang="en-US" sz="2800" dirty="0"/>
              <a:t>It can take time to realize you are dealing with a trigger.</a:t>
            </a:r>
          </a:p>
          <a:p>
            <a:r>
              <a:rPr lang="en-US" dirty="0" smtClean="0"/>
              <a:t>Often involves knowing and being engaged with the student over time.</a:t>
            </a:r>
          </a:p>
          <a:p>
            <a:r>
              <a:rPr lang="en-US" dirty="0" smtClean="0"/>
              <a:t>Often </a:t>
            </a:r>
            <a:r>
              <a:rPr lang="en-US" dirty="0"/>
              <a:t>it is a response that doesn’t make sense in any other way</a:t>
            </a:r>
            <a:r>
              <a:rPr lang="en-US" dirty="0" smtClean="0"/>
              <a:t>.</a:t>
            </a:r>
          </a:p>
          <a:p>
            <a:endParaRPr lang="en-US" dirty="0" smtClean="0"/>
          </a:p>
          <a:p>
            <a:pPr marL="0" indent="0">
              <a:buNone/>
            </a:pPr>
            <a:r>
              <a:rPr lang="en-US" dirty="0" smtClean="0"/>
              <a:t>Remember that student responses do not always match our expectation…  </a:t>
            </a:r>
          </a:p>
          <a:p>
            <a:r>
              <a:rPr lang="en-US" dirty="0" smtClean="0"/>
              <a:t>Example depression in children often looks like anger</a:t>
            </a:r>
            <a:endParaRPr lang="en-US" dirty="0"/>
          </a:p>
          <a:p>
            <a:endParaRPr lang="en-US" dirty="0"/>
          </a:p>
        </p:txBody>
      </p:sp>
      <p:sp>
        <p:nvSpPr>
          <p:cNvPr id="4" name="Slide Number Placeholder 3"/>
          <p:cNvSpPr>
            <a:spLocks noGrp="1"/>
          </p:cNvSpPr>
          <p:nvPr>
            <p:ph type="sldNum" sz="quarter" idx="12"/>
          </p:nvPr>
        </p:nvSpPr>
        <p:spPr/>
        <p:txBody>
          <a:bodyPr/>
          <a:lstStyle/>
          <a:p>
            <a:fld id="{8BAEB1D6-1A98-446F-B9DA-FC4761489193}" type="slidenum">
              <a:rPr lang="en-US" smtClean="0"/>
              <a:pPr/>
              <a:t>16</a:t>
            </a:fld>
            <a:endParaRPr lang="en-US"/>
          </a:p>
        </p:txBody>
      </p:sp>
    </p:spTree>
    <p:extLst>
      <p:ext uri="{BB962C8B-B14F-4D97-AF65-F5344CB8AC3E}">
        <p14:creationId xmlns:p14="http://schemas.microsoft.com/office/powerpoint/2010/main" val="4234719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ln w="11430"/>
                <a:effectLst>
                  <a:outerShdw blurRad="50800" dist="39000" dir="5460000" algn="tl">
                    <a:srgbClr val="000000">
                      <a:alpha val="38000"/>
                    </a:srgbClr>
                  </a:outerShdw>
                </a:effectLst>
                <a:latin typeface="+mn-lt"/>
                <a:ea typeface="+mj-ea"/>
              </a:rPr>
              <a:t>WHAT IT MIGHT MEAN:</a:t>
            </a:r>
            <a:endParaRPr lang="en-US" dirty="0">
              <a:latin typeface="+mn-lt"/>
              <a:ea typeface="+mj-ea"/>
            </a:endParaRPr>
          </a:p>
        </p:txBody>
      </p:sp>
      <p:sp>
        <p:nvSpPr>
          <p:cNvPr id="946178" name="Content Placeholder 4"/>
          <p:cNvSpPr>
            <a:spLocks noGrp="1"/>
          </p:cNvSpPr>
          <p:nvPr>
            <p:ph sz="half" idx="4294967295"/>
          </p:nvPr>
        </p:nvSpPr>
        <p:spPr>
          <a:xfrm>
            <a:off x="457200" y="2057400"/>
            <a:ext cx="4038600" cy="3352800"/>
          </a:xfrm>
        </p:spPr>
        <p:txBody>
          <a:bodyPr/>
          <a:lstStyle/>
          <a:p>
            <a:pPr eaLnBrk="1" hangingPunct="1"/>
            <a:r>
              <a:rPr lang="en-US" altLang="en-US" sz="2400" dirty="0" smtClean="0">
                <a:solidFill>
                  <a:srgbClr val="000000"/>
                </a:solidFill>
                <a:latin typeface="Calibri" pitchFamily="34" charset="0"/>
                <a:cs typeface="Calibri" pitchFamily="34" charset="0"/>
              </a:rPr>
              <a:t>Oppositional</a:t>
            </a:r>
          </a:p>
          <a:p>
            <a:pPr eaLnBrk="1" hangingPunct="1"/>
            <a:r>
              <a:rPr lang="en-US" altLang="en-US" sz="2400" dirty="0" smtClean="0">
                <a:solidFill>
                  <a:srgbClr val="000000"/>
                </a:solidFill>
                <a:latin typeface="Calibri" pitchFamily="34" charset="0"/>
                <a:cs typeface="Calibri" pitchFamily="34" charset="0"/>
              </a:rPr>
              <a:t>Overly compliant</a:t>
            </a:r>
          </a:p>
          <a:p>
            <a:pPr eaLnBrk="1" hangingPunct="1"/>
            <a:r>
              <a:rPr lang="en-US" altLang="en-US" sz="2400" dirty="0" smtClean="0">
                <a:solidFill>
                  <a:srgbClr val="000000"/>
                </a:solidFill>
                <a:latin typeface="Calibri" pitchFamily="34" charset="0"/>
                <a:cs typeface="Calibri" pitchFamily="34" charset="0"/>
              </a:rPr>
              <a:t>Outburst</a:t>
            </a:r>
          </a:p>
          <a:p>
            <a:pPr eaLnBrk="1" hangingPunct="1"/>
            <a:r>
              <a:rPr lang="en-US" altLang="en-US" sz="2400" dirty="0" smtClean="0">
                <a:solidFill>
                  <a:srgbClr val="000000"/>
                </a:solidFill>
                <a:latin typeface="Calibri" pitchFamily="34" charset="0"/>
                <a:cs typeface="Calibri" pitchFamily="34" charset="0"/>
              </a:rPr>
              <a:t>Anger</a:t>
            </a:r>
          </a:p>
          <a:p>
            <a:pPr eaLnBrk="1" hangingPunct="1"/>
            <a:r>
              <a:rPr lang="en-US" altLang="en-US" sz="2400" dirty="0" smtClean="0">
                <a:solidFill>
                  <a:srgbClr val="000000"/>
                </a:solidFill>
                <a:latin typeface="Calibri" pitchFamily="34" charset="0"/>
                <a:cs typeface="Calibri" pitchFamily="34" charset="0"/>
              </a:rPr>
              <a:t>Depressed</a:t>
            </a:r>
          </a:p>
          <a:p>
            <a:pPr eaLnBrk="1" hangingPunct="1"/>
            <a:r>
              <a:rPr lang="en-US" altLang="en-US" sz="2400" dirty="0" smtClean="0">
                <a:solidFill>
                  <a:srgbClr val="000000"/>
                </a:solidFill>
                <a:latin typeface="Calibri" pitchFamily="34" charset="0"/>
                <a:cs typeface="Calibri" pitchFamily="34" charset="0"/>
              </a:rPr>
              <a:t>Argumentative</a:t>
            </a:r>
          </a:p>
          <a:p>
            <a:pPr eaLnBrk="1" hangingPunct="1"/>
            <a:r>
              <a:rPr lang="en-US" altLang="en-US" sz="2400" dirty="0" smtClean="0">
                <a:solidFill>
                  <a:srgbClr val="000000"/>
                </a:solidFill>
                <a:latin typeface="Calibri" pitchFamily="34" charset="0"/>
                <a:cs typeface="Calibri" pitchFamily="34" charset="0"/>
              </a:rPr>
              <a:t>Rapid escalation</a:t>
            </a:r>
          </a:p>
          <a:p>
            <a:pPr eaLnBrk="1" hangingPunct="1"/>
            <a:endParaRPr lang="en-US" altLang="en-US" sz="2400" dirty="0" smtClean="0">
              <a:solidFill>
                <a:srgbClr val="000000"/>
              </a:solidFill>
              <a:latin typeface="Calibri" pitchFamily="34" charset="0"/>
              <a:cs typeface="Calibri" pitchFamily="34" charset="0"/>
            </a:endParaRPr>
          </a:p>
        </p:txBody>
      </p:sp>
      <p:sp>
        <p:nvSpPr>
          <p:cNvPr id="946179" name="Content Placeholder 5"/>
          <p:cNvSpPr>
            <a:spLocks noGrp="1"/>
          </p:cNvSpPr>
          <p:nvPr>
            <p:ph sz="half" idx="4294967295"/>
          </p:nvPr>
        </p:nvSpPr>
        <p:spPr>
          <a:xfrm>
            <a:off x="5105400" y="1981200"/>
            <a:ext cx="4038600" cy="3657600"/>
          </a:xfrm>
        </p:spPr>
        <p:txBody>
          <a:bodyPr/>
          <a:lstStyle/>
          <a:p>
            <a:pPr eaLnBrk="1" hangingPunct="1"/>
            <a:r>
              <a:rPr lang="en-US" altLang="en-US" sz="2400" dirty="0" smtClean="0">
                <a:solidFill>
                  <a:srgbClr val="000000"/>
                </a:solidFill>
                <a:latin typeface="Calibri" pitchFamily="34" charset="0"/>
                <a:cs typeface="Calibri" pitchFamily="34" charset="0"/>
              </a:rPr>
              <a:t>Avoid rejection</a:t>
            </a:r>
          </a:p>
          <a:p>
            <a:pPr eaLnBrk="1" hangingPunct="1"/>
            <a:r>
              <a:rPr lang="en-US" altLang="en-US" sz="2400" dirty="0" smtClean="0">
                <a:solidFill>
                  <a:srgbClr val="000000"/>
                </a:solidFill>
                <a:latin typeface="Calibri" pitchFamily="34" charset="0"/>
                <a:cs typeface="Calibri" pitchFamily="34" charset="0"/>
              </a:rPr>
              <a:t>Avoid emotions</a:t>
            </a:r>
          </a:p>
          <a:p>
            <a:pPr eaLnBrk="1" hangingPunct="1"/>
            <a:r>
              <a:rPr lang="en-US" altLang="en-US" sz="2400" dirty="0" smtClean="0">
                <a:solidFill>
                  <a:srgbClr val="000000"/>
                </a:solidFill>
                <a:latin typeface="Calibri" pitchFamily="34" charset="0"/>
                <a:cs typeface="Calibri" pitchFamily="34" charset="0"/>
              </a:rPr>
              <a:t>Built up</a:t>
            </a:r>
          </a:p>
          <a:p>
            <a:pPr eaLnBrk="1" hangingPunct="1"/>
            <a:r>
              <a:rPr lang="en-US" altLang="en-US" sz="2400" dirty="0" smtClean="0">
                <a:solidFill>
                  <a:srgbClr val="000000"/>
                </a:solidFill>
                <a:latin typeface="Calibri" pitchFamily="34" charset="0"/>
                <a:cs typeface="Calibri" pitchFamily="34" charset="0"/>
              </a:rPr>
              <a:t>Deny hurt feelings</a:t>
            </a:r>
          </a:p>
          <a:p>
            <a:pPr eaLnBrk="1" hangingPunct="1"/>
            <a:r>
              <a:rPr lang="en-US" altLang="en-US" sz="2400" dirty="0" smtClean="0">
                <a:solidFill>
                  <a:srgbClr val="000000"/>
                </a:solidFill>
                <a:latin typeface="Calibri" pitchFamily="34" charset="0"/>
                <a:cs typeface="Calibri" pitchFamily="34" charset="0"/>
              </a:rPr>
              <a:t>Anger turned inward</a:t>
            </a:r>
          </a:p>
          <a:p>
            <a:pPr eaLnBrk="1" hangingPunct="1"/>
            <a:r>
              <a:rPr lang="en-US" altLang="en-US" sz="2400" dirty="0" smtClean="0">
                <a:solidFill>
                  <a:srgbClr val="000000"/>
                </a:solidFill>
                <a:latin typeface="Calibri" pitchFamily="34" charset="0"/>
                <a:cs typeface="Calibri" pitchFamily="34" charset="0"/>
              </a:rPr>
              <a:t>Test relationship</a:t>
            </a:r>
          </a:p>
          <a:p>
            <a:pPr eaLnBrk="1" hangingPunct="1"/>
            <a:r>
              <a:rPr lang="en-US" altLang="en-US" sz="2400" dirty="0" smtClean="0">
                <a:solidFill>
                  <a:srgbClr val="000000"/>
                </a:solidFill>
                <a:latin typeface="Calibri" pitchFamily="34" charset="0"/>
                <a:cs typeface="Calibri" pitchFamily="34" charset="0"/>
              </a:rPr>
              <a:t>Heightened alarm system</a:t>
            </a:r>
          </a:p>
          <a:p>
            <a:pPr eaLnBrk="1" hangingPunct="1"/>
            <a:endParaRPr lang="en-US" altLang="en-US" dirty="0" smtClean="0">
              <a:latin typeface="Calibri" pitchFamily="34" charset="0"/>
              <a:cs typeface="Calibri" pitchFamily="34" charset="0"/>
            </a:endParaRPr>
          </a:p>
        </p:txBody>
      </p:sp>
      <p:sp>
        <p:nvSpPr>
          <p:cNvPr id="7" name="Text Placeholder 6"/>
          <p:cNvSpPr>
            <a:spLocks noGrp="1"/>
          </p:cNvSpPr>
          <p:nvPr>
            <p:ph type="body" sz="quarter" idx="4294967295"/>
          </p:nvPr>
        </p:nvSpPr>
        <p:spPr>
          <a:xfrm>
            <a:off x="457200" y="1512888"/>
            <a:ext cx="8534400" cy="533400"/>
          </a:xfrm>
        </p:spPr>
        <p:txBody>
          <a:bodyPr rtlCol="0">
            <a:normAutofit/>
          </a:bodyPr>
          <a:lstStyle/>
          <a:p>
            <a:pPr marL="0" indent="0" eaLnBrk="1" fontAlgn="auto" hangingPunct="1">
              <a:spcAft>
                <a:spcPts val="0"/>
              </a:spcAft>
              <a:buNone/>
              <a:defRPr/>
            </a:pPr>
            <a:r>
              <a:rPr lang="en-US" b="1" dirty="0" smtClean="0">
                <a:solidFill>
                  <a:srgbClr val="000000"/>
                </a:solidFill>
                <a:ea typeface="+mn-ea"/>
              </a:rPr>
              <a:t>THIS….                                                       MIGHT BE BECAUSE OF THIS.</a:t>
            </a:r>
            <a:r>
              <a:rPr lang="en-US" dirty="0" smtClean="0">
                <a:solidFill>
                  <a:srgbClr val="000000"/>
                </a:solidFill>
                <a:ea typeface="+mn-ea"/>
              </a:rPr>
              <a:t>.</a:t>
            </a:r>
            <a:endParaRPr lang="en-US" dirty="0">
              <a:solidFill>
                <a:srgbClr val="000000"/>
              </a:solidFill>
              <a:ea typeface="+mn-ea"/>
            </a:endParaRPr>
          </a:p>
        </p:txBody>
      </p:sp>
      <p:sp>
        <p:nvSpPr>
          <p:cNvPr id="3" name="TextBox 2"/>
          <p:cNvSpPr txBox="1"/>
          <p:nvPr/>
        </p:nvSpPr>
        <p:spPr>
          <a:xfrm>
            <a:off x="757238" y="5894388"/>
            <a:ext cx="6705600" cy="646331"/>
          </a:xfrm>
          <a:prstGeom prst="rect">
            <a:avLst/>
          </a:prstGeom>
          <a:noFill/>
        </p:spPr>
        <p:txBody>
          <a:bodyPr>
            <a:spAutoFit/>
          </a:bodyPr>
          <a:lstStyle/>
          <a:p>
            <a:pPr eaLnBrk="1" fontAlgn="auto" hangingPunct="1">
              <a:spcBef>
                <a:spcPts val="0"/>
              </a:spcBef>
              <a:spcAft>
                <a:spcPts val="0"/>
              </a:spcAft>
              <a:defRPr/>
            </a:pPr>
            <a:r>
              <a:rPr lang="en-US" dirty="0">
                <a:solidFill>
                  <a:srgbClr val="000000"/>
                </a:solidFill>
                <a:latin typeface="Arial"/>
                <a:cs typeface="+mn-cs"/>
              </a:rPr>
              <a:t>Handouts:  </a:t>
            </a:r>
            <a:r>
              <a:rPr lang="en-US" i="1" u="sng" dirty="0">
                <a:solidFill>
                  <a:srgbClr val="000000"/>
                </a:solidFill>
                <a:latin typeface="Arial"/>
                <a:cs typeface="+mn-cs"/>
              </a:rPr>
              <a:t>Working With Students Exposed To Trauma</a:t>
            </a:r>
            <a:r>
              <a:rPr lang="en-US" i="1" dirty="0">
                <a:solidFill>
                  <a:srgbClr val="000000"/>
                </a:solidFill>
                <a:latin typeface="Arial"/>
                <a:cs typeface="+mn-cs"/>
              </a:rPr>
              <a:t> </a:t>
            </a:r>
            <a:r>
              <a:rPr lang="en-US" dirty="0">
                <a:solidFill>
                  <a:srgbClr val="000000"/>
                </a:solidFill>
                <a:latin typeface="Arial"/>
                <a:cs typeface="+mn-cs"/>
              </a:rPr>
              <a:t>series </a:t>
            </a:r>
          </a:p>
          <a:p>
            <a:pPr eaLnBrk="1" fontAlgn="auto" hangingPunct="1">
              <a:spcBef>
                <a:spcPts val="0"/>
              </a:spcBef>
              <a:spcAft>
                <a:spcPts val="0"/>
              </a:spcAft>
              <a:defRPr/>
            </a:pPr>
            <a:r>
              <a:rPr lang="en-US" dirty="0">
                <a:solidFill>
                  <a:srgbClr val="3D4652"/>
                </a:solidFill>
                <a:latin typeface="Arial"/>
                <a:cs typeface="+mn-cs"/>
              </a:rPr>
              <a:t>                     </a:t>
            </a:r>
          </a:p>
        </p:txBody>
      </p:sp>
    </p:spTree>
    <p:extLst>
      <p:ext uri="{BB962C8B-B14F-4D97-AF65-F5344CB8AC3E}">
        <p14:creationId xmlns:p14="http://schemas.microsoft.com/office/powerpoint/2010/main" val="183768150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47" y="304800"/>
            <a:ext cx="8229600" cy="990600"/>
          </a:xfrm>
        </p:spPr>
        <p:txBody>
          <a:bodyPr/>
          <a:lstStyle/>
          <a:p>
            <a:pPr algn="ctr" eaLnBrk="1" fontAlgn="auto" hangingPunct="1">
              <a:spcAft>
                <a:spcPts val="0"/>
              </a:spcAft>
              <a:defRPr/>
            </a:pPr>
            <a:r>
              <a:rPr lang="en-US" dirty="0">
                <a:latin typeface="+mn-lt"/>
                <a:ea typeface="+mj-ea"/>
              </a:rPr>
              <a:t>A PARADIGM SHIFT ….</a:t>
            </a:r>
          </a:p>
        </p:txBody>
      </p:sp>
      <p:sp>
        <p:nvSpPr>
          <p:cNvPr id="3" name="Content Placeholder 2"/>
          <p:cNvSpPr>
            <a:spLocks noGrp="1"/>
          </p:cNvSpPr>
          <p:nvPr>
            <p:ph idx="4294967295"/>
          </p:nvPr>
        </p:nvSpPr>
        <p:spPr>
          <a:xfrm>
            <a:off x="381000" y="1447800"/>
            <a:ext cx="8153400" cy="3352800"/>
          </a:xfrm>
        </p:spPr>
        <p:txBody>
          <a:bodyPr rtlCol="0">
            <a:normAutofit lnSpcReduction="10000"/>
          </a:bodyPr>
          <a:lstStyle/>
          <a:p>
            <a:pPr marL="0" indent="0" eaLnBrk="1" fontAlgn="auto" hangingPunct="1">
              <a:lnSpc>
                <a:spcPct val="110000"/>
              </a:lnSpc>
              <a:spcBef>
                <a:spcPts val="0"/>
              </a:spcBef>
              <a:spcAft>
                <a:spcPts val="0"/>
              </a:spcAft>
              <a:buFont typeface="Arial" pitchFamily="34" charset="0"/>
              <a:buNone/>
              <a:defRPr/>
            </a:pPr>
            <a:r>
              <a:rPr lang="en-US" sz="3600" dirty="0">
                <a:solidFill>
                  <a:srgbClr val="000000"/>
                </a:solidFill>
                <a:ea typeface="+mn-ea"/>
              </a:rPr>
              <a:t>Moving away </a:t>
            </a:r>
            <a:r>
              <a:rPr lang="en-US" sz="3600" u="sng" dirty="0">
                <a:solidFill>
                  <a:srgbClr val="000000"/>
                </a:solidFill>
                <a:ea typeface="+mn-ea"/>
              </a:rPr>
              <a:t>from</a:t>
            </a:r>
            <a:r>
              <a:rPr lang="en-US" sz="3600" dirty="0">
                <a:solidFill>
                  <a:srgbClr val="000000"/>
                </a:solidFill>
                <a:ea typeface="+mn-ea"/>
              </a:rPr>
              <a:t> </a:t>
            </a:r>
            <a:r>
              <a:rPr lang="en-US" sz="3600" dirty="0" smtClean="0">
                <a:solidFill>
                  <a:srgbClr val="000000"/>
                </a:solidFill>
              </a:rPr>
              <a:t>thinking about</a:t>
            </a:r>
            <a:r>
              <a:rPr lang="en-US" sz="3600" dirty="0" smtClean="0">
                <a:solidFill>
                  <a:srgbClr val="000000"/>
                </a:solidFill>
                <a:ea typeface="+mn-ea"/>
              </a:rPr>
              <a:t> students in terms of</a:t>
            </a:r>
            <a:endParaRPr lang="en-US" sz="3600" dirty="0">
              <a:solidFill>
                <a:srgbClr val="000000"/>
              </a:solidFill>
              <a:ea typeface="+mn-ea"/>
            </a:endParaRPr>
          </a:p>
          <a:p>
            <a:pPr marL="0" indent="0" algn="ctr" eaLnBrk="1" fontAlgn="auto" hangingPunct="1">
              <a:lnSpc>
                <a:spcPct val="110000"/>
              </a:lnSpc>
              <a:spcBef>
                <a:spcPts val="1200"/>
              </a:spcBef>
              <a:spcAft>
                <a:spcPts val="0"/>
              </a:spcAft>
              <a:buFont typeface="Arial" pitchFamily="34" charset="0"/>
              <a:buNone/>
              <a:defRPr/>
            </a:pPr>
            <a:r>
              <a:rPr lang="en-US" sz="4400" dirty="0" smtClean="0">
                <a:solidFill>
                  <a:srgbClr val="000000"/>
                </a:solidFill>
                <a:ea typeface="+mn-ea"/>
              </a:rPr>
              <a:t> </a:t>
            </a:r>
            <a:r>
              <a:rPr lang="en-US" sz="4400" dirty="0">
                <a:solidFill>
                  <a:srgbClr val="000000"/>
                </a:solidFill>
                <a:ea typeface="+mn-ea"/>
              </a:rPr>
              <a:t>“What's wrong with you?” </a:t>
            </a:r>
            <a:endParaRPr lang="en-US" sz="4400" dirty="0" smtClean="0">
              <a:solidFill>
                <a:srgbClr val="000000"/>
              </a:solidFill>
              <a:ea typeface="+mn-ea"/>
            </a:endParaRPr>
          </a:p>
          <a:p>
            <a:pPr marL="0" indent="0" algn="ctr" eaLnBrk="1" fontAlgn="auto" hangingPunct="1">
              <a:lnSpc>
                <a:spcPct val="110000"/>
              </a:lnSpc>
              <a:spcBef>
                <a:spcPts val="0"/>
              </a:spcBef>
              <a:spcAft>
                <a:spcPts val="0"/>
              </a:spcAft>
              <a:buFont typeface="Arial" pitchFamily="34" charset="0"/>
              <a:buNone/>
              <a:defRPr/>
            </a:pPr>
            <a:r>
              <a:rPr lang="en-US" sz="3600" u="sng" dirty="0" smtClean="0">
                <a:solidFill>
                  <a:srgbClr val="000000"/>
                </a:solidFill>
                <a:ea typeface="+mn-ea"/>
              </a:rPr>
              <a:t>to</a:t>
            </a:r>
          </a:p>
          <a:p>
            <a:pPr marL="0" indent="0" algn="ctr" eaLnBrk="1" fontAlgn="auto" hangingPunct="1">
              <a:lnSpc>
                <a:spcPct val="110000"/>
              </a:lnSpc>
              <a:spcBef>
                <a:spcPts val="0"/>
              </a:spcBef>
              <a:spcAft>
                <a:spcPts val="0"/>
              </a:spcAft>
              <a:buFont typeface="Arial" pitchFamily="34" charset="0"/>
              <a:buNone/>
              <a:defRPr/>
            </a:pPr>
            <a:r>
              <a:rPr lang="en-US" sz="4400" dirty="0" smtClean="0">
                <a:solidFill>
                  <a:srgbClr val="000000"/>
                </a:solidFill>
                <a:ea typeface="+mn-ea"/>
              </a:rPr>
              <a:t>“</a:t>
            </a:r>
            <a:r>
              <a:rPr lang="en-US" sz="4400" dirty="0">
                <a:solidFill>
                  <a:srgbClr val="000000"/>
                </a:solidFill>
                <a:ea typeface="+mn-ea"/>
              </a:rPr>
              <a:t>What happened to you</a:t>
            </a:r>
            <a:r>
              <a:rPr lang="en-US" sz="4400" dirty="0" smtClean="0">
                <a:solidFill>
                  <a:srgbClr val="000000"/>
                </a:solidFill>
                <a:ea typeface="+mn-ea"/>
              </a:rPr>
              <a:t>?”</a:t>
            </a:r>
          </a:p>
          <a:p>
            <a:pPr marL="0" indent="0" eaLnBrk="1" fontAlgn="auto" hangingPunct="1">
              <a:lnSpc>
                <a:spcPct val="110000"/>
              </a:lnSpc>
              <a:spcBef>
                <a:spcPts val="0"/>
              </a:spcBef>
              <a:spcAft>
                <a:spcPts val="0"/>
              </a:spcAft>
              <a:buFont typeface="Arial" pitchFamily="34" charset="0"/>
              <a:buNone/>
              <a:defRPr/>
            </a:pPr>
            <a:endParaRPr lang="en-US" sz="4400" dirty="0" smtClean="0">
              <a:solidFill>
                <a:srgbClr val="546D7A"/>
              </a:solidFill>
              <a:ea typeface="+mn-ea"/>
            </a:endParaRPr>
          </a:p>
          <a:p>
            <a:pPr eaLnBrk="1" fontAlgn="auto" hangingPunct="1">
              <a:lnSpc>
                <a:spcPct val="110000"/>
              </a:lnSpc>
              <a:spcBef>
                <a:spcPts val="0"/>
              </a:spcBef>
              <a:spcAft>
                <a:spcPts val="0"/>
              </a:spcAft>
              <a:defRPr/>
            </a:pPr>
            <a:endParaRPr lang="en-US" sz="4400" dirty="0">
              <a:ea typeface="+mn-ea"/>
            </a:endParaRPr>
          </a:p>
        </p:txBody>
      </p:sp>
      <p:sp>
        <p:nvSpPr>
          <p:cNvPr id="4" name="TextBox 3"/>
          <p:cNvSpPr txBox="1"/>
          <p:nvPr/>
        </p:nvSpPr>
        <p:spPr>
          <a:xfrm>
            <a:off x="457200" y="4648200"/>
            <a:ext cx="7696200" cy="1354138"/>
          </a:xfrm>
          <a:prstGeom prst="rect">
            <a:avLst/>
          </a:prstGeom>
          <a:noFill/>
        </p:spPr>
        <p:txBody>
          <a:bodyPr>
            <a:spAutoFit/>
          </a:bodyPr>
          <a:lstStyle/>
          <a:p>
            <a:pPr algn="ctr" eaLnBrk="1" fontAlgn="auto" hangingPunct="1">
              <a:spcBef>
                <a:spcPts val="0"/>
              </a:spcBef>
              <a:spcAft>
                <a:spcPts val="0"/>
              </a:spcAft>
              <a:defRPr/>
            </a:pPr>
            <a:r>
              <a:rPr lang="en-US" sz="3000" i="1" dirty="0">
                <a:solidFill>
                  <a:srgbClr val="000000"/>
                </a:solidFill>
                <a:latin typeface="Arial"/>
                <a:cs typeface="+mn-cs"/>
              </a:rPr>
              <a:t>(Provides context, fosters compassion, helps to see strengths in face of adversity)</a:t>
            </a:r>
          </a:p>
          <a:p>
            <a:pPr eaLnBrk="1" fontAlgn="auto" hangingPunct="1">
              <a:spcBef>
                <a:spcPts val="0"/>
              </a:spcBef>
              <a:spcAft>
                <a:spcPts val="0"/>
              </a:spcAft>
              <a:defRPr/>
            </a:pPr>
            <a:endParaRPr lang="en-US" sz="2200" i="1" dirty="0">
              <a:solidFill>
                <a:srgbClr val="000000"/>
              </a:solidFill>
              <a:latin typeface="Arial"/>
              <a:cs typeface="+mn-cs"/>
            </a:endParaRPr>
          </a:p>
        </p:txBody>
      </p:sp>
    </p:spTree>
    <p:extLst>
      <p:ext uri="{BB962C8B-B14F-4D97-AF65-F5344CB8AC3E}">
        <p14:creationId xmlns:p14="http://schemas.microsoft.com/office/powerpoint/2010/main" val="4187142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latin typeface="+mn-lt"/>
                <a:ea typeface="+mj-ea"/>
              </a:rPr>
              <a:t>UNDERSTANDING THAT ….</a:t>
            </a:r>
            <a:endParaRPr lang="en-US" dirty="0">
              <a:latin typeface="+mn-lt"/>
              <a:ea typeface="+mj-ea"/>
            </a:endParaRPr>
          </a:p>
        </p:txBody>
      </p:sp>
      <p:sp>
        <p:nvSpPr>
          <p:cNvPr id="945155" name="Content Placeholder 2"/>
          <p:cNvSpPr>
            <a:spLocks noGrp="1"/>
          </p:cNvSpPr>
          <p:nvPr>
            <p:ph idx="4294967295"/>
          </p:nvPr>
        </p:nvSpPr>
        <p:spPr>
          <a:xfrm>
            <a:off x="457200" y="1676400"/>
            <a:ext cx="8153400" cy="4754563"/>
          </a:xfrm>
        </p:spPr>
        <p:txBody>
          <a:bodyPr/>
          <a:lstStyle/>
          <a:p>
            <a:pPr marL="0" indent="0" algn="ctr" eaLnBrk="1" hangingPunct="1">
              <a:lnSpc>
                <a:spcPct val="150000"/>
              </a:lnSpc>
              <a:buFont typeface="Arial" charset="0"/>
              <a:buNone/>
            </a:pPr>
            <a:r>
              <a:rPr lang="en-US" altLang="en-US" sz="4000" dirty="0" smtClean="0">
                <a:solidFill>
                  <a:srgbClr val="000000"/>
                </a:solidFill>
                <a:latin typeface="Calibri" pitchFamily="34" charset="0"/>
                <a:cs typeface="Calibri" pitchFamily="34" charset="0"/>
              </a:rPr>
              <a:t>TRAUMA </a:t>
            </a:r>
            <a:r>
              <a:rPr lang="en-US" altLang="en-US" sz="4000" b="1" i="1" u="sng" dirty="0" smtClean="0">
                <a:solidFill>
                  <a:srgbClr val="000000"/>
                </a:solidFill>
                <a:latin typeface="Calibri" pitchFamily="34" charset="0"/>
                <a:cs typeface="Calibri" pitchFamily="34" charset="0"/>
              </a:rPr>
              <a:t>EXPLAINS</a:t>
            </a:r>
            <a:r>
              <a:rPr lang="en-US" altLang="en-US" sz="4000" dirty="0" smtClean="0">
                <a:solidFill>
                  <a:srgbClr val="000000"/>
                </a:solidFill>
                <a:latin typeface="Calibri" pitchFamily="34" charset="0"/>
                <a:cs typeface="Calibri" pitchFamily="34" charset="0"/>
              </a:rPr>
              <a:t> BEHAVIOR IT DOES NOT </a:t>
            </a:r>
            <a:r>
              <a:rPr lang="en-US" altLang="en-US" sz="4000" b="1" i="1" u="sng" dirty="0" smtClean="0">
                <a:solidFill>
                  <a:srgbClr val="000000"/>
                </a:solidFill>
                <a:latin typeface="Calibri" pitchFamily="34" charset="0"/>
                <a:cs typeface="Calibri" pitchFamily="34" charset="0"/>
              </a:rPr>
              <a:t>EXCUSE</a:t>
            </a:r>
            <a:r>
              <a:rPr lang="en-US" altLang="en-US" sz="4000" dirty="0" smtClean="0">
                <a:solidFill>
                  <a:srgbClr val="000000"/>
                </a:solidFill>
                <a:latin typeface="Calibri" pitchFamily="34" charset="0"/>
                <a:cs typeface="Calibri" pitchFamily="34" charset="0"/>
              </a:rPr>
              <a:t> BEHAVIOR</a:t>
            </a:r>
          </a:p>
          <a:p>
            <a:pPr marL="0" indent="0" algn="ctr" eaLnBrk="1" hangingPunct="1">
              <a:lnSpc>
                <a:spcPct val="100000"/>
              </a:lnSpc>
              <a:spcBef>
                <a:spcPts val="2400"/>
              </a:spcBef>
              <a:buFont typeface="Arial" charset="0"/>
              <a:buNone/>
            </a:pPr>
            <a:r>
              <a:rPr lang="en-US" altLang="en-US" sz="4000" i="1" dirty="0" smtClean="0">
                <a:solidFill>
                  <a:srgbClr val="000000"/>
                </a:solidFill>
                <a:latin typeface="Calibri" pitchFamily="34" charset="0"/>
                <a:cs typeface="Calibri" pitchFamily="34" charset="0"/>
              </a:rPr>
              <a:t>Problem Behaviors are often due to </a:t>
            </a:r>
          </a:p>
          <a:p>
            <a:pPr marL="0" indent="0" algn="ctr" eaLnBrk="1" hangingPunct="1">
              <a:lnSpc>
                <a:spcPct val="100000"/>
              </a:lnSpc>
              <a:buFont typeface="Arial" charset="0"/>
              <a:buNone/>
            </a:pPr>
            <a:r>
              <a:rPr lang="en-US" altLang="en-US" sz="4000" i="1" dirty="0" smtClean="0">
                <a:solidFill>
                  <a:srgbClr val="000000"/>
                </a:solidFill>
                <a:latin typeface="Calibri" pitchFamily="34" charset="0"/>
                <a:cs typeface="Calibri" pitchFamily="34" charset="0"/>
              </a:rPr>
              <a:t>a desire to Self Protect or Mechanisms for Coping </a:t>
            </a:r>
          </a:p>
        </p:txBody>
      </p:sp>
    </p:spTree>
    <p:extLst>
      <p:ext uri="{BB962C8B-B14F-4D97-AF65-F5344CB8AC3E}">
        <p14:creationId xmlns:p14="http://schemas.microsoft.com/office/powerpoint/2010/main" val="170826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OBJECTIVES: </a:t>
            </a:r>
            <a:r>
              <a:rPr lang="en-US" dirty="0" smtClean="0"/>
              <a:t/>
            </a:r>
            <a:br>
              <a:rPr lang="en-US" dirty="0" smtClean="0"/>
            </a:br>
            <a:r>
              <a:rPr lang="en-US" dirty="0" smtClean="0"/>
              <a:t>Trauma </a:t>
            </a:r>
            <a:r>
              <a:rPr lang="en-US" dirty="0"/>
              <a:t>Informed Practices In Schools</a:t>
            </a:r>
          </a:p>
        </p:txBody>
      </p:sp>
      <p:sp>
        <p:nvSpPr>
          <p:cNvPr id="3" name="Content Placeholder 2"/>
          <p:cNvSpPr>
            <a:spLocks noGrp="1"/>
          </p:cNvSpPr>
          <p:nvPr>
            <p:ph idx="1"/>
          </p:nvPr>
        </p:nvSpPr>
        <p:spPr>
          <a:xfrm>
            <a:off x="457200" y="1981200"/>
            <a:ext cx="8229600" cy="4876800"/>
          </a:xfrm>
        </p:spPr>
        <p:txBody>
          <a:bodyPr>
            <a:normAutofit/>
          </a:bodyPr>
          <a:lstStyle/>
          <a:p>
            <a:pPr marL="514350" indent="-457200">
              <a:buClr>
                <a:srgbClr val="93A299"/>
              </a:buClr>
              <a:buFont typeface="Wingdings" panose="05000000000000000000" pitchFamily="2" charset="2"/>
              <a:buChar char="ü"/>
              <a:defRPr/>
            </a:pPr>
            <a:r>
              <a:rPr lang="en-US" sz="4000" b="1" dirty="0">
                <a:solidFill>
                  <a:srgbClr val="000000"/>
                </a:solidFill>
              </a:rPr>
              <a:t>Prevalence</a:t>
            </a:r>
            <a:r>
              <a:rPr lang="en-US" sz="4000" dirty="0">
                <a:solidFill>
                  <a:srgbClr val="000000"/>
                </a:solidFill>
              </a:rPr>
              <a:t> </a:t>
            </a:r>
            <a:r>
              <a:rPr lang="en-US" sz="4000" b="1" dirty="0" smtClean="0">
                <a:solidFill>
                  <a:srgbClr val="000000"/>
                </a:solidFill>
              </a:rPr>
              <a:t>&amp; Response -</a:t>
            </a:r>
            <a:r>
              <a:rPr lang="en-US" sz="4000" dirty="0" smtClean="0">
                <a:solidFill>
                  <a:srgbClr val="000000"/>
                </a:solidFill>
              </a:rPr>
              <a:t>Why </a:t>
            </a:r>
            <a:r>
              <a:rPr lang="en-US" sz="4000" dirty="0">
                <a:solidFill>
                  <a:srgbClr val="000000"/>
                </a:solidFill>
              </a:rPr>
              <a:t>does this matter?</a:t>
            </a:r>
          </a:p>
          <a:p>
            <a:pPr marL="514350" indent="-457200">
              <a:buClr>
                <a:srgbClr val="93A299"/>
              </a:buClr>
              <a:buFont typeface="Wingdings" panose="05000000000000000000" pitchFamily="2" charset="2"/>
              <a:buChar char="ü"/>
              <a:defRPr/>
            </a:pPr>
            <a:r>
              <a:rPr lang="en-US" sz="4000" b="1" dirty="0" smtClean="0">
                <a:solidFill>
                  <a:srgbClr val="000000"/>
                </a:solidFill>
              </a:rPr>
              <a:t>Triggers – </a:t>
            </a:r>
            <a:r>
              <a:rPr lang="en-US" sz="4000" dirty="0" smtClean="0">
                <a:solidFill>
                  <a:srgbClr val="000000"/>
                </a:solidFill>
              </a:rPr>
              <a:t>Why is this happening?!</a:t>
            </a:r>
            <a:endParaRPr lang="en-US" sz="4000" b="1" dirty="0" smtClean="0">
              <a:solidFill>
                <a:srgbClr val="000000"/>
              </a:solidFill>
            </a:endParaRPr>
          </a:p>
          <a:p>
            <a:pPr marL="514350" indent="-457200">
              <a:buClr>
                <a:srgbClr val="93A299"/>
              </a:buClr>
              <a:buFont typeface="Wingdings" panose="05000000000000000000" pitchFamily="2" charset="2"/>
              <a:buChar char="ü"/>
              <a:defRPr/>
            </a:pPr>
            <a:r>
              <a:rPr lang="en-US" sz="4000" b="1" dirty="0" smtClean="0">
                <a:solidFill>
                  <a:srgbClr val="000000"/>
                </a:solidFill>
              </a:rPr>
              <a:t>Tools</a:t>
            </a:r>
            <a:r>
              <a:rPr lang="en-US" sz="4000" dirty="0" smtClean="0">
                <a:solidFill>
                  <a:srgbClr val="000000"/>
                </a:solidFill>
              </a:rPr>
              <a:t> </a:t>
            </a:r>
            <a:r>
              <a:rPr lang="en-US" sz="4000" dirty="0">
                <a:solidFill>
                  <a:srgbClr val="000000"/>
                </a:solidFill>
              </a:rPr>
              <a:t>– What can I do?!</a:t>
            </a:r>
          </a:p>
          <a:p>
            <a:pPr marL="514350" indent="-457200">
              <a:buClr>
                <a:srgbClr val="93A299"/>
              </a:buClr>
              <a:buFont typeface="Wingdings" panose="05000000000000000000" pitchFamily="2" charset="2"/>
              <a:buChar char="ü"/>
              <a:defRPr/>
            </a:pPr>
            <a:r>
              <a:rPr lang="en-US" sz="4000" b="1" dirty="0">
                <a:solidFill>
                  <a:srgbClr val="000000"/>
                </a:solidFill>
              </a:rPr>
              <a:t>Self Care</a:t>
            </a:r>
            <a:r>
              <a:rPr lang="en-US" sz="4000" dirty="0">
                <a:solidFill>
                  <a:srgbClr val="000000"/>
                </a:solidFill>
              </a:rPr>
              <a:t> – This is exhausting…. </a:t>
            </a:r>
            <a:endParaRPr lang="en-US" sz="4000" b="1" dirty="0">
              <a:solidFill>
                <a:srgbClr val="000000"/>
              </a:solidFill>
            </a:endParaRPr>
          </a:p>
        </p:txBody>
      </p:sp>
    </p:spTree>
    <p:extLst>
      <p:ext uri="{BB962C8B-B14F-4D97-AF65-F5344CB8AC3E}">
        <p14:creationId xmlns:p14="http://schemas.microsoft.com/office/powerpoint/2010/main" val="2221483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3100" dirty="0" smtClean="0">
                <a:latin typeface="+mn-lt"/>
                <a:ea typeface="+mj-ea"/>
              </a:rPr>
              <a:t>TO ADDRESS TRAUMA WE MUST ADDRESS THE </a:t>
            </a:r>
            <a:r>
              <a:rPr lang="en-US" sz="3100" b="1" dirty="0" smtClean="0">
                <a:latin typeface="+mn-lt"/>
                <a:ea typeface="+mj-ea"/>
              </a:rPr>
              <a:t>S-C-S</a:t>
            </a:r>
            <a:r>
              <a:rPr lang="en-US" sz="3100" dirty="0" smtClean="0">
                <a:latin typeface="+mn-lt"/>
                <a:ea typeface="+mj-ea"/>
              </a:rPr>
              <a:t> OF STUDENTS IN OUR SCHOOLS </a:t>
            </a:r>
            <a:endParaRPr lang="en-US" sz="3100" dirty="0">
              <a:latin typeface="+mn-lt"/>
              <a:ea typeface="+mj-ea"/>
            </a:endParaRPr>
          </a:p>
        </p:txBody>
      </p:sp>
      <p:sp>
        <p:nvSpPr>
          <p:cNvPr id="3" name="Content Placeholder 2"/>
          <p:cNvSpPr>
            <a:spLocks noGrp="1"/>
          </p:cNvSpPr>
          <p:nvPr>
            <p:ph idx="4294967295"/>
          </p:nvPr>
        </p:nvSpPr>
        <p:spPr>
          <a:xfrm>
            <a:off x="533400" y="1981200"/>
            <a:ext cx="8077200" cy="4191000"/>
          </a:xfrm>
        </p:spPr>
        <p:txBody>
          <a:bodyPr rtlCol="0">
            <a:normAutofit fontScale="92500" lnSpcReduction="20000"/>
          </a:bodyPr>
          <a:lstStyle/>
          <a:p>
            <a:pPr eaLnBrk="1" fontAlgn="auto" hangingPunct="1">
              <a:lnSpc>
                <a:spcPct val="120000"/>
              </a:lnSpc>
              <a:spcAft>
                <a:spcPts val="0"/>
              </a:spcAft>
              <a:defRPr/>
            </a:pPr>
            <a:r>
              <a:rPr lang="en-US" sz="4000" dirty="0" smtClean="0">
                <a:solidFill>
                  <a:srgbClr val="000000"/>
                </a:solidFill>
                <a:ea typeface="+mn-ea"/>
              </a:rPr>
              <a:t>Create a sense of- </a:t>
            </a:r>
          </a:p>
          <a:p>
            <a:pPr marL="0" indent="0" algn="ctr" eaLnBrk="1" fontAlgn="auto" hangingPunct="1">
              <a:lnSpc>
                <a:spcPct val="120000"/>
              </a:lnSpc>
              <a:spcAft>
                <a:spcPts val="0"/>
              </a:spcAft>
              <a:buNone/>
              <a:defRPr/>
            </a:pPr>
            <a:r>
              <a:rPr lang="en-US" sz="4200" b="1" dirty="0" smtClean="0">
                <a:solidFill>
                  <a:srgbClr val="000000"/>
                </a:solidFill>
                <a:ea typeface="+mn-ea"/>
              </a:rPr>
              <a:t>SAFETY</a:t>
            </a:r>
          </a:p>
          <a:p>
            <a:pPr eaLnBrk="1" fontAlgn="auto" hangingPunct="1">
              <a:lnSpc>
                <a:spcPct val="120000"/>
              </a:lnSpc>
              <a:spcAft>
                <a:spcPts val="0"/>
              </a:spcAft>
              <a:defRPr/>
            </a:pPr>
            <a:r>
              <a:rPr lang="en-US" sz="4000" dirty="0" smtClean="0">
                <a:solidFill>
                  <a:srgbClr val="000000"/>
                </a:solidFill>
                <a:ea typeface="+mn-ea"/>
              </a:rPr>
              <a:t>Meaningful relationships or-</a:t>
            </a:r>
          </a:p>
          <a:p>
            <a:pPr marL="0" indent="0" algn="ctr" eaLnBrk="1" fontAlgn="auto" hangingPunct="1">
              <a:lnSpc>
                <a:spcPct val="120000"/>
              </a:lnSpc>
              <a:spcAft>
                <a:spcPts val="0"/>
              </a:spcAft>
              <a:buNone/>
              <a:defRPr/>
            </a:pPr>
            <a:r>
              <a:rPr lang="en-US" sz="4200" b="1" dirty="0" smtClean="0">
                <a:solidFill>
                  <a:srgbClr val="000000"/>
                </a:solidFill>
                <a:ea typeface="+mn-ea"/>
              </a:rPr>
              <a:t>CONNECTIONS</a:t>
            </a:r>
          </a:p>
          <a:p>
            <a:pPr eaLnBrk="1" fontAlgn="auto" hangingPunct="1">
              <a:lnSpc>
                <a:spcPct val="120000"/>
              </a:lnSpc>
              <a:spcAft>
                <a:spcPts val="0"/>
              </a:spcAft>
              <a:defRPr/>
            </a:pPr>
            <a:r>
              <a:rPr lang="en-US" sz="4000" dirty="0" smtClean="0">
                <a:solidFill>
                  <a:srgbClr val="000000"/>
                </a:solidFill>
                <a:ea typeface="+mn-ea"/>
              </a:rPr>
              <a:t>Teach/Practice</a:t>
            </a:r>
          </a:p>
          <a:p>
            <a:pPr marL="0" indent="0" algn="ctr" eaLnBrk="1" fontAlgn="auto" hangingPunct="1">
              <a:lnSpc>
                <a:spcPct val="120000"/>
              </a:lnSpc>
              <a:spcAft>
                <a:spcPts val="0"/>
              </a:spcAft>
              <a:buNone/>
              <a:defRPr/>
            </a:pPr>
            <a:r>
              <a:rPr lang="en-US" sz="4200" b="1" dirty="0" smtClean="0">
                <a:solidFill>
                  <a:srgbClr val="000000"/>
                </a:solidFill>
                <a:ea typeface="+mn-ea"/>
              </a:rPr>
              <a:t>SELF-REGULATION</a:t>
            </a:r>
          </a:p>
        </p:txBody>
      </p:sp>
    </p:spTree>
    <p:extLst>
      <p:ext uri="{BB962C8B-B14F-4D97-AF65-F5344CB8AC3E}">
        <p14:creationId xmlns:p14="http://schemas.microsoft.com/office/powerpoint/2010/main" val="2245442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304800"/>
            <a:ext cx="8229600" cy="990600"/>
          </a:xfrm>
        </p:spPr>
        <p:txBody>
          <a:bodyPr/>
          <a:lstStyle/>
          <a:p>
            <a:pPr algn="ctr" eaLnBrk="1" fontAlgn="auto" hangingPunct="1">
              <a:spcAft>
                <a:spcPts val="0"/>
              </a:spcAft>
              <a:defRPr/>
            </a:pPr>
            <a:r>
              <a:rPr lang="en-US" dirty="0" smtClean="0">
                <a:latin typeface="+mn-lt"/>
                <a:ea typeface="+mj-ea"/>
              </a:rPr>
              <a:t>S-C-S SAFETY </a:t>
            </a:r>
            <a:endParaRPr lang="en-US" dirty="0">
              <a:latin typeface="+mn-lt"/>
              <a:ea typeface="+mj-ea"/>
            </a:endParaRPr>
          </a:p>
        </p:txBody>
      </p:sp>
      <p:sp>
        <p:nvSpPr>
          <p:cNvPr id="948227" name="Content Placeholder 7"/>
          <p:cNvSpPr>
            <a:spLocks noGrp="1"/>
          </p:cNvSpPr>
          <p:nvPr>
            <p:ph idx="4294967295"/>
          </p:nvPr>
        </p:nvSpPr>
        <p:spPr>
          <a:xfrm>
            <a:off x="415047" y="1331068"/>
            <a:ext cx="8271753" cy="4993532"/>
          </a:xfrm>
        </p:spPr>
        <p:txBody>
          <a:bodyPr/>
          <a:lstStyle/>
          <a:p>
            <a:pPr eaLnBrk="1" hangingPunct="1">
              <a:lnSpc>
                <a:spcPct val="110000"/>
              </a:lnSpc>
              <a:spcBef>
                <a:spcPts val="300"/>
              </a:spcBef>
              <a:buFont typeface="Arial" charset="0"/>
              <a:buChar char="•"/>
            </a:pPr>
            <a:r>
              <a:rPr lang="en-US" altLang="en-US" sz="3200" dirty="0" smtClean="0">
                <a:solidFill>
                  <a:srgbClr val="000000"/>
                </a:solidFill>
                <a:latin typeface="Calibri" pitchFamily="34" charset="0"/>
                <a:cs typeface="Calibri" pitchFamily="34" charset="0"/>
              </a:rPr>
              <a:t>Trauma results in a loss of sense of safety </a:t>
            </a:r>
          </a:p>
          <a:p>
            <a:pPr eaLnBrk="1" hangingPunct="1">
              <a:lnSpc>
                <a:spcPct val="110000"/>
              </a:lnSpc>
              <a:spcBef>
                <a:spcPts val="300"/>
              </a:spcBef>
              <a:buFont typeface="Arial" charset="0"/>
              <a:buChar char="•"/>
            </a:pPr>
            <a:r>
              <a:rPr lang="en-US" altLang="en-US" sz="3200" dirty="0" smtClean="0">
                <a:solidFill>
                  <a:srgbClr val="000000"/>
                </a:solidFill>
                <a:latin typeface="Calibri" pitchFamily="34" charset="0"/>
                <a:cs typeface="Calibri" pitchFamily="34" charset="0"/>
              </a:rPr>
              <a:t>Safety is a human beings number one priority </a:t>
            </a:r>
          </a:p>
          <a:p>
            <a:pPr eaLnBrk="1" hangingPunct="1">
              <a:lnSpc>
                <a:spcPct val="110000"/>
              </a:lnSpc>
              <a:spcBef>
                <a:spcPts val="300"/>
              </a:spcBef>
              <a:buFont typeface="Arial" charset="0"/>
              <a:buChar char="•"/>
            </a:pPr>
            <a:r>
              <a:rPr lang="en-US" altLang="en-US" sz="3200" dirty="0" smtClean="0">
                <a:solidFill>
                  <a:srgbClr val="000000"/>
                </a:solidFill>
                <a:latin typeface="Calibri" pitchFamily="34" charset="0"/>
                <a:cs typeface="Calibri" pitchFamily="34" charset="0"/>
              </a:rPr>
              <a:t>In schools focusing on creating both physical and emotional safety must be a priority</a:t>
            </a:r>
          </a:p>
          <a:p>
            <a:pPr eaLnBrk="1" hangingPunct="1">
              <a:lnSpc>
                <a:spcPct val="110000"/>
              </a:lnSpc>
              <a:spcBef>
                <a:spcPts val="300"/>
              </a:spcBef>
              <a:buFont typeface="Arial" charset="0"/>
              <a:buChar char="•"/>
            </a:pPr>
            <a:r>
              <a:rPr lang="en-US" altLang="en-US" sz="3200" dirty="0" smtClean="0">
                <a:solidFill>
                  <a:srgbClr val="000000"/>
                </a:solidFill>
                <a:latin typeface="Calibri" pitchFamily="34" charset="0"/>
                <a:cs typeface="Calibri" pitchFamily="34" charset="0"/>
              </a:rPr>
              <a:t>Emotional Safety is created by:</a:t>
            </a:r>
          </a:p>
          <a:p>
            <a:pPr lvl="1" eaLnBrk="1" hangingPunct="1">
              <a:lnSpc>
                <a:spcPct val="110000"/>
              </a:lnSpc>
              <a:spcBef>
                <a:spcPts val="300"/>
              </a:spcBef>
              <a:buFont typeface="Wingdings" pitchFamily="2" charset="2"/>
              <a:buChar char="ü"/>
            </a:pPr>
            <a:r>
              <a:rPr lang="en-US" altLang="en-US" sz="2400" dirty="0" smtClean="0">
                <a:solidFill>
                  <a:srgbClr val="000000"/>
                </a:solidFill>
                <a:latin typeface="Calibri" pitchFamily="34" charset="0"/>
                <a:cs typeface="Calibri" pitchFamily="34" charset="0"/>
              </a:rPr>
              <a:t>Empowering Others</a:t>
            </a:r>
          </a:p>
          <a:p>
            <a:pPr lvl="1" eaLnBrk="1" hangingPunct="1">
              <a:lnSpc>
                <a:spcPct val="110000"/>
              </a:lnSpc>
              <a:spcBef>
                <a:spcPts val="300"/>
              </a:spcBef>
              <a:buFont typeface="Wingdings" pitchFamily="2" charset="2"/>
              <a:buChar char="ü"/>
            </a:pPr>
            <a:r>
              <a:rPr lang="en-US" altLang="en-US" sz="2400" dirty="0" smtClean="0">
                <a:solidFill>
                  <a:srgbClr val="000000"/>
                </a:solidFill>
                <a:latin typeface="Calibri" pitchFamily="34" charset="0"/>
                <a:cs typeface="Calibri" pitchFamily="34" charset="0"/>
              </a:rPr>
              <a:t>Providing Choices</a:t>
            </a:r>
          </a:p>
          <a:p>
            <a:pPr lvl="1" eaLnBrk="1" hangingPunct="1">
              <a:lnSpc>
                <a:spcPct val="110000"/>
              </a:lnSpc>
              <a:spcBef>
                <a:spcPts val="300"/>
              </a:spcBef>
              <a:buFont typeface="Wingdings" pitchFamily="2" charset="2"/>
              <a:buChar char="ü"/>
            </a:pPr>
            <a:r>
              <a:rPr lang="en-US" altLang="en-US" sz="2400" dirty="0" smtClean="0">
                <a:solidFill>
                  <a:srgbClr val="000000"/>
                </a:solidFill>
                <a:latin typeface="Calibri" pitchFamily="34" charset="0"/>
                <a:cs typeface="Calibri" pitchFamily="34" charset="0"/>
              </a:rPr>
              <a:t>Fostering Connections</a:t>
            </a:r>
          </a:p>
          <a:p>
            <a:pPr lvl="1" eaLnBrk="1" hangingPunct="1">
              <a:lnSpc>
                <a:spcPct val="110000"/>
              </a:lnSpc>
              <a:spcBef>
                <a:spcPts val="300"/>
              </a:spcBef>
              <a:buFont typeface="Wingdings" pitchFamily="2" charset="2"/>
              <a:buChar char="ü"/>
            </a:pPr>
            <a:r>
              <a:rPr lang="en-US" altLang="en-US" sz="2400" dirty="0" smtClean="0">
                <a:solidFill>
                  <a:srgbClr val="000000"/>
                </a:solidFill>
                <a:latin typeface="Calibri" pitchFamily="34" charset="0"/>
                <a:cs typeface="Calibri" pitchFamily="34" charset="0"/>
              </a:rPr>
              <a:t>Opportunities to develop Genuine Relationships </a:t>
            </a:r>
          </a:p>
          <a:p>
            <a:pPr eaLnBrk="1" hangingPunct="1">
              <a:spcBef>
                <a:spcPts val="300"/>
              </a:spcBef>
              <a:buFont typeface="Arial" charset="0"/>
              <a:buChar char="•"/>
            </a:pPr>
            <a:endParaRPr lang="en-US" altLang="en-US" dirty="0" smtClean="0">
              <a:latin typeface="Calibri" pitchFamily="34" charset="0"/>
              <a:cs typeface="Calibri" pitchFamily="34" charset="0"/>
            </a:endParaRPr>
          </a:p>
        </p:txBody>
      </p:sp>
    </p:spTree>
    <p:extLst>
      <p:ext uri="{BB962C8B-B14F-4D97-AF65-F5344CB8AC3E}">
        <p14:creationId xmlns:p14="http://schemas.microsoft.com/office/powerpoint/2010/main" val="28349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200" dirty="0" smtClean="0">
                <a:latin typeface="+mn-lt"/>
                <a:ea typeface="+mj-ea"/>
              </a:rPr>
              <a:t>ELEMENTS OF A SAFE SCHOOL SETTING </a:t>
            </a:r>
            <a:endParaRPr lang="en-US" sz="3200" dirty="0">
              <a:latin typeface="+mn-lt"/>
              <a:ea typeface="+mj-ea"/>
            </a:endParaRPr>
          </a:p>
        </p:txBody>
      </p:sp>
      <p:sp>
        <p:nvSpPr>
          <p:cNvPr id="3" name="Content Placeholder 2"/>
          <p:cNvSpPr>
            <a:spLocks noGrp="1"/>
          </p:cNvSpPr>
          <p:nvPr>
            <p:ph idx="4294967295"/>
          </p:nvPr>
        </p:nvSpPr>
        <p:spPr>
          <a:xfrm>
            <a:off x="457200" y="1676400"/>
            <a:ext cx="8610600" cy="5029200"/>
          </a:xfrm>
        </p:spPr>
        <p:txBody>
          <a:bodyPr rtlCol="0">
            <a:normAutofit/>
          </a:bodyPr>
          <a:lstStyle/>
          <a:p>
            <a:pPr eaLnBrk="1" fontAlgn="auto" hangingPunct="1">
              <a:lnSpc>
                <a:spcPct val="100000"/>
              </a:lnSpc>
              <a:spcBef>
                <a:spcPts val="1800"/>
              </a:spcBef>
              <a:spcAft>
                <a:spcPts val="0"/>
              </a:spcAft>
              <a:buFont typeface="Arial" charset="0"/>
              <a:buChar char="•"/>
              <a:defRPr/>
            </a:pPr>
            <a:r>
              <a:rPr lang="en-US" altLang="en-US" sz="2800" b="1" dirty="0">
                <a:solidFill>
                  <a:srgbClr val="000000"/>
                </a:solidFill>
                <a:latin typeface="Corbel" pitchFamily="34" charset="0"/>
                <a:ea typeface="+mn-ea"/>
                <a:cs typeface="Arial" charset="0"/>
              </a:rPr>
              <a:t>Safety: </a:t>
            </a:r>
            <a:r>
              <a:rPr lang="en-US" altLang="en-US" sz="2800" dirty="0">
                <a:solidFill>
                  <a:srgbClr val="000000"/>
                </a:solidFill>
                <a:latin typeface="Corbel" pitchFamily="34" charset="0"/>
                <a:ea typeface="+mn-ea"/>
                <a:cs typeface="Arial" charset="0"/>
              </a:rPr>
              <a:t>physical and emotional safety</a:t>
            </a:r>
          </a:p>
          <a:p>
            <a:pPr eaLnBrk="1" fontAlgn="auto" hangingPunct="1">
              <a:lnSpc>
                <a:spcPct val="100000"/>
              </a:lnSpc>
              <a:spcBef>
                <a:spcPts val="1800"/>
              </a:spcBef>
              <a:spcAft>
                <a:spcPts val="0"/>
              </a:spcAft>
              <a:defRPr/>
            </a:pPr>
            <a:r>
              <a:rPr lang="en-US" altLang="en-US" sz="2800" b="1" dirty="0">
                <a:solidFill>
                  <a:srgbClr val="000000"/>
                </a:solidFill>
                <a:latin typeface="Corbel" pitchFamily="34" charset="0"/>
                <a:ea typeface="+mn-ea"/>
                <a:cs typeface="Arial" charset="0"/>
              </a:rPr>
              <a:t>Structure</a:t>
            </a:r>
            <a:r>
              <a:rPr lang="en-US" altLang="en-US" sz="2800" dirty="0">
                <a:solidFill>
                  <a:srgbClr val="000000"/>
                </a:solidFill>
                <a:latin typeface="Corbel" pitchFamily="34" charset="0"/>
                <a:ea typeface="+mn-ea"/>
                <a:cs typeface="Arial" charset="0"/>
              </a:rPr>
              <a:t>: predictable, consistent routines</a:t>
            </a:r>
          </a:p>
          <a:p>
            <a:pPr eaLnBrk="1" fontAlgn="auto" hangingPunct="1">
              <a:lnSpc>
                <a:spcPct val="100000"/>
              </a:lnSpc>
              <a:spcBef>
                <a:spcPts val="1800"/>
              </a:spcBef>
              <a:spcAft>
                <a:spcPts val="0"/>
              </a:spcAft>
              <a:defRPr/>
            </a:pPr>
            <a:r>
              <a:rPr lang="en-US" altLang="en-US" sz="2800" b="1" dirty="0">
                <a:solidFill>
                  <a:srgbClr val="000000"/>
                </a:solidFill>
                <a:latin typeface="Corbel" pitchFamily="34" charset="0"/>
                <a:ea typeface="+mn-ea"/>
                <a:cs typeface="Arial" charset="0"/>
              </a:rPr>
              <a:t>Supervision: </a:t>
            </a:r>
            <a:r>
              <a:rPr lang="en-US" altLang="en-US" sz="2800" dirty="0">
                <a:solidFill>
                  <a:srgbClr val="000000"/>
                </a:solidFill>
                <a:latin typeface="Corbel" pitchFamily="34" charset="0"/>
                <a:ea typeface="+mn-ea"/>
                <a:cs typeface="Arial" charset="0"/>
              </a:rPr>
              <a:t>eyes, ears, proximity to students</a:t>
            </a:r>
          </a:p>
          <a:p>
            <a:pPr eaLnBrk="1" fontAlgn="auto" hangingPunct="1">
              <a:lnSpc>
                <a:spcPct val="100000"/>
              </a:lnSpc>
              <a:spcBef>
                <a:spcPts val="1800"/>
              </a:spcBef>
              <a:spcAft>
                <a:spcPts val="0"/>
              </a:spcAft>
              <a:defRPr/>
            </a:pPr>
            <a:r>
              <a:rPr lang="en-US" altLang="en-US" sz="2800" b="1" dirty="0">
                <a:solidFill>
                  <a:srgbClr val="000000"/>
                </a:solidFill>
                <a:latin typeface="Corbel" pitchFamily="34" charset="0"/>
                <a:ea typeface="+mn-ea"/>
                <a:cs typeface="Arial" charset="0"/>
              </a:rPr>
              <a:t>Self-Regulation</a:t>
            </a:r>
            <a:r>
              <a:rPr lang="en-US" altLang="en-US" sz="2800" dirty="0">
                <a:solidFill>
                  <a:srgbClr val="000000"/>
                </a:solidFill>
                <a:latin typeface="Corbel" pitchFamily="34" charset="0"/>
                <a:ea typeface="+mn-ea"/>
                <a:cs typeface="Arial" charset="0"/>
              </a:rPr>
              <a:t>: model it/teach it </a:t>
            </a:r>
          </a:p>
          <a:p>
            <a:pPr eaLnBrk="1" fontAlgn="auto" hangingPunct="1">
              <a:lnSpc>
                <a:spcPct val="100000"/>
              </a:lnSpc>
              <a:spcBef>
                <a:spcPts val="1800"/>
              </a:spcBef>
              <a:spcAft>
                <a:spcPts val="0"/>
              </a:spcAft>
              <a:defRPr/>
            </a:pPr>
            <a:r>
              <a:rPr lang="en-US" altLang="en-US" sz="2800" b="1" dirty="0">
                <a:solidFill>
                  <a:srgbClr val="000000"/>
                </a:solidFill>
                <a:latin typeface="Corbel" pitchFamily="34" charset="0"/>
                <a:ea typeface="+mn-ea"/>
                <a:cs typeface="Arial" charset="0"/>
              </a:rPr>
              <a:t>Sense of Belonging &amp; Significance (Self-Esteem): </a:t>
            </a:r>
            <a:r>
              <a:rPr lang="en-US" altLang="en-US" sz="2800" b="1" dirty="0" smtClean="0">
                <a:solidFill>
                  <a:srgbClr val="000000"/>
                </a:solidFill>
                <a:latin typeface="Corbel" pitchFamily="34" charset="0"/>
                <a:ea typeface="+mn-ea"/>
                <a:cs typeface="Arial" charset="0"/>
              </a:rPr>
              <a:t>       </a:t>
            </a:r>
            <a:r>
              <a:rPr lang="en-US" altLang="en-US" sz="2800" dirty="0" smtClean="0">
                <a:solidFill>
                  <a:srgbClr val="000000"/>
                </a:solidFill>
                <a:latin typeface="Corbel" pitchFamily="34" charset="0"/>
                <a:ea typeface="+mn-ea"/>
                <a:cs typeface="Arial" charset="0"/>
              </a:rPr>
              <a:t>“</a:t>
            </a:r>
            <a:r>
              <a:rPr lang="en-US" altLang="en-US" sz="2800" dirty="0">
                <a:solidFill>
                  <a:srgbClr val="000000"/>
                </a:solidFill>
                <a:latin typeface="Corbel" pitchFamily="34" charset="0"/>
                <a:ea typeface="+mn-ea"/>
                <a:cs typeface="Arial" charset="0"/>
              </a:rPr>
              <a:t>I can do this; I belong here”</a:t>
            </a:r>
          </a:p>
          <a:p>
            <a:pPr eaLnBrk="1" fontAlgn="auto" hangingPunct="1">
              <a:lnSpc>
                <a:spcPct val="100000"/>
              </a:lnSpc>
              <a:spcBef>
                <a:spcPts val="1800"/>
              </a:spcBef>
              <a:spcAft>
                <a:spcPts val="0"/>
              </a:spcAft>
              <a:defRPr/>
            </a:pPr>
            <a:r>
              <a:rPr lang="en-US" altLang="en-US" sz="2800" b="1" dirty="0">
                <a:solidFill>
                  <a:srgbClr val="000000"/>
                </a:solidFill>
                <a:latin typeface="Corbel" pitchFamily="34" charset="0"/>
                <a:ea typeface="+mn-ea"/>
                <a:cs typeface="Arial" charset="0"/>
              </a:rPr>
              <a:t>Success-celebrate! </a:t>
            </a:r>
            <a:r>
              <a:rPr lang="en-US" altLang="en-US" sz="2800" dirty="0">
                <a:solidFill>
                  <a:srgbClr val="000000"/>
                </a:solidFill>
                <a:latin typeface="Corbel" pitchFamily="34" charset="0"/>
                <a:ea typeface="+mn-ea"/>
                <a:cs typeface="Arial" charset="0"/>
              </a:rPr>
              <a:t>In or out of the classroom</a:t>
            </a:r>
          </a:p>
          <a:p>
            <a:pPr eaLnBrk="1" fontAlgn="auto" hangingPunct="1">
              <a:lnSpc>
                <a:spcPct val="150000"/>
              </a:lnSpc>
              <a:spcAft>
                <a:spcPts val="0"/>
              </a:spcAft>
              <a:defRPr/>
            </a:pPr>
            <a:endParaRPr lang="en-US" dirty="0">
              <a:solidFill>
                <a:schemeClr val="tx2"/>
              </a:solidFill>
              <a:ea typeface="+mn-ea"/>
            </a:endParaRPr>
          </a:p>
        </p:txBody>
      </p:sp>
    </p:spTree>
    <p:extLst>
      <p:ext uri="{BB962C8B-B14F-4D97-AF65-F5344CB8AC3E}">
        <p14:creationId xmlns:p14="http://schemas.microsoft.com/office/powerpoint/2010/main" val="4163917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ea typeface="+mj-ea"/>
              </a:rPr>
              <a:t>S-C-S  CONNECTIONS</a:t>
            </a:r>
            <a:endParaRPr lang="en-US" dirty="0">
              <a:ea typeface="+mj-ea"/>
            </a:endParaRPr>
          </a:p>
        </p:txBody>
      </p:sp>
      <p:sp>
        <p:nvSpPr>
          <p:cNvPr id="3" name="Content Placeholder 2"/>
          <p:cNvSpPr>
            <a:spLocks noGrp="1"/>
          </p:cNvSpPr>
          <p:nvPr>
            <p:ph idx="4294967295"/>
          </p:nvPr>
        </p:nvSpPr>
        <p:spPr>
          <a:xfrm>
            <a:off x="381000" y="1524000"/>
            <a:ext cx="8458200" cy="4678363"/>
          </a:xfrm>
        </p:spPr>
        <p:txBody>
          <a:bodyPr rtlCol="0">
            <a:normAutofit/>
          </a:bodyPr>
          <a:lstStyle/>
          <a:p>
            <a:pPr eaLnBrk="1" fontAlgn="auto" hangingPunct="1">
              <a:lnSpc>
                <a:spcPct val="100000"/>
              </a:lnSpc>
              <a:spcBef>
                <a:spcPts val="1800"/>
              </a:spcBef>
              <a:spcAft>
                <a:spcPts val="0"/>
              </a:spcAft>
              <a:defRPr/>
            </a:pPr>
            <a:r>
              <a:rPr lang="en-US" altLang="en-US" sz="2600" dirty="0">
                <a:solidFill>
                  <a:srgbClr val="000000"/>
                </a:solidFill>
                <a:latin typeface="Corbel" pitchFamily="34" charset="0"/>
                <a:ea typeface="+mn-ea"/>
                <a:cs typeface="Arial" charset="0"/>
              </a:rPr>
              <a:t>Children need to feel </a:t>
            </a:r>
            <a:r>
              <a:rPr lang="en-US" altLang="en-US" sz="2600" b="1" i="1" dirty="0">
                <a:solidFill>
                  <a:srgbClr val="000000"/>
                </a:solidFill>
                <a:latin typeface="Corbel" pitchFamily="34" charset="0"/>
                <a:ea typeface="+mn-ea"/>
                <a:cs typeface="Arial" charset="0"/>
              </a:rPr>
              <a:t>belonging</a:t>
            </a:r>
            <a:r>
              <a:rPr lang="en-US" altLang="en-US" sz="2600" dirty="0">
                <a:solidFill>
                  <a:srgbClr val="000000"/>
                </a:solidFill>
                <a:latin typeface="Corbel" pitchFamily="34" charset="0"/>
                <a:ea typeface="+mn-ea"/>
                <a:cs typeface="Arial" charset="0"/>
              </a:rPr>
              <a:t> &amp; </a:t>
            </a:r>
            <a:r>
              <a:rPr lang="en-US" altLang="en-US" sz="2600" b="1" i="1" dirty="0">
                <a:solidFill>
                  <a:srgbClr val="000000"/>
                </a:solidFill>
                <a:latin typeface="Corbel" pitchFamily="34" charset="0"/>
                <a:ea typeface="+mn-ea"/>
                <a:cs typeface="Arial" charset="0"/>
              </a:rPr>
              <a:t>significance</a:t>
            </a:r>
            <a:r>
              <a:rPr lang="en-US" altLang="en-US" sz="2600" dirty="0">
                <a:solidFill>
                  <a:srgbClr val="000000"/>
                </a:solidFill>
                <a:latin typeface="Corbel" pitchFamily="34" charset="0"/>
                <a:ea typeface="+mn-ea"/>
                <a:cs typeface="Arial" charset="0"/>
              </a:rPr>
              <a:t> before we can really expect them to respond or care about our rules or limits</a:t>
            </a:r>
          </a:p>
          <a:p>
            <a:pPr eaLnBrk="1" fontAlgn="auto" hangingPunct="1">
              <a:lnSpc>
                <a:spcPct val="100000"/>
              </a:lnSpc>
              <a:spcBef>
                <a:spcPts val="1800"/>
              </a:spcBef>
              <a:spcAft>
                <a:spcPts val="0"/>
              </a:spcAft>
              <a:defRPr/>
            </a:pPr>
            <a:r>
              <a:rPr lang="en-US" altLang="en-US" sz="2600" dirty="0">
                <a:solidFill>
                  <a:srgbClr val="000000"/>
                </a:solidFill>
                <a:latin typeface="Corbel" pitchFamily="34" charset="0"/>
                <a:ea typeface="+mn-ea"/>
                <a:cs typeface="Arial" charset="0"/>
              </a:rPr>
              <a:t>Healthy relational interactions with safe and familiar individuals </a:t>
            </a:r>
            <a:r>
              <a:rPr lang="en-US" altLang="en-US" sz="2600" b="1" i="1" dirty="0">
                <a:solidFill>
                  <a:srgbClr val="000000"/>
                </a:solidFill>
                <a:latin typeface="Corbel" pitchFamily="34" charset="0"/>
                <a:ea typeface="+mn-ea"/>
                <a:cs typeface="Arial" charset="0"/>
              </a:rPr>
              <a:t>can buffer and heal trauma related problems</a:t>
            </a:r>
          </a:p>
          <a:p>
            <a:pPr eaLnBrk="1" fontAlgn="auto" hangingPunct="1">
              <a:lnSpc>
                <a:spcPct val="100000"/>
              </a:lnSpc>
              <a:spcBef>
                <a:spcPts val="1800"/>
              </a:spcBef>
              <a:spcAft>
                <a:spcPts val="0"/>
              </a:spcAft>
              <a:defRPr/>
            </a:pPr>
            <a:r>
              <a:rPr lang="en-US" altLang="en-US" sz="2600" dirty="0">
                <a:solidFill>
                  <a:srgbClr val="000000"/>
                </a:solidFill>
                <a:latin typeface="Corbel" pitchFamily="34" charset="0"/>
                <a:ea typeface="+mn-ea"/>
                <a:cs typeface="Arial" charset="0"/>
              </a:rPr>
              <a:t>Research shows </a:t>
            </a:r>
            <a:r>
              <a:rPr lang="en-US" altLang="en-US" sz="2600" b="1" i="1" dirty="0">
                <a:solidFill>
                  <a:srgbClr val="000000"/>
                </a:solidFill>
                <a:latin typeface="Corbel" pitchFamily="34" charset="0"/>
                <a:ea typeface="+mn-ea"/>
                <a:cs typeface="Arial" charset="0"/>
              </a:rPr>
              <a:t>social connectedness </a:t>
            </a:r>
            <a:r>
              <a:rPr lang="en-US" altLang="en-US" sz="2600" dirty="0">
                <a:solidFill>
                  <a:srgbClr val="000000"/>
                </a:solidFill>
                <a:latin typeface="Corbel" pitchFamily="34" charset="0"/>
                <a:ea typeface="+mn-ea"/>
                <a:cs typeface="Arial" charset="0"/>
              </a:rPr>
              <a:t>as a protective factor against maltreatment</a:t>
            </a:r>
          </a:p>
          <a:p>
            <a:pPr eaLnBrk="1" fontAlgn="auto" hangingPunct="1">
              <a:lnSpc>
                <a:spcPct val="100000"/>
              </a:lnSpc>
              <a:spcBef>
                <a:spcPts val="1800"/>
              </a:spcBef>
              <a:spcAft>
                <a:spcPts val="0"/>
              </a:spcAft>
              <a:defRPr/>
            </a:pPr>
            <a:r>
              <a:rPr lang="en-US" altLang="en-US" sz="2600" dirty="0">
                <a:solidFill>
                  <a:srgbClr val="000000"/>
                </a:solidFill>
                <a:latin typeface="Corbel" pitchFamily="34" charset="0"/>
                <a:ea typeface="+mn-ea"/>
                <a:cs typeface="Arial" charset="0"/>
              </a:rPr>
              <a:t>Social milieu (safe environments): </a:t>
            </a:r>
            <a:r>
              <a:rPr lang="en-US" altLang="en-US" sz="2600" b="1" i="1" dirty="0">
                <a:solidFill>
                  <a:srgbClr val="000000"/>
                </a:solidFill>
                <a:latin typeface="Corbel" pitchFamily="34" charset="0"/>
                <a:ea typeface="+mn-ea"/>
                <a:cs typeface="Arial" charset="0"/>
              </a:rPr>
              <a:t>major mediator of </a:t>
            </a:r>
            <a:r>
              <a:rPr lang="en-US" altLang="en-US" sz="2600" b="1" i="1" dirty="0" smtClean="0">
                <a:solidFill>
                  <a:srgbClr val="000000"/>
                </a:solidFill>
                <a:latin typeface="Corbel" pitchFamily="34" charset="0"/>
                <a:ea typeface="+mn-ea"/>
                <a:cs typeface="Arial" charset="0"/>
              </a:rPr>
              <a:t>trauma</a:t>
            </a:r>
            <a:endParaRPr lang="en-US" altLang="en-US" sz="2600" b="1" i="1" dirty="0">
              <a:solidFill>
                <a:srgbClr val="000000"/>
              </a:solidFill>
              <a:latin typeface="Corbel" pitchFamily="34" charset="0"/>
              <a:ea typeface="+mn-ea"/>
              <a:cs typeface="Arial" charset="0"/>
            </a:endParaRPr>
          </a:p>
        </p:txBody>
      </p:sp>
    </p:spTree>
    <p:extLst>
      <p:ext uri="{BB962C8B-B14F-4D97-AF65-F5344CB8AC3E}">
        <p14:creationId xmlns:p14="http://schemas.microsoft.com/office/powerpoint/2010/main" val="2721210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90600"/>
          </a:xfrm>
        </p:spPr>
        <p:txBody>
          <a:bodyPr>
            <a:normAutofit/>
          </a:bodyPr>
          <a:lstStyle/>
          <a:p>
            <a:pPr algn="ctr" eaLnBrk="1" fontAlgn="auto" hangingPunct="1">
              <a:spcAft>
                <a:spcPts val="0"/>
              </a:spcAft>
              <a:defRPr/>
            </a:pPr>
            <a:r>
              <a:rPr lang="en-US" dirty="0" smtClean="0">
                <a:latin typeface="+mn-lt"/>
                <a:ea typeface="+mj-ea"/>
              </a:rPr>
              <a:t>CONNECTING  </a:t>
            </a:r>
            <a:endParaRPr lang="en-US" dirty="0">
              <a:latin typeface="+mn-lt"/>
              <a:ea typeface="+mj-ea"/>
            </a:endParaRPr>
          </a:p>
        </p:txBody>
      </p:sp>
      <p:sp>
        <p:nvSpPr>
          <p:cNvPr id="3" name="Content Placeholder 2"/>
          <p:cNvSpPr>
            <a:spLocks noGrp="1"/>
          </p:cNvSpPr>
          <p:nvPr>
            <p:ph idx="4294967295"/>
          </p:nvPr>
        </p:nvSpPr>
        <p:spPr>
          <a:xfrm>
            <a:off x="304800" y="1219200"/>
            <a:ext cx="8096250" cy="5334000"/>
          </a:xfrm>
        </p:spPr>
        <p:txBody>
          <a:bodyPr rtlCol="0">
            <a:noAutofit/>
          </a:bodyPr>
          <a:lstStyle/>
          <a:p>
            <a:pPr marL="463550" indent="-463550" eaLnBrk="1" fontAlgn="auto" hangingPunct="1">
              <a:spcAft>
                <a:spcPts val="0"/>
              </a:spcAft>
              <a:defRPr/>
            </a:pPr>
            <a:r>
              <a:rPr lang="en-US" sz="2800" dirty="0" smtClean="0">
                <a:solidFill>
                  <a:srgbClr val="000000"/>
                </a:solidFill>
                <a:ea typeface="+mn-ea"/>
              </a:rPr>
              <a:t>Connections are created by:</a:t>
            </a:r>
          </a:p>
          <a:p>
            <a:pPr lvl="1" eaLnBrk="1" fontAlgn="auto" hangingPunct="1">
              <a:spcAft>
                <a:spcPts val="0"/>
              </a:spcAft>
              <a:buFont typeface="Wingdings" panose="05000000000000000000" pitchFamily="2" charset="2"/>
              <a:buChar char="ü"/>
              <a:defRPr/>
            </a:pPr>
            <a:r>
              <a:rPr lang="en-US" dirty="0" smtClean="0">
                <a:solidFill>
                  <a:srgbClr val="000000"/>
                </a:solidFill>
                <a:ea typeface="+mn-ea"/>
              </a:rPr>
              <a:t>Role Modeling</a:t>
            </a:r>
          </a:p>
          <a:p>
            <a:pPr lvl="1" eaLnBrk="1" fontAlgn="auto" hangingPunct="1">
              <a:spcAft>
                <a:spcPts val="0"/>
              </a:spcAft>
              <a:buFont typeface="Wingdings" panose="05000000000000000000" pitchFamily="2" charset="2"/>
              <a:buChar char="ü"/>
              <a:defRPr/>
            </a:pPr>
            <a:r>
              <a:rPr lang="en-US" dirty="0" smtClean="0">
                <a:solidFill>
                  <a:srgbClr val="000000"/>
                </a:solidFill>
                <a:ea typeface="+mn-ea"/>
              </a:rPr>
              <a:t>Listening</a:t>
            </a:r>
          </a:p>
          <a:p>
            <a:pPr lvl="1" eaLnBrk="1" fontAlgn="auto" hangingPunct="1">
              <a:spcAft>
                <a:spcPts val="0"/>
              </a:spcAft>
              <a:buFont typeface="Wingdings" panose="05000000000000000000" pitchFamily="2" charset="2"/>
              <a:buChar char="ü"/>
              <a:defRPr/>
            </a:pPr>
            <a:r>
              <a:rPr lang="en-US" dirty="0" smtClean="0">
                <a:solidFill>
                  <a:srgbClr val="000000"/>
                </a:solidFill>
                <a:ea typeface="+mn-ea"/>
              </a:rPr>
              <a:t>Being Present</a:t>
            </a:r>
          </a:p>
          <a:p>
            <a:pPr lvl="1" eaLnBrk="1" fontAlgn="auto" hangingPunct="1">
              <a:spcAft>
                <a:spcPts val="0"/>
              </a:spcAft>
              <a:buFont typeface="Wingdings" panose="05000000000000000000" pitchFamily="2" charset="2"/>
              <a:buChar char="ü"/>
              <a:defRPr/>
            </a:pPr>
            <a:r>
              <a:rPr lang="en-US" dirty="0" smtClean="0">
                <a:solidFill>
                  <a:srgbClr val="000000"/>
                </a:solidFill>
                <a:ea typeface="+mn-ea"/>
              </a:rPr>
              <a:t>Respectful Interactions</a:t>
            </a:r>
          </a:p>
          <a:p>
            <a:pPr lvl="1" eaLnBrk="1" fontAlgn="auto" hangingPunct="1">
              <a:spcAft>
                <a:spcPts val="600"/>
              </a:spcAft>
              <a:buFont typeface="Wingdings" panose="05000000000000000000" pitchFamily="2" charset="2"/>
              <a:buChar char="ü"/>
              <a:defRPr/>
            </a:pPr>
            <a:r>
              <a:rPr lang="en-US" dirty="0" smtClean="0">
                <a:solidFill>
                  <a:srgbClr val="000000"/>
                </a:solidFill>
                <a:ea typeface="+mn-ea"/>
              </a:rPr>
              <a:t>Genuine Interactions</a:t>
            </a:r>
          </a:p>
          <a:p>
            <a:pPr marL="463550" indent="-412750" eaLnBrk="1" fontAlgn="auto" hangingPunct="1">
              <a:spcAft>
                <a:spcPts val="0"/>
              </a:spcAft>
              <a:defRPr/>
            </a:pPr>
            <a:r>
              <a:rPr lang="en-US" sz="2800" dirty="0" smtClean="0">
                <a:solidFill>
                  <a:srgbClr val="000000"/>
                </a:solidFill>
                <a:ea typeface="+mn-ea"/>
              </a:rPr>
              <a:t>Remember that connections must be built at all levels: </a:t>
            </a:r>
          </a:p>
          <a:p>
            <a:pPr marL="974725" lvl="1" indent="-412750" eaLnBrk="1" fontAlgn="auto" hangingPunct="1">
              <a:lnSpc>
                <a:spcPct val="100000"/>
              </a:lnSpc>
              <a:spcBef>
                <a:spcPts val="0"/>
              </a:spcBef>
              <a:spcAft>
                <a:spcPts val="0"/>
              </a:spcAft>
              <a:buFont typeface="Arial" pitchFamily="34" charset="0"/>
              <a:buChar char="•"/>
              <a:defRPr/>
            </a:pPr>
            <a:r>
              <a:rPr lang="en-US" dirty="0" smtClean="0">
                <a:solidFill>
                  <a:srgbClr val="000000"/>
                </a:solidFill>
                <a:ea typeface="+mn-ea"/>
              </a:rPr>
              <a:t>Staff to Student</a:t>
            </a:r>
          </a:p>
          <a:p>
            <a:pPr marL="974725" lvl="1" indent="-412750" eaLnBrk="1" fontAlgn="auto" hangingPunct="1">
              <a:lnSpc>
                <a:spcPct val="100000"/>
              </a:lnSpc>
              <a:spcBef>
                <a:spcPts val="0"/>
              </a:spcBef>
              <a:spcAft>
                <a:spcPts val="0"/>
              </a:spcAft>
              <a:buFont typeface="Arial" pitchFamily="34" charset="0"/>
              <a:buChar char="•"/>
              <a:defRPr/>
            </a:pPr>
            <a:r>
              <a:rPr lang="en-US" dirty="0" smtClean="0">
                <a:solidFill>
                  <a:srgbClr val="000000"/>
                </a:solidFill>
                <a:ea typeface="+mn-ea"/>
              </a:rPr>
              <a:t>Staff to Staff</a:t>
            </a:r>
          </a:p>
          <a:p>
            <a:pPr marL="974725" lvl="1" indent="-412750" eaLnBrk="1" fontAlgn="auto" hangingPunct="1">
              <a:lnSpc>
                <a:spcPct val="100000"/>
              </a:lnSpc>
              <a:spcBef>
                <a:spcPts val="0"/>
              </a:spcBef>
              <a:spcAft>
                <a:spcPts val="0"/>
              </a:spcAft>
              <a:buFont typeface="Arial" pitchFamily="34" charset="0"/>
              <a:buChar char="•"/>
              <a:defRPr/>
            </a:pPr>
            <a:r>
              <a:rPr lang="en-US" dirty="0" smtClean="0">
                <a:solidFill>
                  <a:srgbClr val="000000"/>
                </a:solidFill>
                <a:ea typeface="+mn-ea"/>
              </a:rPr>
              <a:t>Student to Student </a:t>
            </a:r>
          </a:p>
          <a:p>
            <a:pPr marL="974725" lvl="1" indent="-412750" eaLnBrk="1" fontAlgn="auto" hangingPunct="1">
              <a:lnSpc>
                <a:spcPct val="100000"/>
              </a:lnSpc>
              <a:spcBef>
                <a:spcPts val="0"/>
              </a:spcBef>
              <a:spcAft>
                <a:spcPts val="0"/>
              </a:spcAft>
              <a:buFont typeface="Arial" pitchFamily="34" charset="0"/>
              <a:buChar char="•"/>
              <a:defRPr/>
            </a:pPr>
            <a:r>
              <a:rPr lang="en-US" dirty="0" smtClean="0">
                <a:solidFill>
                  <a:srgbClr val="000000"/>
                </a:solidFill>
                <a:ea typeface="+mn-ea"/>
              </a:rPr>
              <a:t>Staff to Caretakers </a:t>
            </a:r>
            <a:endParaRPr lang="en-US" dirty="0">
              <a:solidFill>
                <a:srgbClr val="000000"/>
              </a:solidFill>
              <a:ea typeface="+mn-ea"/>
            </a:endParaRPr>
          </a:p>
        </p:txBody>
      </p:sp>
    </p:spTree>
    <p:extLst>
      <p:ext uri="{BB962C8B-B14F-4D97-AF65-F5344CB8AC3E}">
        <p14:creationId xmlns:p14="http://schemas.microsoft.com/office/powerpoint/2010/main" val="1105225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990600"/>
          </a:xfrm>
        </p:spPr>
        <p:txBody>
          <a:bodyPr>
            <a:normAutofit/>
          </a:bodyPr>
          <a:lstStyle/>
          <a:p>
            <a:r>
              <a:rPr lang="en-US" sz="3000" b="1" dirty="0" smtClean="0">
                <a:latin typeface="+mn-lt"/>
              </a:rPr>
              <a:t>BUILDING RELATIONSHIPS IN THE SCHOOL:</a:t>
            </a:r>
            <a:endParaRPr lang="en-US" sz="3000" b="1" dirty="0">
              <a:latin typeface="+mn-lt"/>
            </a:endParaRPr>
          </a:p>
        </p:txBody>
      </p:sp>
      <p:sp>
        <p:nvSpPr>
          <p:cNvPr id="3" name="Content Placeholder 2"/>
          <p:cNvSpPr>
            <a:spLocks noGrp="1"/>
          </p:cNvSpPr>
          <p:nvPr>
            <p:ph idx="1"/>
          </p:nvPr>
        </p:nvSpPr>
        <p:spPr>
          <a:xfrm>
            <a:off x="228600" y="1295400"/>
            <a:ext cx="8534400" cy="4876799"/>
          </a:xfrm>
        </p:spPr>
        <p:txBody>
          <a:bodyPr>
            <a:normAutofit/>
          </a:bodyPr>
          <a:lstStyle/>
          <a:p>
            <a:pPr>
              <a:lnSpc>
                <a:spcPct val="130000"/>
              </a:lnSpc>
            </a:pPr>
            <a:r>
              <a:rPr lang="en-US" sz="2500" dirty="0" smtClean="0"/>
              <a:t>Give students a voice</a:t>
            </a:r>
          </a:p>
          <a:p>
            <a:pPr>
              <a:lnSpc>
                <a:spcPct val="130000"/>
              </a:lnSpc>
            </a:pPr>
            <a:r>
              <a:rPr lang="en-US" sz="2500" dirty="0" smtClean="0"/>
              <a:t>Allow student input on decisions </a:t>
            </a:r>
          </a:p>
          <a:p>
            <a:pPr>
              <a:lnSpc>
                <a:spcPct val="130000"/>
              </a:lnSpc>
            </a:pPr>
            <a:r>
              <a:rPr lang="en-US" sz="2500" dirty="0" smtClean="0"/>
              <a:t>Provide suggestions box</a:t>
            </a:r>
          </a:p>
          <a:p>
            <a:pPr>
              <a:lnSpc>
                <a:spcPct val="130000"/>
              </a:lnSpc>
            </a:pPr>
            <a:r>
              <a:rPr lang="en-US" sz="2500" dirty="0" smtClean="0"/>
              <a:t>Use students names</a:t>
            </a:r>
          </a:p>
          <a:p>
            <a:pPr>
              <a:lnSpc>
                <a:spcPct val="130000"/>
              </a:lnSpc>
            </a:pPr>
            <a:r>
              <a:rPr lang="en-US" sz="2500" dirty="0" smtClean="0"/>
              <a:t>Greet students in the hallway</a:t>
            </a:r>
          </a:p>
          <a:p>
            <a:pPr>
              <a:lnSpc>
                <a:spcPct val="130000"/>
              </a:lnSpc>
            </a:pPr>
            <a:r>
              <a:rPr lang="en-US" sz="2500" dirty="0" smtClean="0"/>
              <a:t>Listen without judgment</a:t>
            </a:r>
          </a:p>
          <a:p>
            <a:pPr>
              <a:lnSpc>
                <a:spcPct val="130000"/>
              </a:lnSpc>
            </a:pPr>
            <a:r>
              <a:rPr lang="en-US" sz="2500" dirty="0" smtClean="0"/>
              <a:t>Help them problem-solve ask open-ended questions to further conversation</a:t>
            </a:r>
          </a:p>
          <a:p>
            <a:endParaRPr lang="en-US" dirty="0" smtClean="0"/>
          </a:p>
          <a:p>
            <a:endParaRPr lang="en-US" dirty="0" smtClean="0"/>
          </a:p>
        </p:txBody>
      </p:sp>
    </p:spTree>
    <p:extLst>
      <p:ext uri="{BB962C8B-B14F-4D97-AF65-F5344CB8AC3E}">
        <p14:creationId xmlns:p14="http://schemas.microsoft.com/office/powerpoint/2010/main" val="1517907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Don’t Quit on Me!</a:t>
            </a:r>
            <a:endParaRPr lang="en-US" dirty="0"/>
          </a:p>
        </p:txBody>
      </p:sp>
      <p:sp>
        <p:nvSpPr>
          <p:cNvPr id="3" name="Content Placeholder 2"/>
          <p:cNvSpPr>
            <a:spLocks noGrp="1"/>
          </p:cNvSpPr>
          <p:nvPr>
            <p:ph idx="1"/>
          </p:nvPr>
        </p:nvSpPr>
        <p:spPr>
          <a:xfrm>
            <a:off x="457200" y="1600200"/>
            <a:ext cx="2667000" cy="30480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err="1" smtClean="0">
                <a:hlinkClick r:id="rId3"/>
              </a:rPr>
              <a:t>GradNation</a:t>
            </a:r>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8BAEB1D6-1A98-446F-B9DA-FC4761489193}" type="slidenum">
              <a:rPr lang="en-US" smtClean="0"/>
              <a:pPr/>
              <a:t>26</a:t>
            </a:fld>
            <a:endParaRPr lang="en-US"/>
          </a:p>
        </p:txBody>
      </p:sp>
      <p:pic>
        <p:nvPicPr>
          <p:cNvPr id="1026" name="Picture 2" descr="C:\Users\susanne.terry\Pictures\Don't Qu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8120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75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a:bodyPr>
          <a:lstStyle/>
          <a:p>
            <a:pPr algn="ctr" eaLnBrk="1" fontAlgn="auto" hangingPunct="1">
              <a:spcAft>
                <a:spcPts val="0"/>
              </a:spcAft>
              <a:defRPr/>
            </a:pPr>
            <a:r>
              <a:rPr lang="en-US" dirty="0" smtClean="0">
                <a:latin typeface="+mn-lt"/>
                <a:ea typeface="+mj-ea"/>
              </a:rPr>
              <a:t>S-C-S  SELF-REGUALTION</a:t>
            </a:r>
            <a:endParaRPr lang="en-US" dirty="0">
              <a:latin typeface="+mn-lt"/>
              <a:ea typeface="+mj-ea"/>
            </a:endParaRPr>
          </a:p>
        </p:txBody>
      </p:sp>
      <p:sp>
        <p:nvSpPr>
          <p:cNvPr id="3" name="Content Placeholder 2"/>
          <p:cNvSpPr>
            <a:spLocks noGrp="1"/>
          </p:cNvSpPr>
          <p:nvPr>
            <p:ph idx="4294967295"/>
          </p:nvPr>
        </p:nvSpPr>
        <p:spPr>
          <a:xfrm>
            <a:off x="304800" y="1371600"/>
            <a:ext cx="8305800" cy="4953000"/>
          </a:xfrm>
        </p:spPr>
        <p:txBody>
          <a:bodyPr rtlCol="0">
            <a:noAutofit/>
          </a:bodyPr>
          <a:lstStyle/>
          <a:p>
            <a:pPr eaLnBrk="1" fontAlgn="auto" hangingPunct="1">
              <a:spcBef>
                <a:spcPts val="1200"/>
              </a:spcBef>
              <a:spcAft>
                <a:spcPts val="0"/>
              </a:spcAft>
              <a:defRPr/>
            </a:pPr>
            <a:r>
              <a:rPr lang="en-US" dirty="0" smtClean="0">
                <a:solidFill>
                  <a:srgbClr val="000000"/>
                </a:solidFill>
                <a:ea typeface="+mn-ea"/>
              </a:rPr>
              <a:t>Trauma impacts the way in which self-regulating skills are formed</a:t>
            </a:r>
          </a:p>
          <a:p>
            <a:pPr eaLnBrk="1" fontAlgn="auto" hangingPunct="1">
              <a:spcBef>
                <a:spcPts val="1200"/>
              </a:spcBef>
              <a:spcAft>
                <a:spcPts val="0"/>
              </a:spcAft>
              <a:defRPr/>
            </a:pPr>
            <a:r>
              <a:rPr lang="en-US" dirty="0" smtClean="0">
                <a:solidFill>
                  <a:srgbClr val="000000"/>
                </a:solidFill>
                <a:ea typeface="+mn-ea"/>
              </a:rPr>
              <a:t>Trauma directly influences how a student develops their coping skills</a:t>
            </a:r>
          </a:p>
          <a:p>
            <a:pPr eaLnBrk="1" fontAlgn="auto" hangingPunct="1">
              <a:spcBef>
                <a:spcPts val="1200"/>
              </a:spcBef>
              <a:spcAft>
                <a:spcPts val="0"/>
              </a:spcAft>
              <a:defRPr/>
            </a:pPr>
            <a:r>
              <a:rPr lang="en-US" dirty="0" smtClean="0">
                <a:solidFill>
                  <a:srgbClr val="000000"/>
                </a:solidFill>
                <a:ea typeface="+mn-ea"/>
              </a:rPr>
              <a:t>Schools that strive to build safe and nurturing schools where relationships are valued are more likely to promote and foster positive coping skills for their students</a:t>
            </a:r>
          </a:p>
          <a:p>
            <a:pPr eaLnBrk="1" fontAlgn="auto" hangingPunct="1">
              <a:spcBef>
                <a:spcPts val="1200"/>
              </a:spcBef>
              <a:spcAft>
                <a:spcPts val="0"/>
              </a:spcAft>
              <a:defRPr/>
            </a:pPr>
            <a:r>
              <a:rPr lang="en-US" dirty="0" smtClean="0">
                <a:solidFill>
                  <a:srgbClr val="000000"/>
                </a:solidFill>
                <a:ea typeface="+mn-ea"/>
              </a:rPr>
              <a:t>School based programs/paradigms that support TIPS:</a:t>
            </a:r>
          </a:p>
          <a:p>
            <a:pPr lvl="1" eaLnBrk="1" fontAlgn="auto" hangingPunct="1">
              <a:spcBef>
                <a:spcPts val="600"/>
              </a:spcBef>
              <a:spcAft>
                <a:spcPts val="0"/>
              </a:spcAft>
              <a:buFont typeface="Arial" pitchFamily="34" charset="0"/>
              <a:buChar char="•"/>
              <a:defRPr/>
            </a:pPr>
            <a:r>
              <a:rPr lang="en-US" dirty="0" smtClean="0">
                <a:solidFill>
                  <a:srgbClr val="000000"/>
                </a:solidFill>
                <a:ea typeface="+mn-ea"/>
              </a:rPr>
              <a:t>PBIS</a:t>
            </a:r>
          </a:p>
          <a:p>
            <a:pPr lvl="1" eaLnBrk="1" fontAlgn="auto" hangingPunct="1">
              <a:spcBef>
                <a:spcPts val="600"/>
              </a:spcBef>
              <a:spcAft>
                <a:spcPts val="0"/>
              </a:spcAft>
              <a:buFont typeface="Arial" pitchFamily="34" charset="0"/>
              <a:buChar char="•"/>
              <a:defRPr/>
            </a:pPr>
            <a:r>
              <a:rPr lang="en-US" dirty="0" smtClean="0">
                <a:solidFill>
                  <a:srgbClr val="000000"/>
                </a:solidFill>
                <a:ea typeface="+mn-ea"/>
              </a:rPr>
              <a:t>Restorative Practices</a:t>
            </a:r>
          </a:p>
          <a:p>
            <a:pPr lvl="1" eaLnBrk="1" fontAlgn="auto" hangingPunct="1">
              <a:spcBef>
                <a:spcPts val="600"/>
              </a:spcBef>
              <a:spcAft>
                <a:spcPts val="0"/>
              </a:spcAft>
              <a:buFont typeface="Arial" pitchFamily="34" charset="0"/>
              <a:buChar char="•"/>
              <a:defRPr/>
            </a:pPr>
            <a:r>
              <a:rPr lang="en-US" dirty="0" smtClean="0">
                <a:solidFill>
                  <a:srgbClr val="000000"/>
                </a:solidFill>
                <a:ea typeface="+mn-ea"/>
              </a:rPr>
              <a:t>SEL programs/2</a:t>
            </a:r>
            <a:r>
              <a:rPr lang="en-US" baseline="30000" dirty="0" smtClean="0">
                <a:solidFill>
                  <a:srgbClr val="000000"/>
                </a:solidFill>
                <a:ea typeface="+mn-ea"/>
              </a:rPr>
              <a:t>nd</a:t>
            </a:r>
            <a:r>
              <a:rPr lang="en-US" dirty="0" smtClean="0">
                <a:solidFill>
                  <a:srgbClr val="000000"/>
                </a:solidFill>
                <a:ea typeface="+mn-ea"/>
              </a:rPr>
              <a:t> Step/Steps to Respect</a:t>
            </a:r>
          </a:p>
          <a:p>
            <a:pPr lvl="1" eaLnBrk="1" fontAlgn="auto" hangingPunct="1">
              <a:spcBef>
                <a:spcPts val="600"/>
              </a:spcBef>
              <a:spcAft>
                <a:spcPts val="0"/>
              </a:spcAft>
              <a:buFont typeface="Arial" pitchFamily="34" charset="0"/>
              <a:buChar char="•"/>
              <a:defRPr/>
            </a:pPr>
            <a:r>
              <a:rPr lang="en-US" dirty="0" smtClean="0">
                <a:solidFill>
                  <a:srgbClr val="000000"/>
                </a:solidFill>
                <a:ea typeface="+mn-ea"/>
              </a:rPr>
              <a:t>Developmental Assets</a:t>
            </a:r>
            <a:endParaRPr lang="en-US" dirty="0">
              <a:solidFill>
                <a:srgbClr val="000000"/>
              </a:solidFill>
              <a:ea typeface="+mn-ea"/>
            </a:endParaRPr>
          </a:p>
        </p:txBody>
      </p:sp>
    </p:spTree>
    <p:extLst>
      <p:ext uri="{BB962C8B-B14F-4D97-AF65-F5344CB8AC3E}">
        <p14:creationId xmlns:p14="http://schemas.microsoft.com/office/powerpoint/2010/main" val="458764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200400"/>
            <a:ext cx="8229600" cy="990600"/>
          </a:xfrm>
        </p:spPr>
        <p:txBody>
          <a:bodyPr>
            <a:normAutofit fontScale="90000"/>
          </a:bodyPr>
          <a:lstStyle/>
          <a:p>
            <a:pPr eaLnBrk="1" fontAlgn="auto" hangingPunct="1">
              <a:spcAft>
                <a:spcPts val="0"/>
              </a:spcAft>
              <a:tabLst>
                <a:tab pos="292100" algn="l"/>
              </a:tabLst>
              <a:defRPr/>
            </a:pPr>
            <a:r>
              <a:rPr lang="en-US" sz="5400" dirty="0">
                <a:ln w="11430"/>
                <a:solidFill>
                  <a:srgbClr val="000000"/>
                </a:solidFill>
                <a:effectLst>
                  <a:outerShdw blurRad="50800" dist="39000" dir="5460000" algn="tl">
                    <a:srgbClr val="000000">
                      <a:alpha val="38000"/>
                    </a:srgbClr>
                  </a:outerShdw>
                </a:effectLst>
                <a:latin typeface="+mn-lt"/>
                <a:ea typeface="+mj-ea"/>
              </a:rPr>
              <a:t>“</a:t>
            </a:r>
            <a:r>
              <a:rPr lang="en-US" sz="5400" i="1" dirty="0">
                <a:ln w="11430"/>
                <a:solidFill>
                  <a:srgbClr val="000000"/>
                </a:solidFill>
                <a:effectLst>
                  <a:outerShdw blurRad="50800" dist="39000" dir="5460000" algn="tl">
                    <a:srgbClr val="000000">
                      <a:alpha val="38000"/>
                    </a:srgbClr>
                  </a:outerShdw>
                </a:effectLst>
                <a:latin typeface="+mn-lt"/>
                <a:ea typeface="+mj-ea"/>
              </a:rPr>
              <a:t>A child whose behavior is creating issues is not trying to cause a problem. They’re trying to </a:t>
            </a:r>
            <a:r>
              <a:rPr lang="en-US" sz="5400" i="1" dirty="0" smtClean="0">
                <a:ln w="11430"/>
                <a:solidFill>
                  <a:srgbClr val="000000"/>
                </a:solidFill>
                <a:effectLst>
                  <a:outerShdw blurRad="50800" dist="39000" dir="5460000" algn="tl">
                    <a:srgbClr val="000000">
                      <a:alpha val="38000"/>
                    </a:srgbClr>
                  </a:outerShdw>
                </a:effectLst>
                <a:latin typeface="+mn-lt"/>
                <a:ea typeface="+mj-ea"/>
              </a:rPr>
              <a:t>solve </a:t>
            </a:r>
            <a:r>
              <a:rPr lang="en-US" sz="5400" i="1" dirty="0">
                <a:ln w="11430"/>
                <a:solidFill>
                  <a:srgbClr val="000000"/>
                </a:solidFill>
                <a:effectLst>
                  <a:outerShdw blurRad="50800" dist="39000" dir="5460000" algn="tl">
                    <a:srgbClr val="000000">
                      <a:alpha val="38000"/>
                    </a:srgbClr>
                  </a:outerShdw>
                </a:effectLst>
                <a:latin typeface="+mn-lt"/>
                <a:ea typeface="+mj-ea"/>
              </a:rPr>
              <a:t>a problem</a:t>
            </a:r>
            <a:r>
              <a:rPr lang="en-US" sz="5400" i="1" dirty="0" smtClean="0">
                <a:ln w="11430"/>
                <a:solidFill>
                  <a:srgbClr val="000000"/>
                </a:solidFill>
                <a:effectLst>
                  <a:outerShdw blurRad="50800" dist="39000" dir="5460000" algn="tl">
                    <a:srgbClr val="000000">
                      <a:alpha val="38000"/>
                    </a:srgbClr>
                  </a:outerShdw>
                </a:effectLst>
                <a:latin typeface="+mn-lt"/>
                <a:ea typeface="+mj-ea"/>
              </a:rPr>
              <a:t>.”</a:t>
            </a:r>
            <a:r>
              <a:rPr lang="en-US" sz="5400" dirty="0">
                <a:ln w="11430"/>
                <a:solidFill>
                  <a:srgbClr val="646B86"/>
                </a:solidFill>
                <a:effectLst>
                  <a:outerShdw blurRad="50800" dist="39000" dir="5460000" algn="tl">
                    <a:srgbClr val="000000">
                      <a:alpha val="38000"/>
                    </a:srgbClr>
                  </a:outerShdw>
                </a:effectLst>
                <a:latin typeface="+mn-lt"/>
                <a:ea typeface="+mj-ea"/>
              </a:rPr>
              <a:t/>
            </a:r>
            <a:br>
              <a:rPr lang="en-US" sz="5400" dirty="0">
                <a:ln w="11430"/>
                <a:solidFill>
                  <a:srgbClr val="646B86"/>
                </a:solidFill>
                <a:effectLst>
                  <a:outerShdw blurRad="50800" dist="39000" dir="5460000" algn="tl">
                    <a:srgbClr val="000000">
                      <a:alpha val="38000"/>
                    </a:srgbClr>
                  </a:outerShdw>
                </a:effectLst>
                <a:latin typeface="+mn-lt"/>
                <a:ea typeface="+mj-ea"/>
              </a:rPr>
            </a:br>
            <a:endParaRPr lang="en-US" sz="5400" dirty="0">
              <a:solidFill>
                <a:srgbClr val="646B86"/>
              </a:solidFill>
              <a:latin typeface="+mn-lt"/>
              <a:ea typeface="+mj-ea"/>
            </a:endParaRPr>
          </a:p>
        </p:txBody>
      </p:sp>
      <p:sp>
        <p:nvSpPr>
          <p:cNvPr id="953347" name="Subtitle 5"/>
          <p:cNvSpPr>
            <a:spLocks noGrp="1"/>
          </p:cNvSpPr>
          <p:nvPr>
            <p:ph idx="4294967295"/>
          </p:nvPr>
        </p:nvSpPr>
        <p:spPr>
          <a:xfrm>
            <a:off x="0" y="5715000"/>
            <a:ext cx="7162800" cy="762000"/>
          </a:xfrm>
        </p:spPr>
        <p:txBody>
          <a:bodyPr/>
          <a:lstStyle/>
          <a:p>
            <a:pPr algn="r" eaLnBrk="1" hangingPunct="1"/>
            <a:r>
              <a:rPr lang="en-US" altLang="en-US" sz="1600" smtClean="0">
                <a:latin typeface="Calibri" pitchFamily="34" charset="0"/>
                <a:cs typeface="Calibri" pitchFamily="34" charset="0"/>
              </a:rPr>
              <a:t>American Journal of Pediatrics, November 1956</a:t>
            </a:r>
          </a:p>
          <a:p>
            <a:pPr algn="r" eaLnBrk="1" hangingPunct="1"/>
            <a:endParaRPr lang="en-US" altLang="en-US" sz="1600" smtClean="0">
              <a:latin typeface="Calibri" pitchFamily="34" charset="0"/>
              <a:cs typeface="Calibri" pitchFamily="34" charset="0"/>
            </a:endParaRPr>
          </a:p>
        </p:txBody>
      </p:sp>
    </p:spTree>
    <p:extLst>
      <p:ext uri="{BB962C8B-B14F-4D97-AF65-F5344CB8AC3E}">
        <p14:creationId xmlns:p14="http://schemas.microsoft.com/office/powerpoint/2010/main" val="763670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990600"/>
          </a:xfrm>
        </p:spPr>
        <p:txBody>
          <a:bodyPr/>
          <a:lstStyle/>
          <a:p>
            <a:pPr algn="ctr" eaLnBrk="1" fontAlgn="auto" hangingPunct="1">
              <a:spcAft>
                <a:spcPts val="0"/>
              </a:spcAft>
              <a:defRPr/>
            </a:pPr>
            <a:r>
              <a:rPr lang="en-US" dirty="0" smtClean="0">
                <a:latin typeface="+mn-lt"/>
                <a:ea typeface="+mj-ea"/>
              </a:rPr>
              <a:t>EVERYTHING SPEAKS</a:t>
            </a:r>
            <a:endParaRPr lang="en-US" dirty="0">
              <a:latin typeface="+mn-lt"/>
              <a:ea typeface="+mj-ea"/>
            </a:endParaRPr>
          </a:p>
        </p:txBody>
      </p:sp>
      <p:sp>
        <p:nvSpPr>
          <p:cNvPr id="3" name="Content Placeholder 2"/>
          <p:cNvSpPr>
            <a:spLocks noGrp="1"/>
          </p:cNvSpPr>
          <p:nvPr>
            <p:ph idx="4294967295"/>
          </p:nvPr>
        </p:nvSpPr>
        <p:spPr>
          <a:xfrm>
            <a:off x="381000" y="1219200"/>
            <a:ext cx="8458200" cy="5410200"/>
          </a:xfrm>
        </p:spPr>
        <p:txBody>
          <a:bodyPr rtlCol="0">
            <a:normAutofit lnSpcReduction="10000"/>
          </a:bodyPr>
          <a:lstStyle/>
          <a:p>
            <a:pPr marL="0" indent="0" fontAlgn="auto">
              <a:spcBef>
                <a:spcPts val="600"/>
              </a:spcBef>
              <a:spcAft>
                <a:spcPts val="600"/>
              </a:spcAft>
              <a:buFont typeface="Arial" pitchFamily="34" charset="0"/>
              <a:buNone/>
              <a:defRPr/>
            </a:pPr>
            <a:r>
              <a:rPr lang="en-US" sz="2800" b="1" i="1" dirty="0" smtClean="0">
                <a:solidFill>
                  <a:srgbClr val="000000"/>
                </a:solidFill>
                <a:latin typeface="Calibri" pitchFamily="34" charset="0"/>
                <a:cs typeface="Times New Roman" pitchFamily="18" charset="0"/>
              </a:rPr>
              <a:t>Behavior is a form of communication</a:t>
            </a:r>
          </a:p>
          <a:p>
            <a:pPr marL="0" indent="0" fontAlgn="auto">
              <a:spcBef>
                <a:spcPts val="600"/>
              </a:spcBef>
              <a:spcAft>
                <a:spcPts val="600"/>
              </a:spcAft>
              <a:buFont typeface="Arial" pitchFamily="34" charset="0"/>
              <a:buNone/>
              <a:defRPr/>
            </a:pPr>
            <a:r>
              <a:rPr lang="en-US" sz="2800" dirty="0" smtClean="0">
                <a:solidFill>
                  <a:srgbClr val="000000"/>
                </a:solidFill>
                <a:latin typeface="Calibri" pitchFamily="34" charset="0"/>
                <a:cs typeface="Times New Roman" pitchFamily="18" charset="0"/>
              </a:rPr>
              <a:t>What </a:t>
            </a:r>
            <a:r>
              <a:rPr lang="en-US" sz="2800" dirty="0">
                <a:solidFill>
                  <a:srgbClr val="000000"/>
                </a:solidFill>
                <a:latin typeface="Calibri" pitchFamily="34" charset="0"/>
                <a:cs typeface="Times New Roman" pitchFamily="18" charset="0"/>
              </a:rPr>
              <a:t>is </a:t>
            </a:r>
            <a:r>
              <a:rPr lang="en-US" sz="2800" dirty="0" smtClean="0">
                <a:solidFill>
                  <a:srgbClr val="000000"/>
                </a:solidFill>
                <a:latin typeface="Calibri" pitchFamily="34" charset="0"/>
                <a:cs typeface="Times New Roman" pitchFamily="18" charset="0"/>
              </a:rPr>
              <a:t>this behavior telling me about this youth?  What is this youth trying to tell us through this behavior?</a:t>
            </a:r>
          </a:p>
          <a:p>
            <a:pPr marL="0" indent="0" algn="ctr" fontAlgn="auto">
              <a:spcBef>
                <a:spcPts val="1800"/>
              </a:spcBef>
              <a:spcAft>
                <a:spcPts val="1800"/>
              </a:spcAft>
              <a:buFont typeface="Arial" pitchFamily="34" charset="0"/>
              <a:buNone/>
              <a:defRPr/>
            </a:pPr>
            <a:r>
              <a:rPr lang="en-US" sz="2800" b="1" dirty="0" smtClean="0">
                <a:solidFill>
                  <a:schemeClr val="tx2"/>
                </a:solidFill>
                <a:latin typeface="Calibri" pitchFamily="34" charset="0"/>
                <a:cs typeface="Times New Roman" pitchFamily="18" charset="0"/>
              </a:rPr>
              <a:t>WHAT A STUDENT KNOWS AND HAS PRACTICED WILL ALWAYS FEEL THE MOST NORMAL </a:t>
            </a:r>
          </a:p>
          <a:p>
            <a:pPr marL="0" indent="0" fontAlgn="auto">
              <a:spcBef>
                <a:spcPts val="600"/>
              </a:spcBef>
              <a:spcAft>
                <a:spcPts val="600"/>
              </a:spcAft>
              <a:buFont typeface="Arial" pitchFamily="34" charset="0"/>
              <a:buNone/>
              <a:defRPr/>
            </a:pPr>
            <a:r>
              <a:rPr lang="en-US" sz="2800" u="sng" dirty="0" smtClean="0">
                <a:solidFill>
                  <a:srgbClr val="000000"/>
                </a:solidFill>
                <a:latin typeface="Calibri" pitchFamily="34" charset="0"/>
                <a:cs typeface="Times New Roman" pitchFamily="18" charset="0"/>
              </a:rPr>
              <a:t>UNDERSTAND THAT:</a:t>
            </a:r>
          </a:p>
          <a:p>
            <a:pPr fontAlgn="auto">
              <a:spcBef>
                <a:spcPts val="600"/>
              </a:spcBef>
              <a:spcAft>
                <a:spcPts val="600"/>
              </a:spcAft>
              <a:buFont typeface="Wingdings" charset="2"/>
              <a:buChar char="ü"/>
              <a:defRPr/>
            </a:pPr>
            <a:r>
              <a:rPr lang="en-US" sz="2800" dirty="0" smtClean="0">
                <a:solidFill>
                  <a:srgbClr val="000000"/>
                </a:solidFill>
                <a:latin typeface="Calibri" pitchFamily="34" charset="0"/>
                <a:cs typeface="Times New Roman" pitchFamily="18" charset="0"/>
              </a:rPr>
              <a:t>That </a:t>
            </a:r>
            <a:r>
              <a:rPr lang="en-US" sz="2800" dirty="0">
                <a:solidFill>
                  <a:srgbClr val="000000"/>
                </a:solidFill>
                <a:latin typeface="Calibri" pitchFamily="34" charset="0"/>
                <a:cs typeface="Times New Roman" pitchFamily="18" charset="0"/>
              </a:rPr>
              <a:t>the </a:t>
            </a:r>
            <a:r>
              <a:rPr lang="en-US" sz="2800" dirty="0" smtClean="0">
                <a:solidFill>
                  <a:srgbClr val="000000"/>
                </a:solidFill>
                <a:latin typeface="Calibri" pitchFamily="34" charset="0"/>
                <a:cs typeface="Times New Roman" pitchFamily="18" charset="0"/>
              </a:rPr>
              <a:t>student </a:t>
            </a:r>
            <a:r>
              <a:rPr lang="en-US" sz="2800" dirty="0">
                <a:solidFill>
                  <a:srgbClr val="000000"/>
                </a:solidFill>
                <a:latin typeface="Calibri" pitchFamily="34" charset="0"/>
                <a:cs typeface="Times New Roman" pitchFamily="18" charset="0"/>
              </a:rPr>
              <a:t>is not out to get us.  </a:t>
            </a:r>
          </a:p>
          <a:p>
            <a:pPr fontAlgn="auto">
              <a:spcBef>
                <a:spcPts val="600"/>
              </a:spcBef>
              <a:spcAft>
                <a:spcPts val="600"/>
              </a:spcAft>
              <a:buFont typeface="Wingdings" charset="2"/>
              <a:buChar char="ü"/>
              <a:defRPr/>
            </a:pPr>
            <a:r>
              <a:rPr lang="en-US" sz="2800" dirty="0" smtClean="0">
                <a:solidFill>
                  <a:srgbClr val="000000"/>
                </a:solidFill>
                <a:latin typeface="Calibri" pitchFamily="34" charset="0"/>
                <a:cs typeface="Times New Roman" pitchFamily="18" charset="0"/>
              </a:rPr>
              <a:t>They </a:t>
            </a:r>
            <a:r>
              <a:rPr lang="en-US" sz="2800" dirty="0">
                <a:solidFill>
                  <a:srgbClr val="000000"/>
                </a:solidFill>
                <a:latin typeface="Calibri" pitchFamily="34" charset="0"/>
                <a:cs typeface="Times New Roman" pitchFamily="18" charset="0"/>
              </a:rPr>
              <a:t>act in a way that makes </a:t>
            </a:r>
            <a:r>
              <a:rPr lang="en-US" sz="2800" dirty="0" smtClean="0">
                <a:solidFill>
                  <a:srgbClr val="000000"/>
                </a:solidFill>
                <a:latin typeface="Calibri" pitchFamily="34" charset="0"/>
                <a:cs typeface="Times New Roman" pitchFamily="18" charset="0"/>
              </a:rPr>
              <a:t>sense according to </a:t>
            </a:r>
            <a:r>
              <a:rPr lang="en-US" sz="2800" dirty="0">
                <a:solidFill>
                  <a:srgbClr val="000000"/>
                </a:solidFill>
                <a:latin typeface="Calibri" pitchFamily="34" charset="0"/>
                <a:cs typeface="Times New Roman" pitchFamily="18" charset="0"/>
              </a:rPr>
              <a:t>their understanding of </a:t>
            </a:r>
            <a:r>
              <a:rPr lang="en-US" sz="2800" dirty="0" smtClean="0">
                <a:solidFill>
                  <a:srgbClr val="000000"/>
                </a:solidFill>
                <a:latin typeface="Calibri" pitchFamily="34" charset="0"/>
                <a:cs typeface="Times New Roman" pitchFamily="18" charset="0"/>
              </a:rPr>
              <a:t>how </a:t>
            </a:r>
            <a:r>
              <a:rPr lang="en-US" sz="2800" dirty="0">
                <a:solidFill>
                  <a:srgbClr val="000000"/>
                </a:solidFill>
                <a:latin typeface="Calibri" pitchFamily="34" charset="0"/>
                <a:cs typeface="Times New Roman" pitchFamily="18" charset="0"/>
              </a:rPr>
              <a:t>the </a:t>
            </a:r>
            <a:r>
              <a:rPr lang="en-US" sz="2800" dirty="0" smtClean="0">
                <a:solidFill>
                  <a:srgbClr val="000000"/>
                </a:solidFill>
                <a:latin typeface="Calibri" pitchFamily="34" charset="0"/>
                <a:cs typeface="Times New Roman" pitchFamily="18" charset="0"/>
              </a:rPr>
              <a:t>world works</a:t>
            </a:r>
            <a:r>
              <a:rPr lang="en-US" sz="2800" dirty="0">
                <a:solidFill>
                  <a:srgbClr val="000000"/>
                </a:solidFill>
                <a:latin typeface="Calibri" pitchFamily="34" charset="0"/>
                <a:cs typeface="Times New Roman" pitchFamily="18" charset="0"/>
              </a:rPr>
              <a:t>.</a:t>
            </a:r>
          </a:p>
          <a:p>
            <a:pPr eaLnBrk="1" fontAlgn="auto" hangingPunct="1">
              <a:spcAft>
                <a:spcPts val="0"/>
              </a:spcAft>
              <a:defRPr/>
            </a:pPr>
            <a:r>
              <a:rPr lang="en-US" dirty="0" smtClean="0">
                <a:solidFill>
                  <a:srgbClr val="000000"/>
                </a:solidFill>
                <a:ea typeface="+mn-ea"/>
              </a:rPr>
              <a:t>See handout </a:t>
            </a:r>
            <a:r>
              <a:rPr lang="en-US" i="1" dirty="0" smtClean="0">
                <a:solidFill>
                  <a:srgbClr val="000000"/>
                </a:solidFill>
                <a:ea typeface="+mn-ea"/>
              </a:rPr>
              <a:t>The Belief Behind The Behavior</a:t>
            </a:r>
            <a:endParaRPr lang="en-US" i="1" dirty="0">
              <a:solidFill>
                <a:srgbClr val="000000"/>
              </a:solidFill>
              <a:ea typeface="+mn-ea"/>
            </a:endParaRPr>
          </a:p>
        </p:txBody>
      </p:sp>
    </p:spTree>
    <p:extLst>
      <p:ext uri="{BB962C8B-B14F-4D97-AF65-F5344CB8AC3E}">
        <p14:creationId xmlns:p14="http://schemas.microsoft.com/office/powerpoint/2010/main" val="3538800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620000" cy="762000"/>
          </a:xfrm>
        </p:spPr>
        <p:txBody>
          <a:bodyPr>
            <a:normAutofit/>
          </a:bodyPr>
          <a:lstStyle/>
          <a:p>
            <a:pPr algn="ctr"/>
            <a:r>
              <a:rPr lang="en-US" b="1" dirty="0" smtClean="0">
                <a:latin typeface="+mn-lt"/>
              </a:rPr>
              <a:t>WHY THIS MATTERS ….</a:t>
            </a:r>
            <a:endParaRPr lang="en-US" b="1" dirty="0">
              <a:latin typeface="+mn-lt"/>
            </a:endParaRPr>
          </a:p>
        </p:txBody>
      </p:sp>
      <p:sp>
        <p:nvSpPr>
          <p:cNvPr id="3" name="Content Placeholder 2"/>
          <p:cNvSpPr>
            <a:spLocks noGrp="1"/>
          </p:cNvSpPr>
          <p:nvPr>
            <p:ph idx="1"/>
          </p:nvPr>
        </p:nvSpPr>
        <p:spPr>
          <a:xfrm>
            <a:off x="533400" y="1143000"/>
            <a:ext cx="7162800" cy="4953000"/>
          </a:xfrm>
        </p:spPr>
        <p:txBody>
          <a:bodyPr>
            <a:normAutofit fontScale="77500" lnSpcReduction="20000"/>
          </a:bodyPr>
          <a:lstStyle/>
          <a:p>
            <a:pPr marL="239712" lvl="1" indent="0">
              <a:lnSpc>
                <a:spcPct val="120000"/>
              </a:lnSpc>
              <a:spcBef>
                <a:spcPts val="600"/>
              </a:spcBef>
              <a:buNone/>
              <a:defRPr/>
            </a:pPr>
            <a:r>
              <a:rPr lang="en-US" dirty="0" smtClean="0">
                <a:solidFill>
                  <a:schemeClr val="bg2">
                    <a:lumMod val="50000"/>
                  </a:schemeClr>
                </a:solidFill>
              </a:rPr>
              <a:t> </a:t>
            </a:r>
            <a:endParaRPr lang="en-US" dirty="0">
              <a:solidFill>
                <a:schemeClr val="bg2">
                  <a:lumMod val="50000"/>
                </a:schemeClr>
              </a:solidFill>
            </a:endParaRPr>
          </a:p>
          <a:p>
            <a:pPr marL="466725" lvl="1">
              <a:lnSpc>
                <a:spcPct val="120000"/>
              </a:lnSpc>
              <a:spcBef>
                <a:spcPts val="600"/>
              </a:spcBef>
              <a:defRPr/>
            </a:pPr>
            <a:r>
              <a:rPr lang="en-US" sz="3200" dirty="0">
                <a:solidFill>
                  <a:schemeClr val="accent3">
                    <a:lumMod val="75000"/>
                  </a:schemeClr>
                </a:solidFill>
              </a:rPr>
              <a:t>Adverse Childhood Experiences (ACE</a:t>
            </a:r>
            <a:r>
              <a:rPr lang="en-US" sz="3200" dirty="0" smtClean="0">
                <a:solidFill>
                  <a:schemeClr val="accent3">
                    <a:lumMod val="75000"/>
                  </a:schemeClr>
                </a:solidFill>
              </a:rPr>
              <a:t>)-study </a:t>
            </a:r>
          </a:p>
          <a:p>
            <a:pPr marL="239712" lvl="1" indent="0">
              <a:lnSpc>
                <a:spcPct val="120000"/>
              </a:lnSpc>
              <a:spcBef>
                <a:spcPts val="600"/>
              </a:spcBef>
              <a:buNone/>
              <a:defRPr/>
            </a:pPr>
            <a:r>
              <a:rPr lang="en-US" sz="3200" dirty="0">
                <a:solidFill>
                  <a:schemeClr val="accent3">
                    <a:lumMod val="75000"/>
                  </a:schemeClr>
                </a:solidFill>
              </a:rPr>
              <a:t>	</a:t>
            </a:r>
            <a:r>
              <a:rPr lang="en-US" altLang="en-US" sz="3200" u="sng" dirty="0">
                <a:solidFill>
                  <a:schemeClr val="accent3">
                    <a:lumMod val="75000"/>
                  </a:schemeClr>
                </a:solidFill>
                <a:latin typeface="Corbel" pitchFamily="34" charset="0"/>
                <a:ea typeface="ＭＳ Ｐゴシック" pitchFamily="34" charset="-128"/>
                <a:cs typeface="Arial" charset="0"/>
                <a:hlinkClick r:id="rId3"/>
              </a:rPr>
              <a:t>http://www.cdc.gov/ace/</a:t>
            </a:r>
            <a:r>
              <a:rPr lang="en-US" altLang="en-US" sz="3200" u="sng" dirty="0" smtClean="0">
                <a:solidFill>
                  <a:schemeClr val="accent3">
                    <a:lumMod val="75000"/>
                  </a:schemeClr>
                </a:solidFill>
                <a:latin typeface="Corbel" pitchFamily="34" charset="0"/>
                <a:ea typeface="ＭＳ Ｐゴシック" pitchFamily="34" charset="-128"/>
                <a:cs typeface="Arial" charset="0"/>
                <a:hlinkClick r:id="rId3"/>
              </a:rPr>
              <a:t>index.htm</a:t>
            </a:r>
            <a:endParaRPr lang="en-US" altLang="en-US" sz="3200" u="sng" dirty="0" smtClean="0">
              <a:solidFill>
                <a:schemeClr val="accent3">
                  <a:lumMod val="75000"/>
                </a:schemeClr>
              </a:solidFill>
              <a:latin typeface="Corbel" pitchFamily="34" charset="0"/>
              <a:ea typeface="ＭＳ Ｐゴシック" pitchFamily="34" charset="-128"/>
              <a:cs typeface="Arial" charset="0"/>
            </a:endParaRPr>
          </a:p>
          <a:p>
            <a:pPr marL="466725" lvl="1">
              <a:lnSpc>
                <a:spcPct val="120000"/>
              </a:lnSpc>
              <a:spcBef>
                <a:spcPts val="600"/>
              </a:spcBef>
              <a:defRPr/>
            </a:pPr>
            <a:r>
              <a:rPr lang="en-US" sz="3200" dirty="0" smtClean="0">
                <a:solidFill>
                  <a:schemeClr val="accent3">
                    <a:lumMod val="75000"/>
                  </a:schemeClr>
                </a:solidFill>
              </a:rPr>
              <a:t>Kaiser Permanente, </a:t>
            </a:r>
            <a:r>
              <a:rPr lang="en-US" sz="3200" dirty="0">
                <a:solidFill>
                  <a:schemeClr val="accent3">
                    <a:lumMod val="75000"/>
                  </a:schemeClr>
                </a:solidFill>
              </a:rPr>
              <a:t>San Diego, CA </a:t>
            </a:r>
            <a:endParaRPr lang="en-US" sz="3200" dirty="0" smtClean="0">
              <a:solidFill>
                <a:schemeClr val="accent3">
                  <a:lumMod val="75000"/>
                </a:schemeClr>
              </a:solidFill>
            </a:endParaRPr>
          </a:p>
          <a:p>
            <a:pPr marL="869950" lvl="2">
              <a:lnSpc>
                <a:spcPct val="120000"/>
              </a:lnSpc>
              <a:spcBef>
                <a:spcPts val="600"/>
              </a:spcBef>
              <a:defRPr/>
            </a:pPr>
            <a:r>
              <a:rPr lang="en-US" sz="3200" dirty="0" smtClean="0">
                <a:solidFill>
                  <a:schemeClr val="accent3">
                    <a:lumMod val="75000"/>
                  </a:schemeClr>
                </a:solidFill>
              </a:rPr>
              <a:t>Original 286 patients</a:t>
            </a:r>
          </a:p>
          <a:p>
            <a:pPr marL="869950" lvl="2">
              <a:lnSpc>
                <a:spcPct val="120000"/>
              </a:lnSpc>
              <a:spcBef>
                <a:spcPts val="600"/>
              </a:spcBef>
              <a:defRPr/>
            </a:pPr>
            <a:r>
              <a:rPr lang="en-US" sz="3200" dirty="0" smtClean="0">
                <a:solidFill>
                  <a:schemeClr val="accent3">
                    <a:lumMod val="75000"/>
                  </a:schemeClr>
                </a:solidFill>
              </a:rPr>
              <a:t>17,000 participant sample</a:t>
            </a:r>
          </a:p>
          <a:p>
            <a:pPr marL="466725" lvl="1">
              <a:lnSpc>
                <a:spcPct val="120000"/>
              </a:lnSpc>
              <a:spcBef>
                <a:spcPts val="600"/>
              </a:spcBef>
              <a:defRPr/>
            </a:pPr>
            <a:r>
              <a:rPr lang="en-US" sz="3200" dirty="0" smtClean="0">
                <a:solidFill>
                  <a:schemeClr val="accent3">
                    <a:lumMod val="75000"/>
                  </a:schemeClr>
                </a:solidFill>
              </a:rPr>
              <a:t>Participants </a:t>
            </a:r>
            <a:r>
              <a:rPr lang="en-US" sz="3200" dirty="0">
                <a:solidFill>
                  <a:schemeClr val="accent3">
                    <a:lumMod val="75000"/>
                  </a:schemeClr>
                </a:solidFill>
              </a:rPr>
              <a:t>completed a 10-question </a:t>
            </a:r>
            <a:r>
              <a:rPr lang="en-US" sz="3200" dirty="0" smtClean="0">
                <a:solidFill>
                  <a:schemeClr val="accent3">
                    <a:lumMod val="75000"/>
                  </a:schemeClr>
                </a:solidFill>
              </a:rPr>
              <a:t>ACE Survey</a:t>
            </a:r>
          </a:p>
          <a:p>
            <a:pPr marL="466725" lvl="1">
              <a:lnSpc>
                <a:spcPct val="120000"/>
              </a:lnSpc>
              <a:spcBef>
                <a:spcPts val="600"/>
              </a:spcBef>
              <a:defRPr/>
            </a:pPr>
            <a:endParaRPr lang="en-US" sz="3200" dirty="0" smtClean="0">
              <a:solidFill>
                <a:schemeClr val="accent3">
                  <a:lumMod val="75000"/>
                </a:schemeClr>
              </a:solidFill>
            </a:endParaRPr>
          </a:p>
          <a:p>
            <a:pPr marL="696912" lvl="1" indent="-457200">
              <a:lnSpc>
                <a:spcPct val="120000"/>
              </a:lnSpc>
              <a:spcBef>
                <a:spcPts val="600"/>
              </a:spcBef>
              <a:buFont typeface="Wingdings" panose="05000000000000000000" pitchFamily="2" charset="2"/>
              <a:buChar char="v"/>
              <a:defRPr/>
            </a:pPr>
            <a:r>
              <a:rPr lang="en-US" sz="3200" dirty="0" smtClean="0">
                <a:solidFill>
                  <a:schemeClr val="accent3">
                    <a:lumMod val="75000"/>
                  </a:schemeClr>
                </a:solidFill>
              </a:rPr>
              <a:t>Something happens between infancy and adulthood to create a lifetime of addictions, abuse and mental health issues.</a:t>
            </a:r>
            <a:r>
              <a:rPr lang="en-US" sz="3200" dirty="0" smtClean="0">
                <a:solidFill>
                  <a:schemeClr val="bg2">
                    <a:lumMod val="50000"/>
                  </a:schemeClr>
                </a:solidFill>
              </a:rPr>
              <a:t>   </a:t>
            </a:r>
            <a:r>
              <a:rPr lang="en-US" sz="2000" dirty="0" smtClean="0"/>
              <a:t>(</a:t>
            </a:r>
            <a:r>
              <a:rPr lang="en-US" sz="2000" dirty="0" err="1"/>
              <a:t>Dube</a:t>
            </a:r>
            <a:r>
              <a:rPr lang="en-US" sz="2000" dirty="0"/>
              <a:t> et al., 2003)</a:t>
            </a:r>
          </a:p>
          <a:p>
            <a:endParaRPr lang="en-US" dirty="0"/>
          </a:p>
        </p:txBody>
      </p:sp>
    </p:spTree>
    <p:extLst>
      <p:ext uri="{BB962C8B-B14F-4D97-AF65-F5344CB8AC3E}">
        <p14:creationId xmlns:p14="http://schemas.microsoft.com/office/powerpoint/2010/main" val="2189149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04800"/>
            <a:ext cx="9144000" cy="990600"/>
          </a:xfrm>
        </p:spPr>
        <p:txBody>
          <a:bodyPr>
            <a:normAutofit fontScale="90000"/>
          </a:bodyPr>
          <a:lstStyle/>
          <a:p>
            <a:pPr algn="ctr" eaLnBrk="1" fontAlgn="auto" hangingPunct="1">
              <a:spcAft>
                <a:spcPts val="0"/>
              </a:spcAft>
              <a:defRPr/>
            </a:pPr>
            <a:r>
              <a:rPr lang="en-US" dirty="0" smtClean="0">
                <a:ln w="11430"/>
                <a:effectLst>
                  <a:outerShdw blurRad="50800" dist="39000" dir="5460000" algn="tl">
                    <a:srgbClr val="000000">
                      <a:alpha val="38000"/>
                    </a:srgbClr>
                  </a:outerShdw>
                </a:effectLst>
                <a:latin typeface="+mn-lt"/>
                <a:ea typeface="+mj-ea"/>
              </a:rPr>
              <a:t>STEPS TO BUILD AFFECT IDENTIFICATION</a:t>
            </a:r>
            <a:endParaRPr lang="en-US" dirty="0">
              <a:latin typeface="+mn-lt"/>
              <a:ea typeface="+mj-ea"/>
            </a:endParaRPr>
          </a:p>
        </p:txBody>
      </p:sp>
      <p:sp>
        <p:nvSpPr>
          <p:cNvPr id="7" name="Content Placeholder 6"/>
          <p:cNvSpPr>
            <a:spLocks noGrp="1"/>
          </p:cNvSpPr>
          <p:nvPr>
            <p:ph idx="4294967295"/>
          </p:nvPr>
        </p:nvSpPr>
        <p:spPr>
          <a:xfrm>
            <a:off x="609600" y="1371600"/>
            <a:ext cx="7924800" cy="5257800"/>
          </a:xfrm>
        </p:spPr>
        <p:txBody>
          <a:bodyPr rtlCol="0">
            <a:noAutofit/>
          </a:bodyPr>
          <a:lstStyle/>
          <a:p>
            <a:pPr eaLnBrk="1" fontAlgn="auto" hangingPunct="1">
              <a:lnSpc>
                <a:spcPct val="100000"/>
              </a:lnSpc>
              <a:spcBef>
                <a:spcPts val="300"/>
              </a:spcBef>
              <a:spcAft>
                <a:spcPts val="0"/>
              </a:spcAft>
              <a:defRPr/>
            </a:pPr>
            <a:r>
              <a:rPr lang="en-US" sz="2800" dirty="0">
                <a:solidFill>
                  <a:srgbClr val="000000"/>
                </a:solidFill>
                <a:ea typeface="+mn-ea"/>
              </a:rPr>
              <a:t>Build vocabulary</a:t>
            </a:r>
          </a:p>
          <a:p>
            <a:pPr eaLnBrk="1" fontAlgn="auto" hangingPunct="1">
              <a:lnSpc>
                <a:spcPct val="100000"/>
              </a:lnSpc>
              <a:spcBef>
                <a:spcPts val="300"/>
              </a:spcBef>
              <a:spcAft>
                <a:spcPts val="0"/>
              </a:spcAft>
              <a:defRPr/>
            </a:pPr>
            <a:r>
              <a:rPr lang="en-US" sz="2800" dirty="0">
                <a:solidFill>
                  <a:srgbClr val="000000"/>
                </a:solidFill>
                <a:ea typeface="+mn-ea"/>
              </a:rPr>
              <a:t>Connect emotions with</a:t>
            </a:r>
            <a:r>
              <a:rPr lang="en-US" sz="2800" dirty="0" smtClean="0">
                <a:solidFill>
                  <a:srgbClr val="000000"/>
                </a:solidFill>
                <a:ea typeface="+mn-ea"/>
              </a:rPr>
              <a:t>:</a:t>
            </a:r>
            <a:endParaRPr lang="en-US" sz="2800" dirty="0">
              <a:solidFill>
                <a:srgbClr val="000000"/>
              </a:solidFill>
              <a:ea typeface="+mn-ea"/>
            </a:endParaRPr>
          </a:p>
          <a:p>
            <a:pPr lvl="1" eaLnBrk="1" fontAlgn="auto" hangingPunct="1">
              <a:lnSpc>
                <a:spcPct val="100000"/>
              </a:lnSpc>
              <a:spcBef>
                <a:spcPts val="300"/>
              </a:spcBef>
              <a:spcAft>
                <a:spcPts val="0"/>
              </a:spcAft>
              <a:buFont typeface="Wingdings" panose="05000000000000000000" pitchFamily="2" charset="2"/>
              <a:buChar char="ü"/>
              <a:defRPr/>
            </a:pPr>
            <a:r>
              <a:rPr lang="en-US" sz="2800" dirty="0">
                <a:solidFill>
                  <a:srgbClr val="000000"/>
                </a:solidFill>
                <a:ea typeface="+mn-ea"/>
              </a:rPr>
              <a:t>Body sensations</a:t>
            </a:r>
          </a:p>
          <a:p>
            <a:pPr lvl="1" eaLnBrk="1" fontAlgn="auto" hangingPunct="1">
              <a:lnSpc>
                <a:spcPct val="100000"/>
              </a:lnSpc>
              <a:spcBef>
                <a:spcPts val="300"/>
              </a:spcBef>
              <a:spcAft>
                <a:spcPts val="0"/>
              </a:spcAft>
              <a:buFont typeface="Wingdings" panose="05000000000000000000" pitchFamily="2" charset="2"/>
              <a:buChar char="ü"/>
              <a:defRPr/>
            </a:pPr>
            <a:r>
              <a:rPr lang="en-US" sz="2800" dirty="0">
                <a:solidFill>
                  <a:srgbClr val="000000"/>
                </a:solidFill>
                <a:ea typeface="+mn-ea"/>
              </a:rPr>
              <a:t>Thoughts associated with feelings</a:t>
            </a:r>
          </a:p>
          <a:p>
            <a:pPr lvl="1" eaLnBrk="1" fontAlgn="auto" hangingPunct="1">
              <a:lnSpc>
                <a:spcPct val="100000"/>
              </a:lnSpc>
              <a:spcBef>
                <a:spcPts val="300"/>
              </a:spcBef>
              <a:spcAft>
                <a:spcPts val="0"/>
              </a:spcAft>
              <a:buFont typeface="Wingdings" panose="05000000000000000000" pitchFamily="2" charset="2"/>
              <a:buChar char="ü"/>
              <a:defRPr/>
            </a:pPr>
            <a:r>
              <a:rPr lang="en-US" sz="2800" dirty="0">
                <a:solidFill>
                  <a:srgbClr val="000000"/>
                </a:solidFill>
                <a:ea typeface="+mn-ea"/>
              </a:rPr>
              <a:t>Behaviors—manifestations of feelings</a:t>
            </a:r>
          </a:p>
          <a:p>
            <a:pPr eaLnBrk="1" fontAlgn="auto" hangingPunct="1">
              <a:lnSpc>
                <a:spcPct val="100000"/>
              </a:lnSpc>
              <a:spcBef>
                <a:spcPts val="300"/>
              </a:spcBef>
              <a:spcAft>
                <a:spcPts val="0"/>
              </a:spcAft>
              <a:defRPr/>
            </a:pPr>
            <a:r>
              <a:rPr lang="en-US" sz="2800" dirty="0">
                <a:solidFill>
                  <a:srgbClr val="000000"/>
                </a:solidFill>
                <a:ea typeface="+mn-ea"/>
              </a:rPr>
              <a:t>Context</a:t>
            </a:r>
          </a:p>
          <a:p>
            <a:pPr lvl="1" eaLnBrk="1" fontAlgn="auto" hangingPunct="1">
              <a:lnSpc>
                <a:spcPct val="100000"/>
              </a:lnSpc>
              <a:spcBef>
                <a:spcPts val="300"/>
              </a:spcBef>
              <a:spcAft>
                <a:spcPts val="0"/>
              </a:spcAft>
              <a:buFont typeface="Wingdings" panose="05000000000000000000" pitchFamily="2" charset="2"/>
              <a:buChar char="ü"/>
              <a:defRPr/>
            </a:pPr>
            <a:r>
              <a:rPr lang="en-US" sz="2800" dirty="0">
                <a:solidFill>
                  <a:srgbClr val="000000"/>
                </a:solidFill>
                <a:ea typeface="+mn-ea"/>
              </a:rPr>
              <a:t>External: Smells, Sounds</a:t>
            </a:r>
          </a:p>
          <a:p>
            <a:pPr lvl="1" eaLnBrk="1" fontAlgn="auto" hangingPunct="1">
              <a:lnSpc>
                <a:spcPct val="100000"/>
              </a:lnSpc>
              <a:spcBef>
                <a:spcPts val="300"/>
              </a:spcBef>
              <a:spcAft>
                <a:spcPts val="0"/>
              </a:spcAft>
              <a:buFont typeface="Wingdings" panose="05000000000000000000" pitchFamily="2" charset="2"/>
              <a:buChar char="ü"/>
              <a:defRPr/>
            </a:pPr>
            <a:r>
              <a:rPr lang="en-US" sz="2800" dirty="0">
                <a:solidFill>
                  <a:srgbClr val="000000"/>
                </a:solidFill>
                <a:ea typeface="+mn-ea"/>
              </a:rPr>
              <a:t>Internal: Tired, hungry</a:t>
            </a:r>
          </a:p>
          <a:p>
            <a:pPr eaLnBrk="1" fontAlgn="auto" hangingPunct="1">
              <a:lnSpc>
                <a:spcPct val="100000"/>
              </a:lnSpc>
              <a:spcBef>
                <a:spcPts val="300"/>
              </a:spcBef>
              <a:spcAft>
                <a:spcPts val="0"/>
              </a:spcAft>
              <a:defRPr/>
            </a:pPr>
            <a:r>
              <a:rPr lang="en-US" sz="2800" dirty="0">
                <a:solidFill>
                  <a:srgbClr val="000000"/>
                </a:solidFill>
                <a:ea typeface="+mn-ea"/>
              </a:rPr>
              <a:t>Use literature, music, film to help kids </a:t>
            </a:r>
            <a:r>
              <a:rPr lang="en-US" sz="2800" dirty="0" smtClean="0">
                <a:solidFill>
                  <a:srgbClr val="000000"/>
                </a:solidFill>
                <a:ea typeface="+mn-ea"/>
              </a:rPr>
              <a:t>learn </a:t>
            </a:r>
            <a:r>
              <a:rPr lang="en-US" sz="2800" dirty="0">
                <a:solidFill>
                  <a:srgbClr val="000000"/>
                </a:solidFill>
                <a:ea typeface="+mn-ea"/>
              </a:rPr>
              <a:t>to </a:t>
            </a:r>
            <a:r>
              <a:rPr lang="en-US" sz="2800" dirty="0" smtClean="0">
                <a:solidFill>
                  <a:srgbClr val="000000"/>
                </a:solidFill>
                <a:ea typeface="+mn-ea"/>
              </a:rPr>
              <a:t>identify </a:t>
            </a:r>
            <a:r>
              <a:rPr lang="en-US" sz="2800" dirty="0">
                <a:solidFill>
                  <a:srgbClr val="000000"/>
                </a:solidFill>
                <a:ea typeface="+mn-ea"/>
              </a:rPr>
              <a:t>emotions.</a:t>
            </a:r>
          </a:p>
          <a:p>
            <a:pPr marL="0" indent="0" eaLnBrk="1" fontAlgn="auto" hangingPunct="1">
              <a:lnSpc>
                <a:spcPct val="100000"/>
              </a:lnSpc>
              <a:spcBef>
                <a:spcPts val="300"/>
              </a:spcBef>
              <a:spcAft>
                <a:spcPts val="0"/>
              </a:spcAft>
              <a:buFont typeface="Arial" pitchFamily="34" charset="0"/>
              <a:buNone/>
              <a:defRPr/>
            </a:pPr>
            <a:r>
              <a:rPr lang="en-US" dirty="0" smtClean="0">
                <a:solidFill>
                  <a:srgbClr val="000000"/>
                </a:solidFill>
                <a:ea typeface="+mn-ea"/>
              </a:rPr>
              <a:t>See Handout, </a:t>
            </a:r>
            <a:r>
              <a:rPr lang="en-US" i="1" dirty="0" smtClean="0">
                <a:solidFill>
                  <a:srgbClr val="000000"/>
                </a:solidFill>
                <a:ea typeface="+mn-ea"/>
              </a:rPr>
              <a:t>The Brain In The Palm of the Hand</a:t>
            </a:r>
            <a:endParaRPr lang="en-US" i="1" dirty="0">
              <a:solidFill>
                <a:srgbClr val="000000"/>
              </a:solidFill>
              <a:ea typeface="+mn-ea"/>
            </a:endParaRPr>
          </a:p>
        </p:txBody>
      </p:sp>
    </p:spTree>
    <p:extLst>
      <p:ext uri="{BB962C8B-B14F-4D97-AF65-F5344CB8AC3E}">
        <p14:creationId xmlns:p14="http://schemas.microsoft.com/office/powerpoint/2010/main" val="2423554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normAutofit fontScale="90000"/>
          </a:bodyPr>
          <a:lstStyle/>
          <a:p>
            <a:pPr algn="ctr" eaLnBrk="1" fontAlgn="auto" hangingPunct="1">
              <a:spcAft>
                <a:spcPts val="0"/>
              </a:spcAft>
              <a:defRPr/>
            </a:pPr>
            <a:r>
              <a:rPr lang="en-US" sz="3600" dirty="0" smtClean="0">
                <a:latin typeface="+mn-lt"/>
                <a:ea typeface="+mj-ea"/>
              </a:rPr>
              <a:t>MORE TIPS FOR TEACHING STUDENTS IMPACTED BY TRAUMA</a:t>
            </a:r>
            <a:endParaRPr lang="en-US" sz="3600" dirty="0">
              <a:latin typeface="+mn-lt"/>
              <a:ea typeface="+mj-ea"/>
            </a:endParaRPr>
          </a:p>
        </p:txBody>
      </p:sp>
      <p:sp>
        <p:nvSpPr>
          <p:cNvPr id="956419" name="Content Placeholder 2"/>
          <p:cNvSpPr>
            <a:spLocks noGrp="1"/>
          </p:cNvSpPr>
          <p:nvPr>
            <p:ph idx="4294967295"/>
          </p:nvPr>
        </p:nvSpPr>
        <p:spPr>
          <a:xfrm>
            <a:off x="457200" y="1752600"/>
            <a:ext cx="8458200" cy="4572000"/>
          </a:xfrm>
        </p:spPr>
        <p:txBody>
          <a:bodyPr>
            <a:normAutofit/>
          </a:bodyPr>
          <a:lstStyle/>
          <a:p>
            <a:pPr eaLnBrk="1" hangingPunct="1">
              <a:lnSpc>
                <a:spcPct val="100000"/>
              </a:lnSpc>
              <a:spcBef>
                <a:spcPts val="1200"/>
              </a:spcBef>
              <a:spcAft>
                <a:spcPts val="1200"/>
              </a:spcAft>
              <a:buFont typeface="Arial" charset="0"/>
              <a:buChar char="•"/>
            </a:pPr>
            <a:r>
              <a:rPr lang="en-US" altLang="en-US" sz="2600" dirty="0" smtClean="0">
                <a:solidFill>
                  <a:srgbClr val="000000"/>
                </a:solidFill>
                <a:latin typeface="Calibri" pitchFamily="34" charset="0"/>
                <a:cs typeface="Calibri" pitchFamily="34" charset="0"/>
              </a:rPr>
              <a:t>Connections – </a:t>
            </a:r>
          </a:p>
          <a:p>
            <a:pPr marL="274320" lvl="1" indent="0">
              <a:spcBef>
                <a:spcPts val="1200"/>
              </a:spcBef>
              <a:spcAft>
                <a:spcPts val="1200"/>
              </a:spcAft>
              <a:buNone/>
            </a:pPr>
            <a:r>
              <a:rPr lang="en-US" altLang="en-US" sz="2400" i="1" u="sng" dirty="0" smtClean="0">
                <a:solidFill>
                  <a:srgbClr val="000000"/>
                </a:solidFill>
                <a:latin typeface="Calibri" pitchFamily="34" charset="0"/>
                <a:cs typeface="Calibri" pitchFamily="34" charset="0"/>
              </a:rPr>
              <a:t>“Two by Ten” Strategy </a:t>
            </a:r>
            <a:r>
              <a:rPr lang="en-US" altLang="en-US" sz="2400" dirty="0" smtClean="0">
                <a:solidFill>
                  <a:srgbClr val="000000"/>
                </a:solidFill>
                <a:latin typeface="Calibri" pitchFamily="34" charset="0"/>
                <a:cs typeface="Calibri" pitchFamily="34" charset="0"/>
              </a:rPr>
              <a:t>- Handout</a:t>
            </a:r>
          </a:p>
          <a:p>
            <a:pPr lvl="2" eaLnBrk="1" hangingPunct="1">
              <a:lnSpc>
                <a:spcPct val="100000"/>
              </a:lnSpc>
              <a:spcBef>
                <a:spcPts val="1200"/>
              </a:spcBef>
              <a:spcAft>
                <a:spcPts val="1200"/>
              </a:spcAft>
              <a:buFont typeface="Wingdings" pitchFamily="2" charset="2"/>
              <a:buChar char="ü"/>
            </a:pPr>
            <a:r>
              <a:rPr lang="en-US" altLang="en-US" sz="2600" dirty="0" smtClean="0">
                <a:solidFill>
                  <a:srgbClr val="000000"/>
                </a:solidFill>
                <a:latin typeface="Calibri" pitchFamily="34" charset="0"/>
                <a:cs typeface="Calibri" pitchFamily="34" charset="0"/>
              </a:rPr>
              <a:t>R. Smith &amp; M. Lambert, Assuming the Best</a:t>
            </a:r>
          </a:p>
          <a:p>
            <a:pPr lvl="2" eaLnBrk="1" hangingPunct="1">
              <a:lnSpc>
                <a:spcPct val="100000"/>
              </a:lnSpc>
              <a:spcBef>
                <a:spcPts val="1200"/>
              </a:spcBef>
              <a:spcAft>
                <a:spcPts val="1200"/>
              </a:spcAft>
            </a:pPr>
            <a:r>
              <a:rPr lang="en-US" altLang="en-US" sz="2600" dirty="0" smtClean="0">
                <a:solidFill>
                  <a:srgbClr val="000000"/>
                </a:solidFill>
                <a:latin typeface="Calibri" pitchFamily="34" charset="0"/>
                <a:cs typeface="Calibri" pitchFamily="34" charset="0"/>
              </a:rPr>
              <a:t>85% Improvement in student behavior</a:t>
            </a:r>
          </a:p>
          <a:p>
            <a:pPr lvl="2" eaLnBrk="1" hangingPunct="1">
              <a:lnSpc>
                <a:spcPct val="100000"/>
              </a:lnSpc>
              <a:spcBef>
                <a:spcPts val="1200"/>
              </a:spcBef>
              <a:spcAft>
                <a:spcPts val="1200"/>
              </a:spcAft>
            </a:pPr>
            <a:r>
              <a:rPr lang="en-US" altLang="en-US" sz="2600" dirty="0" smtClean="0">
                <a:solidFill>
                  <a:srgbClr val="000000"/>
                </a:solidFill>
                <a:latin typeface="Calibri" pitchFamily="34" charset="0"/>
                <a:cs typeface="Calibri" pitchFamily="34" charset="0"/>
              </a:rPr>
              <a:t>Behavior of all other students in class improved</a:t>
            </a:r>
          </a:p>
          <a:p>
            <a:pPr lvl="2" eaLnBrk="1" hangingPunct="1">
              <a:lnSpc>
                <a:spcPct val="100000"/>
              </a:lnSpc>
              <a:spcBef>
                <a:spcPts val="1200"/>
              </a:spcBef>
              <a:spcAft>
                <a:spcPts val="1200"/>
              </a:spcAft>
            </a:pPr>
            <a:r>
              <a:rPr lang="en-US" altLang="en-US" sz="2600" dirty="0" smtClean="0">
                <a:solidFill>
                  <a:srgbClr val="000000"/>
                </a:solidFill>
                <a:latin typeface="Calibri" pitchFamily="34" charset="0"/>
                <a:cs typeface="Calibri" pitchFamily="34" charset="0"/>
              </a:rPr>
              <a:t>Often their worst student became an ally in the class</a:t>
            </a:r>
          </a:p>
          <a:p>
            <a:pPr marL="0" indent="0">
              <a:spcBef>
                <a:spcPct val="0"/>
              </a:spcBef>
              <a:buNone/>
            </a:pPr>
            <a:r>
              <a:rPr lang="en-US" altLang="en-US" sz="2600" dirty="0" smtClean="0">
                <a:latin typeface="Calibri" pitchFamily="34" charset="0"/>
                <a:cs typeface="Calibri" pitchFamily="34" charset="0"/>
              </a:rPr>
              <a:t>	</a:t>
            </a:r>
          </a:p>
        </p:txBody>
      </p:sp>
    </p:spTree>
    <p:extLst>
      <p:ext uri="{BB962C8B-B14F-4D97-AF65-F5344CB8AC3E}">
        <p14:creationId xmlns:p14="http://schemas.microsoft.com/office/powerpoint/2010/main" val="845469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MORE TIPS FOR TEACHING STUDENTS IMPACTED BY TRAUMA</a:t>
            </a:r>
          </a:p>
        </p:txBody>
      </p:sp>
      <p:sp>
        <p:nvSpPr>
          <p:cNvPr id="4" name="Content Placeholder 3"/>
          <p:cNvSpPr>
            <a:spLocks noGrp="1"/>
          </p:cNvSpPr>
          <p:nvPr>
            <p:ph idx="1"/>
          </p:nvPr>
        </p:nvSpPr>
        <p:spPr/>
        <p:txBody>
          <a:bodyPr>
            <a:normAutofit/>
          </a:bodyPr>
          <a:lstStyle/>
          <a:p>
            <a:pPr>
              <a:spcBef>
                <a:spcPts val="0"/>
              </a:spcBef>
              <a:spcAft>
                <a:spcPts val="1200"/>
              </a:spcAft>
              <a:buFont typeface="Arial" charset="0"/>
              <a:buChar char="•"/>
            </a:pPr>
            <a:r>
              <a:rPr lang="en-US" altLang="en-US" sz="2600" dirty="0">
                <a:solidFill>
                  <a:srgbClr val="000000"/>
                </a:solidFill>
                <a:latin typeface="Calibri" pitchFamily="34" charset="0"/>
                <a:cs typeface="Calibri" pitchFamily="34" charset="0"/>
              </a:rPr>
              <a:t>Use and Teach what you know about trauma:</a:t>
            </a:r>
          </a:p>
          <a:p>
            <a:pPr lvl="2">
              <a:spcBef>
                <a:spcPts val="0"/>
              </a:spcBef>
              <a:spcAft>
                <a:spcPts val="1200"/>
              </a:spcAft>
              <a:buFont typeface="Wingdings" pitchFamily="2" charset="2"/>
              <a:buChar char="ü"/>
            </a:pPr>
            <a:r>
              <a:rPr lang="en-US" altLang="en-US" sz="2400" dirty="0">
                <a:solidFill>
                  <a:srgbClr val="000000"/>
                </a:solidFill>
                <a:latin typeface="Calibri" pitchFamily="34" charset="0"/>
                <a:cs typeface="Calibri" pitchFamily="34" charset="0"/>
              </a:rPr>
              <a:t>Handouts:  </a:t>
            </a:r>
            <a:r>
              <a:rPr lang="en-US" altLang="en-US" sz="2400" i="1" u="sng" dirty="0">
                <a:solidFill>
                  <a:srgbClr val="000000"/>
                </a:solidFill>
                <a:latin typeface="Calibri" pitchFamily="34" charset="0"/>
                <a:cs typeface="Calibri" pitchFamily="34" charset="0"/>
              </a:rPr>
              <a:t>Working With Students Exposed To Trauma</a:t>
            </a:r>
            <a:r>
              <a:rPr lang="en-US" altLang="en-US" sz="2400" dirty="0">
                <a:solidFill>
                  <a:srgbClr val="000000"/>
                </a:solidFill>
                <a:latin typeface="Calibri" pitchFamily="34" charset="0"/>
                <a:cs typeface="Calibri" pitchFamily="34" charset="0"/>
              </a:rPr>
              <a:t>, </a:t>
            </a:r>
            <a:endParaRPr lang="en-US" altLang="en-US" sz="2400" dirty="0" smtClean="0">
              <a:solidFill>
                <a:srgbClr val="000000"/>
              </a:solidFill>
              <a:latin typeface="Calibri" pitchFamily="34" charset="0"/>
              <a:cs typeface="Calibri" pitchFamily="34" charset="0"/>
            </a:endParaRPr>
          </a:p>
          <a:p>
            <a:pPr lvl="2">
              <a:spcBef>
                <a:spcPts val="0"/>
              </a:spcBef>
              <a:spcAft>
                <a:spcPts val="1200"/>
              </a:spcAft>
            </a:pPr>
            <a:r>
              <a:rPr lang="en-US" altLang="en-US" sz="2400" dirty="0" smtClean="0">
                <a:solidFill>
                  <a:srgbClr val="000000"/>
                </a:solidFill>
                <a:latin typeface="Calibri" pitchFamily="34" charset="0"/>
                <a:cs typeface="Calibri" pitchFamily="34" charset="0"/>
              </a:rPr>
              <a:t>Students who Don’t Perceive Safety</a:t>
            </a:r>
          </a:p>
          <a:p>
            <a:pPr lvl="2">
              <a:spcBef>
                <a:spcPts val="0"/>
              </a:spcBef>
              <a:spcAft>
                <a:spcPts val="1200"/>
              </a:spcAft>
            </a:pPr>
            <a:r>
              <a:rPr lang="en-US" altLang="en-US" sz="2400" dirty="0" smtClean="0">
                <a:solidFill>
                  <a:srgbClr val="000000"/>
                </a:solidFill>
                <a:latin typeface="Calibri" pitchFamily="34" charset="0"/>
                <a:cs typeface="Calibri" pitchFamily="34" charset="0"/>
              </a:rPr>
              <a:t>Students Who Are Not Able To Self-Regulate Well</a:t>
            </a:r>
          </a:p>
          <a:p>
            <a:pPr lvl="2">
              <a:spcBef>
                <a:spcPts val="0"/>
              </a:spcBef>
              <a:spcAft>
                <a:spcPts val="1200"/>
              </a:spcAft>
            </a:pPr>
            <a:r>
              <a:rPr lang="en-US" altLang="en-US" sz="2400" dirty="0" smtClean="0">
                <a:solidFill>
                  <a:srgbClr val="000000"/>
                </a:solidFill>
                <a:latin typeface="Calibri" pitchFamily="34" charset="0"/>
                <a:cs typeface="Calibri" pitchFamily="34" charset="0"/>
              </a:rPr>
              <a:t>Students Who Don’t Believe They Matter</a:t>
            </a:r>
          </a:p>
          <a:p>
            <a:pPr lvl="2">
              <a:spcBef>
                <a:spcPts val="0"/>
              </a:spcBef>
              <a:spcAft>
                <a:spcPts val="1200"/>
              </a:spcAft>
            </a:pPr>
            <a:r>
              <a:rPr lang="en-US" altLang="en-US" sz="2400" dirty="0" smtClean="0">
                <a:solidFill>
                  <a:srgbClr val="000000"/>
                </a:solidFill>
                <a:latin typeface="Calibri" pitchFamily="34" charset="0"/>
                <a:cs typeface="Calibri" pitchFamily="34" charset="0"/>
              </a:rPr>
              <a:t>Students Who Don’t Succeed Academically or Socially</a:t>
            </a:r>
            <a:endParaRPr lang="en-US" altLang="en-US" sz="2400" dirty="0">
              <a:solidFill>
                <a:srgbClr val="000000"/>
              </a:solidFill>
              <a:latin typeface="Calibri" pitchFamily="34" charset="0"/>
              <a:cs typeface="Calibri" pitchFamily="34" charset="0"/>
            </a:endParaRPr>
          </a:p>
          <a:p>
            <a:pPr marL="0" indent="0">
              <a:buNone/>
            </a:pPr>
            <a:r>
              <a:rPr lang="en-US" dirty="0" smtClean="0"/>
              <a:t>“Students often exhibit behaviors that are a result of trauma but that can be </a:t>
            </a:r>
            <a:r>
              <a:rPr lang="en-US" i="1" dirty="0" smtClean="0"/>
              <a:t>misinterpreted</a:t>
            </a:r>
            <a:r>
              <a:rPr lang="en-US" dirty="0" smtClean="0"/>
              <a:t> by a teacher as willful disobedience, or that the child has greater control over his/her behavior than he/she does.”                </a:t>
            </a:r>
            <a:r>
              <a:rPr lang="en-US" altLang="en-US" dirty="0">
                <a:solidFill>
                  <a:srgbClr val="000000"/>
                </a:solidFill>
                <a:latin typeface="Calibri" pitchFamily="34" charset="0"/>
                <a:cs typeface="Calibri" pitchFamily="34" charset="0"/>
              </a:rPr>
              <a:t>Jody </a:t>
            </a:r>
            <a:r>
              <a:rPr lang="en-US" altLang="en-US" dirty="0" err="1">
                <a:solidFill>
                  <a:srgbClr val="000000"/>
                </a:solidFill>
                <a:latin typeface="Calibri" pitchFamily="34" charset="0"/>
                <a:cs typeface="Calibri" pitchFamily="34" charset="0"/>
              </a:rPr>
              <a:t>McVittie</a:t>
            </a:r>
            <a:r>
              <a:rPr lang="en-US" altLang="en-US" dirty="0">
                <a:solidFill>
                  <a:srgbClr val="000000"/>
                </a:solidFill>
                <a:latin typeface="Calibri" pitchFamily="34" charset="0"/>
                <a:cs typeface="Calibri" pitchFamily="34" charset="0"/>
              </a:rPr>
              <a:t>, MD, Sound Discipline</a:t>
            </a:r>
            <a:endParaRPr lang="en-US" dirty="0"/>
          </a:p>
        </p:txBody>
      </p:sp>
      <p:sp>
        <p:nvSpPr>
          <p:cNvPr id="3" name="Slide Number Placeholder 2"/>
          <p:cNvSpPr>
            <a:spLocks noGrp="1"/>
          </p:cNvSpPr>
          <p:nvPr>
            <p:ph type="sldNum" sz="quarter" idx="12"/>
          </p:nvPr>
        </p:nvSpPr>
        <p:spPr/>
        <p:txBody>
          <a:bodyPr/>
          <a:lstStyle/>
          <a:p>
            <a:fld id="{8BAEB1D6-1A98-446F-B9DA-FC4761489193}" type="slidenum">
              <a:rPr lang="en-US" smtClean="0"/>
              <a:pPr/>
              <a:t>32</a:t>
            </a:fld>
            <a:endParaRPr lang="en-US"/>
          </a:p>
        </p:txBody>
      </p:sp>
    </p:spTree>
    <p:extLst>
      <p:ext uri="{BB962C8B-B14F-4D97-AF65-F5344CB8AC3E}">
        <p14:creationId xmlns:p14="http://schemas.microsoft.com/office/powerpoint/2010/main" val="3741517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MORE TIPS FOR TEACHING STUDENTS IMPACTED BY TRAUMA</a:t>
            </a:r>
          </a:p>
        </p:txBody>
      </p:sp>
      <p:sp>
        <p:nvSpPr>
          <p:cNvPr id="3" name="Content Placeholder 2"/>
          <p:cNvSpPr>
            <a:spLocks noGrp="1"/>
          </p:cNvSpPr>
          <p:nvPr>
            <p:ph idx="1"/>
          </p:nvPr>
        </p:nvSpPr>
        <p:spPr/>
        <p:txBody>
          <a:bodyPr/>
          <a:lstStyle/>
          <a:p>
            <a:r>
              <a:rPr lang="en-US" altLang="en-US" dirty="0">
                <a:solidFill>
                  <a:srgbClr val="000000"/>
                </a:solidFill>
                <a:latin typeface="Calibri" pitchFamily="34" charset="0"/>
                <a:cs typeface="Calibri" pitchFamily="34" charset="0"/>
              </a:rPr>
              <a:t>Pay attention to the power of perception – </a:t>
            </a:r>
            <a:r>
              <a:rPr lang="en-US" altLang="en-US" dirty="0" smtClean="0">
                <a:solidFill>
                  <a:srgbClr val="000000"/>
                </a:solidFill>
                <a:latin typeface="Calibri" pitchFamily="34" charset="0"/>
                <a:cs typeface="Calibri" pitchFamily="34" charset="0"/>
              </a:rPr>
              <a:t>or misinterpretation!</a:t>
            </a:r>
          </a:p>
          <a:p>
            <a:pPr>
              <a:buFont typeface="Wingdings" panose="05000000000000000000" pitchFamily="2" charset="2"/>
              <a:buChar char="ü"/>
            </a:pPr>
            <a:r>
              <a:rPr lang="en-US" dirty="0" smtClean="0">
                <a:solidFill>
                  <a:srgbClr val="000000"/>
                </a:solidFill>
                <a:latin typeface="Calibri" pitchFamily="34" charset="0"/>
              </a:rPr>
              <a:t>Handout:  </a:t>
            </a:r>
            <a:r>
              <a:rPr lang="en-US" u="sng" dirty="0" smtClean="0">
                <a:solidFill>
                  <a:srgbClr val="000000"/>
                </a:solidFill>
                <a:latin typeface="Calibri" pitchFamily="34" charset="0"/>
              </a:rPr>
              <a:t>The Belief Behind The Behavior – A Key For Mistaken Beliefs</a:t>
            </a:r>
          </a:p>
          <a:p>
            <a:pPr>
              <a:buFont typeface="Wingdings" panose="05000000000000000000" pitchFamily="2" charset="2"/>
              <a:buChar char="ü"/>
            </a:pPr>
            <a:endParaRPr lang="en-US" u="sng" dirty="0">
              <a:solidFill>
                <a:srgbClr val="000000"/>
              </a:solidFill>
              <a:latin typeface="Calibri" pitchFamily="34" charset="0"/>
            </a:endParaRPr>
          </a:p>
          <a:p>
            <a:pPr marL="0" indent="0">
              <a:buNone/>
            </a:pPr>
            <a:r>
              <a:rPr lang="en-US" dirty="0" smtClean="0">
                <a:solidFill>
                  <a:srgbClr val="000000"/>
                </a:solidFill>
                <a:latin typeface="Calibri" pitchFamily="34" charset="0"/>
              </a:rPr>
              <a:t>Five Underlying Goals and Effective Response Ideas:</a:t>
            </a:r>
          </a:p>
          <a:p>
            <a:r>
              <a:rPr lang="en-US" dirty="0" smtClean="0">
                <a:solidFill>
                  <a:srgbClr val="000000"/>
                </a:solidFill>
                <a:latin typeface="Calibri" pitchFamily="34" charset="0"/>
              </a:rPr>
              <a:t>Undue Attention</a:t>
            </a:r>
          </a:p>
          <a:p>
            <a:r>
              <a:rPr lang="en-US" dirty="0" smtClean="0">
                <a:solidFill>
                  <a:srgbClr val="000000"/>
                </a:solidFill>
                <a:latin typeface="Calibri" pitchFamily="34" charset="0"/>
              </a:rPr>
              <a:t>Special Service</a:t>
            </a:r>
          </a:p>
          <a:p>
            <a:r>
              <a:rPr lang="en-US" dirty="0" smtClean="0">
                <a:solidFill>
                  <a:srgbClr val="000000"/>
                </a:solidFill>
                <a:latin typeface="Calibri" pitchFamily="34" charset="0"/>
              </a:rPr>
              <a:t>Misguided Power (Control)</a:t>
            </a:r>
          </a:p>
          <a:p>
            <a:r>
              <a:rPr lang="en-US" dirty="0" smtClean="0">
                <a:solidFill>
                  <a:srgbClr val="000000"/>
                </a:solidFill>
                <a:latin typeface="Calibri" pitchFamily="34" charset="0"/>
              </a:rPr>
              <a:t>Revenge</a:t>
            </a:r>
          </a:p>
          <a:p>
            <a:r>
              <a:rPr lang="en-US" dirty="0" smtClean="0">
                <a:solidFill>
                  <a:srgbClr val="000000"/>
                </a:solidFill>
                <a:latin typeface="Calibri" pitchFamily="34" charset="0"/>
              </a:rPr>
              <a:t>Inadequacy or Avoidance of Humiliation (Anxiety)</a:t>
            </a:r>
          </a:p>
          <a:p>
            <a:pPr marL="0" indent="0">
              <a:buNone/>
            </a:pPr>
            <a:endParaRPr lang="en-US" u="sng" dirty="0"/>
          </a:p>
        </p:txBody>
      </p:sp>
      <p:sp>
        <p:nvSpPr>
          <p:cNvPr id="4" name="Slide Number Placeholder 3"/>
          <p:cNvSpPr>
            <a:spLocks noGrp="1"/>
          </p:cNvSpPr>
          <p:nvPr>
            <p:ph type="sldNum" sz="quarter" idx="12"/>
          </p:nvPr>
        </p:nvSpPr>
        <p:spPr/>
        <p:txBody>
          <a:bodyPr/>
          <a:lstStyle/>
          <a:p>
            <a:fld id="{8BAEB1D6-1A98-446F-B9DA-FC4761489193}" type="slidenum">
              <a:rPr lang="en-US" smtClean="0"/>
              <a:pPr/>
              <a:t>33</a:t>
            </a:fld>
            <a:endParaRPr lang="en-US"/>
          </a:p>
        </p:txBody>
      </p:sp>
    </p:spTree>
    <p:extLst>
      <p:ext uri="{BB962C8B-B14F-4D97-AF65-F5344CB8AC3E}">
        <p14:creationId xmlns:p14="http://schemas.microsoft.com/office/powerpoint/2010/main" val="2273983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1905000"/>
          </a:xfrm>
        </p:spPr>
        <p:txBody>
          <a:bodyPr>
            <a:normAutofit fontScale="90000"/>
          </a:bodyPr>
          <a:lstStyle/>
          <a:p>
            <a:pPr algn="ctr" eaLnBrk="1" fontAlgn="auto" hangingPunct="1">
              <a:spcAft>
                <a:spcPts val="0"/>
              </a:spcAft>
              <a:defRPr/>
            </a:pPr>
            <a:r>
              <a:rPr lang="en-US" sz="3500" i="1" dirty="0" smtClean="0">
                <a:solidFill>
                  <a:srgbClr val="000000"/>
                </a:solidFill>
                <a:latin typeface="+mn-lt"/>
                <a:ea typeface="+mj-ea"/>
              </a:rPr>
              <a:t>“WE CAN’T TEACH WHAT WE DON’T KNOW.  WE CAN’T  LEAD WHERE WE WON’T GO.”</a:t>
            </a:r>
            <a:r>
              <a:rPr lang="en-US" i="1" dirty="0" smtClean="0">
                <a:solidFill>
                  <a:schemeClr val="tx1"/>
                </a:solidFill>
                <a:latin typeface="+mn-lt"/>
                <a:ea typeface="+mj-ea"/>
              </a:rPr>
              <a:t/>
            </a:r>
            <a:br>
              <a:rPr lang="en-US" i="1" dirty="0" smtClean="0">
                <a:solidFill>
                  <a:schemeClr val="tx1"/>
                </a:solidFill>
                <a:latin typeface="+mn-lt"/>
                <a:ea typeface="+mj-ea"/>
              </a:rPr>
            </a:br>
            <a:r>
              <a:rPr lang="en-US" sz="1800" i="1" dirty="0" smtClean="0">
                <a:latin typeface="+mn-lt"/>
                <a:ea typeface="+mj-ea"/>
              </a:rPr>
              <a:t/>
            </a:r>
            <a:br>
              <a:rPr lang="en-US" sz="1800" i="1" dirty="0" smtClean="0">
                <a:latin typeface="+mn-lt"/>
                <a:ea typeface="+mj-ea"/>
              </a:rPr>
            </a:br>
            <a:r>
              <a:rPr lang="en-US" sz="1800" i="1" dirty="0" smtClean="0">
                <a:latin typeface="+mn-lt"/>
                <a:ea typeface="+mj-ea"/>
              </a:rPr>
              <a:t>				 Malcolm X</a:t>
            </a:r>
            <a:endParaRPr lang="en-US" sz="1800" i="1" dirty="0">
              <a:latin typeface="+mn-lt"/>
              <a:ea typeface="+mj-ea"/>
            </a:endParaRPr>
          </a:p>
        </p:txBody>
      </p:sp>
      <p:pic>
        <p:nvPicPr>
          <p:cNvPr id="957443" name="Content Placeholder 4" descr="momma-and-baby-ducks-300x174.jpg"/>
          <p:cNvPicPr>
            <a:picLocks noGrp="1" noChangeAspect="1"/>
          </p:cNvPicPr>
          <p:nvPr/>
        </p:nvPicPr>
        <p:blipFill>
          <a:blip r:embed="rId3" cstate="print">
            <a:extLst>
              <a:ext uri="{28A0092B-C50C-407E-A947-70E740481C1C}">
                <a14:useLocalDpi xmlns:a14="http://schemas.microsoft.com/office/drawing/2010/main" val="0"/>
              </a:ext>
            </a:extLst>
          </a:blip>
          <a:srcRect t="1443" b="1443"/>
          <a:stretch>
            <a:fillRect/>
          </a:stretch>
        </p:blipFill>
        <p:spPr bwMode="auto">
          <a:xfrm>
            <a:off x="1295400" y="2895600"/>
            <a:ext cx="57912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568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lstStyle/>
          <a:p>
            <a:pPr algn="ctr" eaLnBrk="1" fontAlgn="auto" hangingPunct="1">
              <a:spcAft>
                <a:spcPts val="0"/>
              </a:spcAft>
              <a:defRPr/>
            </a:pPr>
            <a:r>
              <a:rPr lang="en-US" dirty="0" smtClean="0">
                <a:latin typeface="+mn-lt"/>
                <a:ea typeface="+mj-ea"/>
              </a:rPr>
              <a:t>Self Awareness..…</a:t>
            </a:r>
            <a:endParaRPr lang="en-US" dirty="0">
              <a:latin typeface="+mn-lt"/>
              <a:ea typeface="+mj-ea"/>
            </a:endParaRPr>
          </a:p>
        </p:txBody>
      </p:sp>
      <p:sp>
        <p:nvSpPr>
          <p:cNvPr id="3" name="Content Placeholder 2"/>
          <p:cNvSpPr>
            <a:spLocks noGrp="1"/>
          </p:cNvSpPr>
          <p:nvPr>
            <p:ph idx="4294967295"/>
          </p:nvPr>
        </p:nvSpPr>
        <p:spPr>
          <a:xfrm>
            <a:off x="381000" y="1295400"/>
            <a:ext cx="8077200" cy="4343400"/>
          </a:xfrm>
        </p:spPr>
        <p:txBody>
          <a:bodyPr rtlCol="0">
            <a:noAutofit/>
          </a:bodyPr>
          <a:lstStyle/>
          <a:p>
            <a:pPr eaLnBrk="1" fontAlgn="auto" hangingPunct="1">
              <a:spcAft>
                <a:spcPts val="0"/>
              </a:spcAft>
              <a:defRPr/>
            </a:pPr>
            <a:r>
              <a:rPr lang="en-US" sz="2800" b="1" dirty="0" smtClean="0">
                <a:solidFill>
                  <a:srgbClr val="000000"/>
                </a:solidFill>
                <a:ea typeface="+mn-ea"/>
              </a:rPr>
              <a:t>Educators and Empathy</a:t>
            </a:r>
            <a:r>
              <a:rPr lang="en-US" sz="2800" dirty="0" smtClean="0">
                <a:solidFill>
                  <a:srgbClr val="000000"/>
                </a:solidFill>
                <a:ea typeface="+mn-ea"/>
              </a:rPr>
              <a:t>: </a:t>
            </a:r>
          </a:p>
          <a:p>
            <a:pPr marL="166688" indent="0" eaLnBrk="1" fontAlgn="auto" hangingPunct="1">
              <a:spcAft>
                <a:spcPts val="0"/>
              </a:spcAft>
              <a:buFont typeface="Arial" pitchFamily="34" charset="0"/>
              <a:buNone/>
              <a:defRPr/>
            </a:pPr>
            <a:r>
              <a:rPr lang="en-US" sz="2800" dirty="0" smtClean="0">
                <a:solidFill>
                  <a:srgbClr val="000000"/>
                </a:solidFill>
                <a:ea typeface="+mn-ea"/>
              </a:rPr>
              <a:t>Empathy is the identification with or the experiencing of, the feelings, thoughts or attitudes of others. </a:t>
            </a:r>
          </a:p>
          <a:p>
            <a:pPr eaLnBrk="1" fontAlgn="auto" hangingPunct="1">
              <a:spcAft>
                <a:spcPts val="0"/>
              </a:spcAft>
              <a:buFont typeface="Arial"/>
              <a:buChar char="•"/>
              <a:defRPr/>
            </a:pPr>
            <a:r>
              <a:rPr lang="en-US" sz="2800" b="1" dirty="0" smtClean="0">
                <a:solidFill>
                  <a:srgbClr val="000000"/>
                </a:solidFill>
                <a:ea typeface="+mn-ea"/>
              </a:rPr>
              <a:t>Compassion Satisfaction</a:t>
            </a:r>
            <a:r>
              <a:rPr lang="en-US" sz="2800" dirty="0" smtClean="0">
                <a:solidFill>
                  <a:srgbClr val="000000"/>
                </a:solidFill>
                <a:ea typeface="+mn-ea"/>
              </a:rPr>
              <a:t>: the positive feelings we get when we realize that the compassion we put in working with others is resulting in some relief, growth or healing.</a:t>
            </a:r>
          </a:p>
          <a:p>
            <a:pPr eaLnBrk="1" fontAlgn="auto" hangingPunct="1">
              <a:spcAft>
                <a:spcPts val="0"/>
              </a:spcAft>
              <a:buFont typeface="Arial"/>
              <a:buChar char="•"/>
              <a:defRPr/>
            </a:pPr>
            <a:r>
              <a:rPr lang="en-US" sz="2800" b="1" dirty="0" smtClean="0">
                <a:solidFill>
                  <a:srgbClr val="000000"/>
                </a:solidFill>
                <a:ea typeface="+mn-ea"/>
              </a:rPr>
              <a:t>Empathy</a:t>
            </a:r>
            <a:r>
              <a:rPr lang="en-US" sz="2800" dirty="0" smtClean="0">
                <a:solidFill>
                  <a:srgbClr val="000000"/>
                </a:solidFill>
                <a:ea typeface="+mn-ea"/>
              </a:rPr>
              <a:t> is a double edged sword: It provides healing power, however empathy for the traumatic   pain of another can result in personal upset    or pain for the listener.</a:t>
            </a:r>
            <a:endParaRPr lang="en-US" sz="2800" dirty="0">
              <a:solidFill>
                <a:srgbClr val="000000"/>
              </a:solidFill>
              <a:ea typeface="+mn-ea"/>
            </a:endParaRPr>
          </a:p>
        </p:txBody>
      </p:sp>
    </p:spTree>
    <p:extLst>
      <p:ext uri="{BB962C8B-B14F-4D97-AF65-F5344CB8AC3E}">
        <p14:creationId xmlns:p14="http://schemas.microsoft.com/office/powerpoint/2010/main" val="3214949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normAutofit/>
          </a:bodyPr>
          <a:lstStyle/>
          <a:p>
            <a:pPr algn="ctr" eaLnBrk="1" fontAlgn="auto" hangingPunct="1">
              <a:spcAft>
                <a:spcPts val="0"/>
              </a:spcAft>
              <a:defRPr/>
            </a:pPr>
            <a:r>
              <a:rPr lang="en-US" dirty="0" smtClean="0">
                <a:latin typeface="+mn-lt"/>
                <a:ea typeface="+mj-ea"/>
              </a:rPr>
              <a:t>VICARIOUS TRAUMA </a:t>
            </a:r>
            <a:endParaRPr lang="en-US" dirty="0">
              <a:latin typeface="+mn-lt"/>
              <a:ea typeface="+mj-ea"/>
            </a:endParaRPr>
          </a:p>
        </p:txBody>
      </p:sp>
      <p:sp>
        <p:nvSpPr>
          <p:cNvPr id="3" name="Content Placeholder 2"/>
          <p:cNvSpPr>
            <a:spLocks noGrp="1"/>
          </p:cNvSpPr>
          <p:nvPr>
            <p:ph idx="4294967295"/>
          </p:nvPr>
        </p:nvSpPr>
        <p:spPr>
          <a:xfrm>
            <a:off x="228600" y="1295400"/>
            <a:ext cx="8610600" cy="5105400"/>
          </a:xfrm>
        </p:spPr>
        <p:txBody>
          <a:bodyPr rtlCol="0">
            <a:noAutofit/>
          </a:bodyPr>
          <a:lstStyle/>
          <a:p>
            <a:pPr marL="0" indent="0" algn="ctr" eaLnBrk="1" fontAlgn="auto" hangingPunct="1">
              <a:lnSpc>
                <a:spcPct val="100000"/>
              </a:lnSpc>
              <a:spcAft>
                <a:spcPts val="1200"/>
              </a:spcAft>
              <a:buFont typeface="Arial" pitchFamily="34" charset="0"/>
              <a:buNone/>
              <a:defRPr/>
            </a:pPr>
            <a:r>
              <a:rPr lang="en-US" dirty="0" smtClean="0">
                <a:solidFill>
                  <a:srgbClr val="000000"/>
                </a:solidFill>
                <a:ea typeface="+mn-ea"/>
              </a:rPr>
              <a:t>When empathy for a student’s suffering leads to internalizing or frightening realities not personally experienced we call this </a:t>
            </a:r>
          </a:p>
          <a:p>
            <a:pPr marL="0" indent="0" algn="ctr" eaLnBrk="1" fontAlgn="auto" hangingPunct="1">
              <a:lnSpc>
                <a:spcPct val="100000"/>
              </a:lnSpc>
              <a:spcAft>
                <a:spcPts val="1200"/>
              </a:spcAft>
              <a:buFont typeface="Arial" pitchFamily="34" charset="0"/>
              <a:buNone/>
              <a:defRPr/>
            </a:pPr>
            <a:r>
              <a:rPr lang="en-US" sz="2800" b="1" u="sng" dirty="0" smtClean="0">
                <a:solidFill>
                  <a:srgbClr val="000000"/>
                </a:solidFill>
                <a:ea typeface="+mn-ea"/>
              </a:rPr>
              <a:t>vicarious (secondary) trauma</a:t>
            </a:r>
          </a:p>
          <a:p>
            <a:pPr eaLnBrk="1" fontAlgn="auto" hangingPunct="1">
              <a:lnSpc>
                <a:spcPct val="100000"/>
              </a:lnSpc>
              <a:spcAft>
                <a:spcPts val="1200"/>
              </a:spcAft>
              <a:buFont typeface="Arial"/>
              <a:buChar char="•"/>
              <a:defRPr/>
            </a:pPr>
            <a:r>
              <a:rPr lang="en-US" dirty="0" smtClean="0">
                <a:solidFill>
                  <a:srgbClr val="000000"/>
                </a:solidFill>
                <a:ea typeface="+mn-ea"/>
              </a:rPr>
              <a:t>Constant demands to care for others may cause fatigue, emotional stress, or apathy.  When trauma repeatedly overwhelms our ability to function normally we may experience </a:t>
            </a:r>
            <a:r>
              <a:rPr lang="en-US" b="1" u="sng" dirty="0" smtClean="0">
                <a:solidFill>
                  <a:srgbClr val="000000"/>
                </a:solidFill>
                <a:ea typeface="+mn-ea"/>
              </a:rPr>
              <a:t>compassion fatigue.</a:t>
            </a:r>
            <a:r>
              <a:rPr lang="en-US" b="1" dirty="0" smtClean="0">
                <a:solidFill>
                  <a:srgbClr val="000000"/>
                </a:solidFill>
                <a:ea typeface="+mn-ea"/>
              </a:rPr>
              <a:t>  </a:t>
            </a:r>
            <a:r>
              <a:rPr lang="en-US" dirty="0" smtClean="0">
                <a:solidFill>
                  <a:srgbClr val="000000"/>
                </a:solidFill>
                <a:ea typeface="+mn-ea"/>
              </a:rPr>
              <a:t>High levels of compassion fatigue can, overtime lead to;</a:t>
            </a:r>
          </a:p>
          <a:p>
            <a:pPr eaLnBrk="1" fontAlgn="auto" hangingPunct="1">
              <a:lnSpc>
                <a:spcPct val="100000"/>
              </a:lnSpc>
              <a:spcAft>
                <a:spcPts val="1200"/>
              </a:spcAft>
              <a:buFont typeface="Arial"/>
              <a:buChar char="•"/>
              <a:defRPr/>
            </a:pPr>
            <a:r>
              <a:rPr lang="en-US" b="1" u="sng" dirty="0" smtClean="0">
                <a:solidFill>
                  <a:srgbClr val="000000"/>
                </a:solidFill>
                <a:ea typeface="+mn-ea"/>
              </a:rPr>
              <a:t>Burnout</a:t>
            </a:r>
            <a:r>
              <a:rPr lang="en-US" u="sng" dirty="0" smtClean="0">
                <a:solidFill>
                  <a:srgbClr val="000000"/>
                </a:solidFill>
                <a:ea typeface="+mn-ea"/>
              </a:rPr>
              <a:t>:</a:t>
            </a:r>
            <a:r>
              <a:rPr lang="en-US" dirty="0" smtClean="0">
                <a:solidFill>
                  <a:srgbClr val="000000"/>
                </a:solidFill>
                <a:ea typeface="+mn-ea"/>
              </a:rPr>
              <a:t> physical and emotional exhaustion, involving the development of negative self concept, job attitudes and loss of concern and feeling for our students, their parents and our colleagues </a:t>
            </a:r>
          </a:p>
          <a:p>
            <a:pPr marL="0" indent="0" algn="ctr" eaLnBrk="1" fontAlgn="auto" hangingPunct="1">
              <a:lnSpc>
                <a:spcPct val="100000"/>
              </a:lnSpc>
              <a:spcAft>
                <a:spcPts val="1200"/>
              </a:spcAft>
              <a:buFont typeface="Arial" pitchFamily="34" charset="0"/>
              <a:buNone/>
              <a:defRPr/>
            </a:pPr>
            <a:endParaRPr lang="en-US" b="1" dirty="0">
              <a:ea typeface="+mn-ea"/>
            </a:endParaRPr>
          </a:p>
          <a:p>
            <a:pPr eaLnBrk="1" fontAlgn="auto" hangingPunct="1">
              <a:lnSpc>
                <a:spcPct val="100000"/>
              </a:lnSpc>
              <a:spcAft>
                <a:spcPts val="1200"/>
              </a:spcAft>
              <a:buFont typeface="Arial"/>
              <a:buChar char="•"/>
              <a:defRPr/>
            </a:pPr>
            <a:endParaRPr lang="en-US" dirty="0">
              <a:ea typeface="+mn-ea"/>
            </a:endParaRPr>
          </a:p>
        </p:txBody>
      </p:sp>
    </p:spTree>
    <p:extLst>
      <p:ext uri="{BB962C8B-B14F-4D97-AF65-F5344CB8AC3E}">
        <p14:creationId xmlns:p14="http://schemas.microsoft.com/office/powerpoint/2010/main" val="1975463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3600" dirty="0" smtClean="0">
                <a:latin typeface="+mn-lt"/>
                <a:ea typeface="+mj-ea"/>
              </a:rPr>
              <a:t>THE PROFESSIONAL IMPACT OF VICARIOUS TRAUMA</a:t>
            </a:r>
            <a:r>
              <a:rPr lang="en-US" dirty="0" smtClean="0">
                <a:ea typeface="+mj-ea"/>
              </a:rPr>
              <a:t/>
            </a:r>
            <a:br>
              <a:rPr lang="en-US" dirty="0" smtClean="0">
                <a:ea typeface="+mj-ea"/>
              </a:rPr>
            </a:br>
            <a:r>
              <a:rPr lang="en-US" sz="2000" dirty="0">
                <a:ea typeface="+mj-ea"/>
              </a:rPr>
              <a:t>(</a:t>
            </a:r>
            <a:r>
              <a:rPr lang="en-US" sz="2000" i="1" dirty="0">
                <a:ea typeface="+mj-ea"/>
              </a:rPr>
              <a:t>Adapted from The Heart of Learning and Teaching)</a:t>
            </a:r>
            <a:r>
              <a:rPr lang="en-US" sz="2000" dirty="0" smtClean="0">
                <a:ea typeface="+mj-ea"/>
              </a:rPr>
              <a:t> </a:t>
            </a:r>
            <a:endParaRPr lang="en-US" sz="2000" dirty="0">
              <a:ea typeface="+mj-ea"/>
            </a:endParaRPr>
          </a:p>
        </p:txBody>
      </p:sp>
      <p:sp>
        <p:nvSpPr>
          <p:cNvPr id="960515" name="Content Placeholder 2"/>
          <p:cNvSpPr>
            <a:spLocks noGrp="1"/>
          </p:cNvSpPr>
          <p:nvPr>
            <p:ph sz="half" idx="1"/>
          </p:nvPr>
        </p:nvSpPr>
        <p:spPr>
          <a:xfrm>
            <a:off x="457200" y="1905000"/>
            <a:ext cx="4038600" cy="4486656"/>
          </a:xfrm>
        </p:spPr>
        <p:txBody>
          <a:bodyPr>
            <a:normAutofit/>
          </a:bodyPr>
          <a:lstStyle/>
          <a:p>
            <a:pPr eaLnBrk="1" hangingPunct="1">
              <a:spcBef>
                <a:spcPts val="1800"/>
              </a:spcBef>
              <a:buFont typeface="Arial" charset="0"/>
              <a:buChar char="•"/>
            </a:pPr>
            <a:r>
              <a:rPr lang="en-US" altLang="en-US" u="sng" dirty="0" smtClean="0">
                <a:solidFill>
                  <a:srgbClr val="000000"/>
                </a:solidFill>
                <a:latin typeface="Calibri" pitchFamily="34" charset="0"/>
                <a:cs typeface="Calibri" pitchFamily="34" charset="0"/>
              </a:rPr>
              <a:t>JOB TASKS</a:t>
            </a:r>
            <a:r>
              <a:rPr lang="en-US" altLang="en-US" dirty="0" smtClean="0">
                <a:solidFill>
                  <a:srgbClr val="000000"/>
                </a:solidFill>
                <a:latin typeface="Calibri" pitchFamily="34" charset="0"/>
                <a:cs typeface="Calibri" pitchFamily="34" charset="0"/>
              </a:rPr>
              <a:t>  </a:t>
            </a:r>
          </a:p>
          <a:p>
            <a:pPr eaLnBrk="1" hangingPunct="1">
              <a:spcBef>
                <a:spcPts val="1800"/>
              </a:spcBef>
              <a:buFont typeface="Arial" charset="0"/>
              <a:buChar char="•"/>
            </a:pPr>
            <a:r>
              <a:rPr lang="en-US" altLang="en-US" u="sng" dirty="0" smtClean="0">
                <a:solidFill>
                  <a:srgbClr val="000000"/>
                </a:solidFill>
                <a:latin typeface="Calibri" pitchFamily="34" charset="0"/>
                <a:cs typeface="Calibri" pitchFamily="34" charset="0"/>
              </a:rPr>
              <a:t>MORALE</a:t>
            </a:r>
            <a:r>
              <a:rPr lang="en-US" altLang="en-US" dirty="0" smtClean="0">
                <a:solidFill>
                  <a:srgbClr val="000000"/>
                </a:solidFill>
                <a:latin typeface="Calibri" pitchFamily="34" charset="0"/>
                <a:cs typeface="Calibri" pitchFamily="34" charset="0"/>
              </a:rPr>
              <a:t> </a:t>
            </a:r>
          </a:p>
          <a:p>
            <a:pPr eaLnBrk="1" hangingPunct="1">
              <a:spcBef>
                <a:spcPts val="1800"/>
              </a:spcBef>
              <a:buFont typeface="Arial" charset="0"/>
              <a:buChar char="•"/>
            </a:pPr>
            <a:r>
              <a:rPr lang="en-US" altLang="en-US" u="sng" dirty="0" smtClean="0">
                <a:solidFill>
                  <a:srgbClr val="000000"/>
                </a:solidFill>
                <a:latin typeface="Calibri" pitchFamily="34" charset="0"/>
                <a:cs typeface="Calibri" pitchFamily="34" charset="0"/>
              </a:rPr>
              <a:t>INTERPERSONAL</a:t>
            </a:r>
            <a:r>
              <a:rPr lang="en-US" altLang="en-US" dirty="0" smtClean="0">
                <a:solidFill>
                  <a:srgbClr val="000000"/>
                </a:solidFill>
                <a:latin typeface="Calibri" pitchFamily="34" charset="0"/>
                <a:cs typeface="Calibri" pitchFamily="34" charset="0"/>
              </a:rPr>
              <a:t> </a:t>
            </a:r>
          </a:p>
          <a:p>
            <a:pPr eaLnBrk="1" hangingPunct="1">
              <a:spcBef>
                <a:spcPts val="1800"/>
              </a:spcBef>
              <a:buFont typeface="Arial" charset="0"/>
              <a:buChar char="•"/>
            </a:pPr>
            <a:r>
              <a:rPr lang="en-US" altLang="en-US" u="sng" dirty="0" smtClean="0">
                <a:solidFill>
                  <a:srgbClr val="000000"/>
                </a:solidFill>
                <a:latin typeface="Calibri" pitchFamily="34" charset="0"/>
                <a:cs typeface="Calibri" pitchFamily="34" charset="0"/>
              </a:rPr>
              <a:t>BEHAVIORAL</a:t>
            </a:r>
          </a:p>
          <a:p>
            <a:pPr>
              <a:spcBef>
                <a:spcPts val="1800"/>
              </a:spcBef>
              <a:buFont typeface="Arial" charset="0"/>
              <a:buChar char="•"/>
            </a:pPr>
            <a:r>
              <a:rPr lang="en-US" u="sng" dirty="0" smtClean="0">
                <a:solidFill>
                  <a:srgbClr val="000000"/>
                </a:solidFill>
              </a:rPr>
              <a:t>PHYSICAL</a:t>
            </a:r>
          </a:p>
          <a:p>
            <a:pPr>
              <a:spcBef>
                <a:spcPts val="1800"/>
              </a:spcBef>
              <a:buFont typeface="Arial" charset="0"/>
              <a:buChar char="•"/>
            </a:pPr>
            <a:r>
              <a:rPr lang="en-US" u="sng" dirty="0">
                <a:solidFill>
                  <a:srgbClr val="000000"/>
                </a:solidFill>
              </a:rPr>
              <a:t>EMOTIONAL</a:t>
            </a:r>
          </a:p>
          <a:p>
            <a:pPr>
              <a:spcBef>
                <a:spcPts val="1800"/>
              </a:spcBef>
              <a:buFont typeface="Arial" charset="0"/>
              <a:buChar char="•"/>
            </a:pPr>
            <a:endParaRPr lang="en-US" u="sng" dirty="0" smtClean="0">
              <a:solidFill>
                <a:srgbClr val="000000"/>
              </a:solidFill>
            </a:endParaRPr>
          </a:p>
        </p:txBody>
      </p:sp>
      <p:sp>
        <p:nvSpPr>
          <p:cNvPr id="3" name="Content Placeholder 2"/>
          <p:cNvSpPr>
            <a:spLocks noGrp="1"/>
          </p:cNvSpPr>
          <p:nvPr>
            <p:ph sz="half" idx="2"/>
          </p:nvPr>
        </p:nvSpPr>
        <p:spPr>
          <a:xfrm>
            <a:off x="4648200" y="1981200"/>
            <a:ext cx="4038600" cy="4410456"/>
          </a:xfrm>
        </p:spPr>
        <p:txBody>
          <a:bodyPr>
            <a:normAutofit/>
          </a:bodyPr>
          <a:lstStyle/>
          <a:p>
            <a:pPr>
              <a:spcBef>
                <a:spcPts val="1800"/>
              </a:spcBef>
              <a:buFont typeface="Arial" charset="0"/>
              <a:buChar char="•"/>
            </a:pPr>
            <a:r>
              <a:rPr lang="en-US" u="sng" dirty="0" smtClean="0">
                <a:solidFill>
                  <a:srgbClr val="000000"/>
                </a:solidFill>
              </a:rPr>
              <a:t>BEHAVIORAL</a:t>
            </a:r>
            <a:endParaRPr lang="en-US" u="sng" dirty="0">
              <a:solidFill>
                <a:srgbClr val="000000"/>
              </a:solidFill>
            </a:endParaRPr>
          </a:p>
          <a:p>
            <a:pPr>
              <a:spcBef>
                <a:spcPts val="1800"/>
              </a:spcBef>
              <a:buFont typeface="Arial" charset="0"/>
              <a:buChar char="•"/>
            </a:pPr>
            <a:r>
              <a:rPr lang="en-US" altLang="en-US" u="sng" dirty="0">
                <a:solidFill>
                  <a:srgbClr val="000000"/>
                </a:solidFill>
                <a:latin typeface="Calibri" pitchFamily="34" charset="0"/>
                <a:cs typeface="Calibri" pitchFamily="34" charset="0"/>
              </a:rPr>
              <a:t>COGNITIVE</a:t>
            </a:r>
          </a:p>
          <a:p>
            <a:pPr>
              <a:spcBef>
                <a:spcPts val="1800"/>
              </a:spcBef>
              <a:buFont typeface="Arial" charset="0"/>
              <a:buChar char="•"/>
            </a:pPr>
            <a:r>
              <a:rPr lang="en-US" altLang="en-US" u="sng" dirty="0">
                <a:solidFill>
                  <a:srgbClr val="000000"/>
                </a:solidFill>
                <a:latin typeface="Calibri" pitchFamily="34" charset="0"/>
                <a:cs typeface="Calibri" pitchFamily="34" charset="0"/>
              </a:rPr>
              <a:t>REALTIONAL (INTERPERSONAL)</a:t>
            </a:r>
          </a:p>
          <a:p>
            <a:pPr>
              <a:spcBef>
                <a:spcPts val="1800"/>
              </a:spcBef>
              <a:buFont typeface="Arial" charset="0"/>
              <a:buChar char="•"/>
            </a:pPr>
            <a:r>
              <a:rPr lang="en-US" altLang="en-US" u="sng" dirty="0">
                <a:solidFill>
                  <a:srgbClr val="000000"/>
                </a:solidFill>
                <a:latin typeface="Calibri" pitchFamily="34" charset="0"/>
                <a:cs typeface="Calibri" pitchFamily="34" charset="0"/>
              </a:rPr>
              <a:t>WORLD VIEW (SPIRITUAL</a:t>
            </a:r>
            <a:r>
              <a:rPr lang="en-US" altLang="en-US" u="sng" dirty="0" smtClean="0">
                <a:solidFill>
                  <a:srgbClr val="000000"/>
                </a:solidFill>
                <a:latin typeface="Calibri" pitchFamily="34" charset="0"/>
                <a:cs typeface="Calibri" pitchFamily="34" charset="0"/>
              </a:rPr>
              <a:t>)</a:t>
            </a:r>
            <a:endParaRPr lang="en-US" altLang="en-US" dirty="0">
              <a:solidFill>
                <a:srgbClr val="000000"/>
              </a:solidFill>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1504450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latin typeface="+mn-lt"/>
                <a:ea typeface="+mj-ea"/>
              </a:rPr>
              <a:t>SELF-CARE TECHNIQUES </a:t>
            </a:r>
            <a:endParaRPr lang="en-US" dirty="0">
              <a:latin typeface="+mn-lt"/>
              <a:ea typeface="+mj-ea"/>
            </a:endParaRPr>
          </a:p>
        </p:txBody>
      </p:sp>
      <p:sp>
        <p:nvSpPr>
          <p:cNvPr id="964611" name="Content Placeholder 2"/>
          <p:cNvSpPr>
            <a:spLocks noGrp="1"/>
          </p:cNvSpPr>
          <p:nvPr>
            <p:ph idx="4294967295"/>
          </p:nvPr>
        </p:nvSpPr>
        <p:spPr>
          <a:xfrm>
            <a:off x="228600" y="1447800"/>
            <a:ext cx="8839200" cy="5105400"/>
          </a:xfrm>
        </p:spPr>
        <p:txBody>
          <a:bodyPr>
            <a:normAutofit/>
          </a:bodyPr>
          <a:lstStyle/>
          <a:p>
            <a:pPr marL="0" indent="-457200">
              <a:lnSpc>
                <a:spcPct val="150000"/>
              </a:lnSpc>
              <a:spcBef>
                <a:spcPts val="0"/>
              </a:spcBef>
            </a:pPr>
            <a:r>
              <a:rPr lang="en-US" altLang="en-US" u="sng" dirty="0" smtClean="0">
                <a:solidFill>
                  <a:srgbClr val="000000"/>
                </a:solidFill>
                <a:latin typeface="Calibri" pitchFamily="34" charset="0"/>
                <a:cs typeface="Calibri" pitchFamily="34" charset="0"/>
              </a:rPr>
              <a:t>PHYSICAL FITNESS</a:t>
            </a:r>
          </a:p>
          <a:p>
            <a:pPr marL="0" indent="-457200">
              <a:lnSpc>
                <a:spcPct val="150000"/>
              </a:lnSpc>
              <a:spcBef>
                <a:spcPts val="0"/>
              </a:spcBef>
            </a:pPr>
            <a:r>
              <a:rPr lang="en-US" altLang="en-US" u="sng" dirty="0" smtClean="0">
                <a:solidFill>
                  <a:srgbClr val="000000"/>
                </a:solidFill>
                <a:latin typeface="Calibri" pitchFamily="34" charset="0"/>
                <a:cs typeface="Calibri" pitchFamily="34" charset="0"/>
              </a:rPr>
              <a:t>NUTRITION AND HYDRATION</a:t>
            </a:r>
            <a:endParaRPr lang="en-US" altLang="en-US" dirty="0" smtClean="0">
              <a:solidFill>
                <a:srgbClr val="000000"/>
              </a:solidFill>
              <a:latin typeface="Calibri" pitchFamily="34" charset="0"/>
              <a:cs typeface="Calibri" pitchFamily="34" charset="0"/>
            </a:endParaRPr>
          </a:p>
          <a:p>
            <a:pPr marL="0" indent="-457200">
              <a:lnSpc>
                <a:spcPct val="150000"/>
              </a:lnSpc>
              <a:spcBef>
                <a:spcPts val="0"/>
              </a:spcBef>
            </a:pPr>
            <a:r>
              <a:rPr lang="en-US" altLang="en-US" u="sng" dirty="0" smtClean="0">
                <a:solidFill>
                  <a:srgbClr val="000000"/>
                </a:solidFill>
                <a:latin typeface="Calibri" pitchFamily="34" charset="0"/>
                <a:cs typeface="Calibri" pitchFamily="34" charset="0"/>
              </a:rPr>
              <a:t>SLEEP AND REST</a:t>
            </a:r>
            <a:r>
              <a:rPr lang="en-US" altLang="en-US" dirty="0" smtClean="0">
                <a:solidFill>
                  <a:srgbClr val="000000"/>
                </a:solidFill>
                <a:latin typeface="Calibri" pitchFamily="34" charset="0"/>
                <a:cs typeface="Calibri" pitchFamily="34" charset="0"/>
              </a:rPr>
              <a:t> </a:t>
            </a:r>
          </a:p>
          <a:p>
            <a:pPr marL="0" indent="-457200">
              <a:lnSpc>
                <a:spcPct val="150000"/>
              </a:lnSpc>
              <a:spcBef>
                <a:spcPts val="0"/>
              </a:spcBef>
            </a:pPr>
            <a:r>
              <a:rPr lang="en-US" altLang="en-US" u="sng" dirty="0" smtClean="0">
                <a:solidFill>
                  <a:srgbClr val="000000"/>
                </a:solidFill>
                <a:latin typeface="Calibri" pitchFamily="34" charset="0"/>
                <a:cs typeface="Calibri" pitchFamily="34" charset="0"/>
              </a:rPr>
              <a:t>ASSERTIVENESS</a:t>
            </a:r>
            <a:endParaRPr lang="en-US" altLang="en-US" dirty="0" smtClean="0">
              <a:solidFill>
                <a:srgbClr val="000000"/>
              </a:solidFill>
              <a:latin typeface="Calibri" pitchFamily="34" charset="0"/>
              <a:cs typeface="Calibri" pitchFamily="34" charset="0"/>
            </a:endParaRPr>
          </a:p>
          <a:p>
            <a:pPr marL="0" indent="-457200">
              <a:lnSpc>
                <a:spcPct val="150000"/>
              </a:lnSpc>
              <a:spcBef>
                <a:spcPts val="0"/>
              </a:spcBef>
            </a:pPr>
            <a:r>
              <a:rPr lang="en-US" altLang="en-US" u="sng" dirty="0">
                <a:solidFill>
                  <a:srgbClr val="000000"/>
                </a:solidFill>
                <a:latin typeface="Calibri" pitchFamily="34" charset="0"/>
                <a:cs typeface="Calibri" pitchFamily="34" charset="0"/>
              </a:rPr>
              <a:t>CENTERING AND </a:t>
            </a:r>
            <a:r>
              <a:rPr lang="en-US" altLang="en-US" u="sng" dirty="0" smtClean="0">
                <a:solidFill>
                  <a:srgbClr val="000000"/>
                </a:solidFill>
                <a:latin typeface="Calibri" pitchFamily="34" charset="0"/>
                <a:cs typeface="Calibri" pitchFamily="34" charset="0"/>
              </a:rPr>
              <a:t>SOLITUDE</a:t>
            </a:r>
          </a:p>
          <a:p>
            <a:pPr marL="0" indent="-457200">
              <a:lnSpc>
                <a:spcPct val="150000"/>
              </a:lnSpc>
              <a:spcBef>
                <a:spcPts val="0"/>
              </a:spcBef>
            </a:pPr>
            <a:r>
              <a:rPr lang="en-US" altLang="en-US" u="sng" dirty="0" smtClean="0">
                <a:solidFill>
                  <a:srgbClr val="000000"/>
                </a:solidFill>
                <a:latin typeface="Calibri" pitchFamily="34" charset="0"/>
                <a:cs typeface="Calibri" pitchFamily="34" charset="0"/>
              </a:rPr>
              <a:t>CREATIVITY</a:t>
            </a:r>
          </a:p>
          <a:p>
            <a:pPr marL="0" indent="-457200">
              <a:lnSpc>
                <a:spcPct val="150000"/>
              </a:lnSpc>
              <a:spcBef>
                <a:spcPts val="0"/>
              </a:spcBef>
            </a:pPr>
            <a:r>
              <a:rPr lang="en-US" altLang="en-US" u="sng" dirty="0">
                <a:solidFill>
                  <a:srgbClr val="000000"/>
                </a:solidFill>
                <a:latin typeface="Calibri" pitchFamily="34" charset="0"/>
                <a:cs typeface="Calibri" pitchFamily="34" charset="0"/>
              </a:rPr>
              <a:t>FUN AND </a:t>
            </a:r>
            <a:r>
              <a:rPr lang="en-US" altLang="en-US" u="sng" dirty="0" smtClean="0">
                <a:solidFill>
                  <a:srgbClr val="000000"/>
                </a:solidFill>
                <a:latin typeface="Calibri" pitchFamily="34" charset="0"/>
                <a:cs typeface="Calibri" pitchFamily="34" charset="0"/>
              </a:rPr>
              <a:t>ENJOYMENT</a:t>
            </a:r>
          </a:p>
          <a:p>
            <a:pPr marL="0" indent="-457200">
              <a:lnSpc>
                <a:spcPct val="150000"/>
              </a:lnSpc>
              <a:spcBef>
                <a:spcPts val="0"/>
              </a:spcBef>
            </a:pPr>
            <a:r>
              <a:rPr lang="en-US" altLang="en-US" u="sng" dirty="0">
                <a:solidFill>
                  <a:srgbClr val="000000"/>
                </a:solidFill>
                <a:latin typeface="Calibri" pitchFamily="34" charset="0"/>
                <a:cs typeface="Calibri" pitchFamily="34" charset="0"/>
              </a:rPr>
              <a:t>CREATE A PLAN FOR SELF-CARE</a:t>
            </a:r>
            <a:endParaRPr lang="en-US" altLang="en-US" dirty="0" smtClean="0">
              <a:solidFill>
                <a:srgbClr val="646B86"/>
              </a:solidFill>
              <a:latin typeface="Calibri" pitchFamily="34" charset="0"/>
              <a:cs typeface="Calibri" pitchFamily="34" charset="0"/>
            </a:endParaRPr>
          </a:p>
        </p:txBody>
      </p:sp>
    </p:spTree>
    <p:extLst>
      <p:ext uri="{BB962C8B-B14F-4D97-AF65-F5344CB8AC3E}">
        <p14:creationId xmlns:p14="http://schemas.microsoft.com/office/powerpoint/2010/main" val="1500062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1875970" name="Picture 2" descr="C:\Users\susanne.terry\AppData\Local\Microsoft\Windows\Temporary Internet Files\Content.IE5\EMGW81TG\question-mark[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3250" y="21336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254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620000" cy="838200"/>
          </a:xfrm>
        </p:spPr>
        <p:txBody>
          <a:bodyPr>
            <a:normAutofit/>
          </a:bodyPr>
          <a:lstStyle/>
          <a:p>
            <a:r>
              <a:rPr lang="en-US" sz="3600" b="1" dirty="0"/>
              <a:t>Of </a:t>
            </a:r>
            <a:r>
              <a:rPr lang="en-US" sz="3600" b="1" dirty="0" smtClean="0"/>
              <a:t> The 17,000 Respondents</a:t>
            </a:r>
            <a:r>
              <a:rPr lang="en-US" sz="3600" dirty="0" smtClean="0"/>
              <a:t>…</a:t>
            </a:r>
            <a:endParaRPr lang="en-US" sz="3600" b="1" dirty="0">
              <a:solidFill>
                <a:srgbClr val="000000"/>
              </a:solidFill>
            </a:endParaRPr>
          </a:p>
        </p:txBody>
      </p:sp>
      <p:sp>
        <p:nvSpPr>
          <p:cNvPr id="3" name="Content Placeholder 2"/>
          <p:cNvSpPr>
            <a:spLocks noGrp="1"/>
          </p:cNvSpPr>
          <p:nvPr>
            <p:ph idx="1"/>
          </p:nvPr>
        </p:nvSpPr>
        <p:spPr>
          <a:xfrm>
            <a:off x="533400" y="1371600"/>
            <a:ext cx="7162800" cy="4648200"/>
          </a:xfrm>
        </p:spPr>
        <p:txBody>
          <a:bodyPr>
            <a:normAutofit fontScale="40000" lnSpcReduction="20000"/>
          </a:bodyPr>
          <a:lstStyle/>
          <a:p>
            <a:pPr marL="111125" indent="0">
              <a:lnSpc>
                <a:spcPct val="170000"/>
              </a:lnSpc>
              <a:buNone/>
              <a:defRPr/>
            </a:pPr>
            <a:r>
              <a:rPr lang="en-US" sz="6000" dirty="0" smtClean="0">
                <a:solidFill>
                  <a:srgbClr val="546D7A"/>
                </a:solidFill>
              </a:rPr>
              <a:t>Two-Thirds reported at least one ACE: </a:t>
            </a:r>
          </a:p>
          <a:p>
            <a:pPr marL="460375" indent="-349250">
              <a:lnSpc>
                <a:spcPct val="170000"/>
              </a:lnSpc>
              <a:defRPr/>
            </a:pPr>
            <a:r>
              <a:rPr lang="en-US" sz="6000" dirty="0" smtClean="0">
                <a:solidFill>
                  <a:srgbClr val="546D7A"/>
                </a:solidFill>
              </a:rPr>
              <a:t>Physical</a:t>
            </a:r>
            <a:r>
              <a:rPr lang="en-US" sz="6000" dirty="0">
                <a:solidFill>
                  <a:srgbClr val="546D7A"/>
                </a:solidFill>
              </a:rPr>
              <a:t>, emotional or sexual abuse</a:t>
            </a:r>
          </a:p>
          <a:p>
            <a:pPr marL="460375" indent="-349250">
              <a:lnSpc>
                <a:spcPct val="170000"/>
              </a:lnSpc>
              <a:defRPr/>
            </a:pPr>
            <a:r>
              <a:rPr lang="en-US" sz="6000" dirty="0">
                <a:solidFill>
                  <a:srgbClr val="546D7A"/>
                </a:solidFill>
              </a:rPr>
              <a:t>Emotional or physical neglect</a:t>
            </a:r>
          </a:p>
          <a:p>
            <a:pPr marL="460375" indent="-349250">
              <a:lnSpc>
                <a:spcPct val="170000"/>
              </a:lnSpc>
              <a:defRPr/>
            </a:pPr>
            <a:r>
              <a:rPr lang="en-US" sz="6000" dirty="0">
                <a:solidFill>
                  <a:srgbClr val="546D7A"/>
                </a:solidFill>
              </a:rPr>
              <a:t>Growing up </a:t>
            </a:r>
            <a:r>
              <a:rPr lang="en-US" sz="6000" dirty="0" smtClean="0">
                <a:solidFill>
                  <a:srgbClr val="546D7A"/>
                </a:solidFill>
              </a:rPr>
              <a:t>in a household where someone was an alcoholic, drug user, mentally ill, or suicidal</a:t>
            </a:r>
            <a:endParaRPr lang="en-US" sz="6000" dirty="0">
              <a:solidFill>
                <a:srgbClr val="546D7A"/>
              </a:solidFill>
            </a:endParaRPr>
          </a:p>
          <a:p>
            <a:pPr marL="460375" indent="-349250">
              <a:lnSpc>
                <a:spcPct val="170000"/>
              </a:lnSpc>
              <a:defRPr/>
            </a:pPr>
            <a:r>
              <a:rPr lang="en-US" sz="6000" dirty="0">
                <a:solidFill>
                  <a:srgbClr val="546D7A"/>
                </a:solidFill>
              </a:rPr>
              <a:t>Family violence</a:t>
            </a:r>
          </a:p>
          <a:p>
            <a:pPr marL="460375" indent="-349250">
              <a:lnSpc>
                <a:spcPct val="170000"/>
              </a:lnSpc>
              <a:defRPr/>
            </a:pPr>
            <a:r>
              <a:rPr lang="en-US" sz="6000" dirty="0">
                <a:solidFill>
                  <a:srgbClr val="546D7A"/>
                </a:solidFill>
              </a:rPr>
              <a:t>Incarcerated family member</a:t>
            </a:r>
          </a:p>
          <a:p>
            <a:pPr marL="111125" indent="0">
              <a:lnSpc>
                <a:spcPct val="170000"/>
              </a:lnSpc>
              <a:buNone/>
              <a:defRPr/>
            </a:pPr>
            <a:endParaRPr lang="en-US" sz="6000" dirty="0">
              <a:solidFill>
                <a:srgbClr val="546D7A"/>
              </a:solidFill>
            </a:endParaRPr>
          </a:p>
          <a:p>
            <a:pPr>
              <a:lnSpc>
                <a:spcPct val="200000"/>
              </a:lnSpc>
            </a:pPr>
            <a:endParaRPr lang="en-US" dirty="0">
              <a:solidFill>
                <a:srgbClr val="546D7A"/>
              </a:solidFill>
            </a:endParaRPr>
          </a:p>
        </p:txBody>
      </p:sp>
    </p:spTree>
    <p:extLst>
      <p:ext uri="{BB962C8B-B14F-4D97-AF65-F5344CB8AC3E}">
        <p14:creationId xmlns:p14="http://schemas.microsoft.com/office/powerpoint/2010/main" val="965400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b="1" dirty="0" smtClean="0"/>
              <a:t>Additional Adverse Experiences</a:t>
            </a:r>
            <a:endParaRPr lang="en-US" b="1" dirty="0"/>
          </a:p>
        </p:txBody>
      </p:sp>
      <p:sp>
        <p:nvSpPr>
          <p:cNvPr id="3" name="Content Placeholder 2"/>
          <p:cNvSpPr>
            <a:spLocks noGrp="1"/>
          </p:cNvSpPr>
          <p:nvPr>
            <p:ph idx="1"/>
          </p:nvPr>
        </p:nvSpPr>
        <p:spPr>
          <a:xfrm>
            <a:off x="914400" y="1752600"/>
            <a:ext cx="7498080" cy="3886200"/>
          </a:xfrm>
        </p:spPr>
        <p:txBody>
          <a:bodyPr/>
          <a:lstStyle/>
          <a:p>
            <a:pPr marL="690563" indent="-406400">
              <a:defRPr/>
            </a:pPr>
            <a:r>
              <a:rPr lang="en-US" altLang="en-US" sz="2800" dirty="0">
                <a:solidFill>
                  <a:srgbClr val="4D4D73"/>
                </a:solidFill>
              </a:rPr>
              <a:t>Loss of a loved one</a:t>
            </a:r>
          </a:p>
          <a:p>
            <a:pPr marL="690563" indent="-406400">
              <a:defRPr/>
            </a:pPr>
            <a:r>
              <a:rPr lang="en-US" altLang="en-US" sz="2800" dirty="0">
                <a:solidFill>
                  <a:srgbClr val="4D4D73"/>
                </a:solidFill>
              </a:rPr>
              <a:t>Accidents</a:t>
            </a:r>
          </a:p>
          <a:p>
            <a:pPr marL="690563" indent="-406400">
              <a:defRPr/>
            </a:pPr>
            <a:r>
              <a:rPr lang="en-US" altLang="en-US" sz="2800" dirty="0">
                <a:solidFill>
                  <a:srgbClr val="4D4D73"/>
                </a:solidFill>
              </a:rPr>
              <a:t>Homelessness</a:t>
            </a:r>
          </a:p>
          <a:p>
            <a:pPr marL="690563" indent="-406400">
              <a:defRPr/>
            </a:pPr>
            <a:r>
              <a:rPr lang="en-US" altLang="en-US" sz="2800" dirty="0">
                <a:solidFill>
                  <a:srgbClr val="4D4D73"/>
                </a:solidFill>
              </a:rPr>
              <a:t>Community/School violence</a:t>
            </a:r>
          </a:p>
          <a:p>
            <a:pPr marL="690563" indent="-406400">
              <a:defRPr/>
            </a:pPr>
            <a:r>
              <a:rPr lang="en-US" altLang="en-US" sz="2800" dirty="0">
                <a:solidFill>
                  <a:srgbClr val="4D4D73"/>
                </a:solidFill>
              </a:rPr>
              <a:t>Witnessing of domestic violence</a:t>
            </a:r>
          </a:p>
          <a:p>
            <a:pPr marL="690563" indent="-406400">
              <a:defRPr/>
            </a:pPr>
            <a:r>
              <a:rPr lang="en-US" altLang="en-US" sz="2800" dirty="0" smtClean="0">
                <a:solidFill>
                  <a:srgbClr val="4D4D73"/>
                </a:solidFill>
              </a:rPr>
              <a:t>Man-made </a:t>
            </a:r>
            <a:r>
              <a:rPr lang="en-US" altLang="en-US" sz="2800" dirty="0">
                <a:solidFill>
                  <a:srgbClr val="4D4D73"/>
                </a:solidFill>
              </a:rPr>
              <a:t>or natural disasters</a:t>
            </a:r>
          </a:p>
          <a:p>
            <a:pPr marL="690563" indent="-406400">
              <a:defRPr/>
            </a:pPr>
            <a:r>
              <a:rPr lang="en-US" altLang="en-US" sz="2800" dirty="0">
                <a:solidFill>
                  <a:srgbClr val="4D4D73"/>
                </a:solidFill>
              </a:rPr>
              <a:t>Terrorism</a:t>
            </a:r>
          </a:p>
          <a:p>
            <a:pPr marL="690563" indent="-406400">
              <a:defRPr/>
            </a:pPr>
            <a:r>
              <a:rPr lang="en-US" altLang="en-US" sz="2800" dirty="0">
                <a:solidFill>
                  <a:srgbClr val="4D4D73"/>
                </a:solidFill>
              </a:rPr>
              <a:t>War</a:t>
            </a:r>
          </a:p>
          <a:p>
            <a:endParaRPr lang="en-US" dirty="0"/>
          </a:p>
        </p:txBody>
      </p:sp>
    </p:spTree>
    <p:extLst>
      <p:ext uri="{BB962C8B-B14F-4D97-AF65-F5344CB8AC3E}">
        <p14:creationId xmlns:p14="http://schemas.microsoft.com/office/powerpoint/2010/main" val="3631975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ctrTitle" idx="4294967295"/>
          </p:nvPr>
        </p:nvSpPr>
        <p:spPr>
          <a:xfrm>
            <a:off x="268287" y="117475"/>
            <a:ext cx="8342313" cy="1863725"/>
          </a:xfrm>
        </p:spPr>
        <p:txBody>
          <a:bodyPr>
            <a:noAutofit/>
          </a:bodyPr>
          <a:lstStyle/>
          <a:p>
            <a:pPr eaLnBrk="1" fontAlgn="auto" hangingPunct="1">
              <a:spcAft>
                <a:spcPts val="0"/>
              </a:spcAft>
              <a:defRPr/>
            </a:pPr>
            <a:r>
              <a:rPr lang="en-US" b="1" dirty="0" smtClean="0">
                <a:latin typeface="+mn-lt"/>
              </a:rPr>
              <a:t>Untreated Adverse Early Childhood Events Only Exacerbate Over Time</a:t>
            </a:r>
          </a:p>
        </p:txBody>
      </p:sp>
      <p:pic>
        <p:nvPicPr>
          <p:cNvPr id="7" name="Picture 6" descr="Getty_H_031811_DepressedSoldier.jpg"/>
          <p:cNvPicPr>
            <a:picLocks noChangeAspect="1"/>
          </p:cNvPicPr>
          <p:nvPr/>
        </p:nvPicPr>
        <p:blipFill>
          <a:blip r:embed="rId3" cstate="print"/>
          <a:stretch>
            <a:fillRect/>
          </a:stretch>
        </p:blipFill>
        <p:spPr>
          <a:xfrm>
            <a:off x="7162800" y="1981200"/>
            <a:ext cx="1447800" cy="1107567"/>
          </a:xfrm>
          <a:prstGeom prst="rect">
            <a:avLst/>
          </a:prstGeom>
          <a:effectLst>
            <a:softEdge rad="635000"/>
          </a:effectLst>
        </p:spPr>
      </p:pic>
      <p:pic>
        <p:nvPicPr>
          <p:cNvPr id="36868" name="Picture 1" descr="1193_KM ELC Events.jpg"/>
          <p:cNvPicPr>
            <a:picLocks noChangeAspect="1"/>
          </p:cNvPicPr>
          <p:nvPr/>
        </p:nvPicPr>
        <p:blipFill>
          <a:blip r:embed="rId4">
            <a:extLst>
              <a:ext uri="{28A0092B-C50C-407E-A947-70E740481C1C}">
                <a14:useLocalDpi xmlns:a14="http://schemas.microsoft.com/office/drawing/2010/main" val="0"/>
              </a:ext>
            </a:extLst>
          </a:blip>
          <a:srcRect l="4065" t="28889" r="4065" b="34814"/>
          <a:stretch>
            <a:fillRect/>
          </a:stretch>
        </p:blipFill>
        <p:spPr bwMode="auto">
          <a:xfrm>
            <a:off x="304800" y="2199861"/>
            <a:ext cx="83931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2"/>
          <p:cNvSpPr txBox="1">
            <a:spLocks noChangeArrowheads="1"/>
          </p:cNvSpPr>
          <p:nvPr/>
        </p:nvSpPr>
        <p:spPr bwMode="auto">
          <a:xfrm>
            <a:off x="4057650" y="5943600"/>
            <a:ext cx="5086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30275">
              <a:defRPr>
                <a:solidFill>
                  <a:schemeClr val="tx1"/>
                </a:solidFill>
                <a:latin typeface="Calibri" pitchFamily="34" charset="0"/>
                <a:cs typeface="Arial" charset="0"/>
              </a:defRPr>
            </a:lvl1pPr>
            <a:lvl2pPr marL="742950" indent="-285750" defTabSz="930275">
              <a:defRPr>
                <a:solidFill>
                  <a:schemeClr val="tx1"/>
                </a:solidFill>
                <a:latin typeface="Calibri" pitchFamily="34" charset="0"/>
                <a:cs typeface="Arial" charset="0"/>
              </a:defRPr>
            </a:lvl2pPr>
            <a:lvl3pPr marL="1143000" indent="-228600" defTabSz="930275">
              <a:defRPr>
                <a:solidFill>
                  <a:schemeClr val="tx1"/>
                </a:solidFill>
                <a:latin typeface="Calibri" pitchFamily="34" charset="0"/>
                <a:cs typeface="Arial" charset="0"/>
              </a:defRPr>
            </a:lvl3pPr>
            <a:lvl4pPr marL="1600200" indent="-228600" defTabSz="930275">
              <a:defRPr>
                <a:solidFill>
                  <a:schemeClr val="tx1"/>
                </a:solidFill>
                <a:latin typeface="Calibri" pitchFamily="34" charset="0"/>
                <a:cs typeface="Arial" charset="0"/>
              </a:defRPr>
            </a:lvl4pPr>
            <a:lvl5pPr marL="2057400" indent="-228600" defTabSz="930275">
              <a:defRPr>
                <a:solidFill>
                  <a:schemeClr val="tx1"/>
                </a:solidFill>
                <a:latin typeface="Calibri" pitchFamily="34" charset="0"/>
                <a:cs typeface="Arial" charset="0"/>
              </a:defRPr>
            </a:lvl5pPr>
            <a:lvl6pPr marL="2514600" indent="-228600" defTabSz="930275" eaLnBrk="0" fontAlgn="base" hangingPunct="0">
              <a:spcBef>
                <a:spcPct val="0"/>
              </a:spcBef>
              <a:spcAft>
                <a:spcPct val="0"/>
              </a:spcAft>
              <a:defRPr>
                <a:solidFill>
                  <a:schemeClr val="tx1"/>
                </a:solidFill>
                <a:latin typeface="Calibri" pitchFamily="34" charset="0"/>
                <a:cs typeface="Arial" charset="0"/>
              </a:defRPr>
            </a:lvl6pPr>
            <a:lvl7pPr marL="2971800" indent="-228600" defTabSz="930275" eaLnBrk="0" fontAlgn="base" hangingPunct="0">
              <a:spcBef>
                <a:spcPct val="0"/>
              </a:spcBef>
              <a:spcAft>
                <a:spcPct val="0"/>
              </a:spcAft>
              <a:defRPr>
                <a:solidFill>
                  <a:schemeClr val="tx1"/>
                </a:solidFill>
                <a:latin typeface="Calibri" pitchFamily="34" charset="0"/>
                <a:cs typeface="Arial" charset="0"/>
              </a:defRPr>
            </a:lvl7pPr>
            <a:lvl8pPr marL="3429000" indent="-228600" defTabSz="930275" eaLnBrk="0" fontAlgn="base" hangingPunct="0">
              <a:spcBef>
                <a:spcPct val="0"/>
              </a:spcBef>
              <a:spcAft>
                <a:spcPct val="0"/>
              </a:spcAft>
              <a:defRPr>
                <a:solidFill>
                  <a:schemeClr val="tx1"/>
                </a:solidFill>
                <a:latin typeface="Calibri" pitchFamily="34" charset="0"/>
                <a:cs typeface="Arial" charset="0"/>
              </a:defRPr>
            </a:lvl8pPr>
            <a:lvl9pPr marL="3886200" indent="-228600" defTabSz="930275" eaLnBrk="0" fontAlgn="base" hangingPunct="0">
              <a:spcBef>
                <a:spcPct val="0"/>
              </a:spcBef>
              <a:spcAft>
                <a:spcPct val="0"/>
              </a:spcAft>
              <a:defRPr>
                <a:solidFill>
                  <a:schemeClr val="tx1"/>
                </a:solidFill>
                <a:latin typeface="Calibri" pitchFamily="34" charset="0"/>
                <a:cs typeface="Arial" charset="0"/>
              </a:defRPr>
            </a:lvl9pPr>
          </a:lstStyle>
          <a:p>
            <a:pPr algn="r">
              <a:spcBef>
                <a:spcPct val="20000"/>
              </a:spcBef>
              <a:buFont typeface="Arial" charset="0"/>
              <a:buNone/>
            </a:pPr>
            <a:r>
              <a:rPr lang="en-US" altLang="en-US" sz="1200" b="1" dirty="0">
                <a:ea typeface="ＭＳ Ｐゴシック" pitchFamily="34" charset="-128"/>
              </a:rPr>
              <a:t>Source: </a:t>
            </a:r>
            <a:r>
              <a:rPr lang="en-US" altLang="en-US" sz="1200" dirty="0">
                <a:ea typeface="ＭＳ Ｐゴシック" pitchFamily="34" charset="-128"/>
              </a:rPr>
              <a:t>Adverse Childhood Experiences (ACE) Study. </a:t>
            </a:r>
          </a:p>
          <a:p>
            <a:pPr algn="r">
              <a:spcBef>
                <a:spcPct val="20000"/>
              </a:spcBef>
              <a:buFont typeface="Arial" charset="0"/>
              <a:buNone/>
            </a:pPr>
            <a:r>
              <a:rPr lang="en-US" altLang="en-US" sz="1200" dirty="0">
                <a:ea typeface="ＭＳ Ｐゴシック" pitchFamily="34" charset="-128"/>
              </a:rPr>
              <a:t>Information available at </a:t>
            </a:r>
            <a:r>
              <a:rPr lang="en-US" altLang="en-US" sz="1200" u="sng" dirty="0">
                <a:ea typeface="ＭＳ Ｐゴシック" pitchFamily="34" charset="-128"/>
                <a:hlinkClick r:id="rId5"/>
              </a:rPr>
              <a:t>http://www.cdc.gov/ace/index.htm</a:t>
            </a:r>
            <a:endParaRPr lang="en-US" altLang="en-US" sz="2200" dirty="0"/>
          </a:p>
        </p:txBody>
      </p:sp>
    </p:spTree>
    <p:extLst>
      <p:ext uri="{BB962C8B-B14F-4D97-AF65-F5344CB8AC3E}">
        <p14:creationId xmlns:p14="http://schemas.microsoft.com/office/powerpoint/2010/main" val="4087491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a:bodyPr>
          <a:lstStyle/>
          <a:p>
            <a:r>
              <a:rPr lang="en-US" b="1" dirty="0" smtClean="0">
                <a:latin typeface="+mn-lt"/>
              </a:rPr>
              <a:t>OUR BRAIN’S TRIO</a:t>
            </a:r>
            <a:endParaRPr lang="en-US" b="1" dirty="0">
              <a:latin typeface="+mn-lt"/>
            </a:endParaRPr>
          </a:p>
        </p:txBody>
      </p:sp>
      <p:pic>
        <p:nvPicPr>
          <p:cNvPr id="4" name="Content Placeholder 3" descr="brain.jpg"/>
          <p:cNvPicPr>
            <a:picLocks noGrp="1" noChangeAspect="1"/>
          </p:cNvPicPr>
          <p:nvPr>
            <p:ph sz="half" idx="1"/>
          </p:nvPr>
        </p:nvPicPr>
        <p:blipFill>
          <a:blip r:embed="rId3" cstate="print"/>
          <a:stretch>
            <a:fillRect/>
          </a:stretch>
        </p:blipFill>
        <p:spPr>
          <a:xfrm>
            <a:off x="4953000" y="1828800"/>
            <a:ext cx="3962400" cy="2895600"/>
          </a:xfrm>
          <a:prstGeom prst="rect">
            <a:avLst/>
          </a:prstGeom>
        </p:spPr>
      </p:pic>
      <p:sp>
        <p:nvSpPr>
          <p:cNvPr id="7" name="TextBox 6"/>
          <p:cNvSpPr txBox="1"/>
          <p:nvPr/>
        </p:nvSpPr>
        <p:spPr>
          <a:xfrm>
            <a:off x="228600" y="1524000"/>
            <a:ext cx="4953000" cy="4278094"/>
          </a:xfrm>
          <a:prstGeom prst="rect">
            <a:avLst/>
          </a:prstGeom>
          <a:noFill/>
        </p:spPr>
        <p:txBody>
          <a:bodyPr wrap="square" rtlCol="0">
            <a:spAutoFit/>
          </a:bodyPr>
          <a:lstStyle/>
          <a:p>
            <a:r>
              <a:rPr lang="en-US" sz="2400" b="1" dirty="0" smtClean="0">
                <a:solidFill>
                  <a:srgbClr val="546D7A"/>
                </a:solidFill>
              </a:rPr>
              <a:t>Amygdala – Brain Stem</a:t>
            </a:r>
            <a:endParaRPr lang="en-US" sz="2400" b="1" dirty="0">
              <a:solidFill>
                <a:srgbClr val="546D7A"/>
              </a:solidFill>
            </a:endParaRPr>
          </a:p>
          <a:p>
            <a:pPr marL="342900" indent="-342900">
              <a:buFont typeface="Arial" panose="020B0604020202020204" pitchFamily="34" charset="0"/>
              <a:buChar char="•"/>
            </a:pPr>
            <a:r>
              <a:rPr lang="en-US" sz="2000" dirty="0">
                <a:solidFill>
                  <a:srgbClr val="546D7A"/>
                </a:solidFill>
              </a:rPr>
              <a:t>The NOW.  </a:t>
            </a:r>
          </a:p>
          <a:p>
            <a:pPr marL="342900" indent="-342900">
              <a:buFont typeface="Arial" panose="020B0604020202020204" pitchFamily="34" charset="0"/>
              <a:buChar char="•"/>
            </a:pPr>
            <a:r>
              <a:rPr lang="en-US" sz="2000" dirty="0">
                <a:solidFill>
                  <a:srgbClr val="546D7A"/>
                </a:solidFill>
              </a:rPr>
              <a:t>Am I safe?</a:t>
            </a:r>
          </a:p>
          <a:p>
            <a:r>
              <a:rPr lang="en-US" sz="2400" b="1" dirty="0">
                <a:solidFill>
                  <a:srgbClr val="546D7A"/>
                </a:solidFill>
              </a:rPr>
              <a:t>Limbic </a:t>
            </a:r>
            <a:r>
              <a:rPr lang="en-US" sz="2400" b="1" dirty="0" smtClean="0">
                <a:solidFill>
                  <a:srgbClr val="546D7A"/>
                </a:solidFill>
              </a:rPr>
              <a:t>system – Mid Brain</a:t>
            </a:r>
            <a:endParaRPr lang="en-US" sz="2400" b="1" dirty="0">
              <a:solidFill>
                <a:srgbClr val="546D7A"/>
              </a:solidFill>
            </a:endParaRPr>
          </a:p>
          <a:p>
            <a:pPr marL="342900" indent="-342900">
              <a:buFont typeface="Arial" panose="020B0604020202020204" pitchFamily="34" charset="0"/>
              <a:buChar char="•"/>
            </a:pPr>
            <a:r>
              <a:rPr lang="en-US" sz="2000" dirty="0">
                <a:solidFill>
                  <a:srgbClr val="546D7A"/>
                </a:solidFill>
              </a:rPr>
              <a:t>The PAST.  </a:t>
            </a:r>
          </a:p>
          <a:p>
            <a:pPr marL="342900" indent="-342900">
              <a:buFont typeface="Arial" panose="020B0604020202020204" pitchFamily="34" charset="0"/>
              <a:buChar char="•"/>
            </a:pPr>
            <a:r>
              <a:rPr lang="en-US" sz="2000" dirty="0">
                <a:solidFill>
                  <a:srgbClr val="546D7A"/>
                </a:solidFill>
              </a:rPr>
              <a:t>Memories, emotions, past hurts &amp; experiences.  </a:t>
            </a:r>
          </a:p>
          <a:p>
            <a:pPr marL="342900" indent="-342900">
              <a:buFont typeface="Arial" panose="020B0604020202020204" pitchFamily="34" charset="0"/>
              <a:buChar char="•"/>
            </a:pPr>
            <a:r>
              <a:rPr lang="en-US" sz="2000" dirty="0">
                <a:solidFill>
                  <a:srgbClr val="546D7A"/>
                </a:solidFill>
              </a:rPr>
              <a:t>Can I trust you?</a:t>
            </a:r>
          </a:p>
          <a:p>
            <a:r>
              <a:rPr lang="en-US" sz="2400" b="1" dirty="0">
                <a:solidFill>
                  <a:srgbClr val="546D7A"/>
                </a:solidFill>
              </a:rPr>
              <a:t>Pre-frontal cortex</a:t>
            </a:r>
          </a:p>
          <a:p>
            <a:pPr marL="342900" indent="-342900">
              <a:buFont typeface="Arial" panose="020B0604020202020204" pitchFamily="34" charset="0"/>
              <a:buChar char="•"/>
            </a:pPr>
            <a:r>
              <a:rPr lang="en-US" sz="2000" dirty="0">
                <a:solidFill>
                  <a:srgbClr val="546D7A"/>
                </a:solidFill>
              </a:rPr>
              <a:t>The FUTURE.  </a:t>
            </a:r>
          </a:p>
          <a:p>
            <a:pPr marL="342900" indent="-342900">
              <a:buFont typeface="Arial" panose="020B0604020202020204" pitchFamily="34" charset="0"/>
              <a:buChar char="•"/>
            </a:pPr>
            <a:r>
              <a:rPr lang="en-US" sz="2000" dirty="0">
                <a:solidFill>
                  <a:srgbClr val="546D7A"/>
                </a:solidFill>
              </a:rPr>
              <a:t>Higher level functioning</a:t>
            </a:r>
          </a:p>
          <a:p>
            <a:pPr marL="342900" indent="-342900">
              <a:buFont typeface="Arial" panose="020B0604020202020204" pitchFamily="34" charset="0"/>
              <a:buChar char="•"/>
            </a:pPr>
            <a:r>
              <a:rPr lang="en-US" sz="2000" dirty="0">
                <a:solidFill>
                  <a:srgbClr val="546D7A"/>
                </a:solidFill>
              </a:rPr>
              <a:t>can plan &amp; consider consequences</a:t>
            </a:r>
          </a:p>
          <a:p>
            <a:pPr marL="342900" indent="-342900">
              <a:buFont typeface="Arial" panose="020B0604020202020204" pitchFamily="34" charset="0"/>
              <a:buChar char="•"/>
            </a:pPr>
            <a:r>
              <a:rPr lang="en-US" sz="2000" dirty="0" smtClean="0">
                <a:solidFill>
                  <a:srgbClr val="546D7A"/>
                </a:solidFill>
              </a:rPr>
              <a:t>Rational Thinking/Logic</a:t>
            </a:r>
            <a:endParaRPr lang="en-US" sz="2000" dirty="0">
              <a:solidFill>
                <a:srgbClr val="546D7A"/>
              </a:solidFill>
            </a:endParaRPr>
          </a:p>
        </p:txBody>
      </p:sp>
    </p:spTree>
    <p:extLst>
      <p:ext uri="{BB962C8B-B14F-4D97-AF65-F5344CB8AC3E}">
        <p14:creationId xmlns:p14="http://schemas.microsoft.com/office/powerpoint/2010/main" val="4234818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dirty="0" smtClean="0">
                <a:solidFill>
                  <a:srgbClr val="C00000"/>
                </a:solidFill>
                <a:latin typeface="+mj-lt"/>
              </a:rPr>
              <a:t>Historical Trauma </a:t>
            </a:r>
            <a:br>
              <a:rPr lang="en-US" dirty="0" smtClean="0">
                <a:solidFill>
                  <a:srgbClr val="C00000"/>
                </a:solidFill>
                <a:latin typeface="+mj-lt"/>
              </a:rPr>
            </a:br>
            <a:r>
              <a:rPr lang="en-US" sz="2600" dirty="0" smtClean="0">
                <a:solidFill>
                  <a:srgbClr val="C00000"/>
                </a:solidFill>
                <a:latin typeface="+mj-lt"/>
              </a:rPr>
              <a:t>Evidence of post-traumatic stress disorder across generations</a:t>
            </a:r>
            <a:endParaRPr lang="en-US" sz="2600" dirty="0">
              <a:solidFill>
                <a:srgbClr val="C00000"/>
              </a:solidFill>
              <a:latin typeface="+mj-lt"/>
            </a:endParaRPr>
          </a:p>
        </p:txBody>
      </p:sp>
      <p:sp>
        <p:nvSpPr>
          <p:cNvPr id="936963" name="Content Placeholder 2"/>
          <p:cNvSpPr>
            <a:spLocks noGrp="1"/>
          </p:cNvSpPr>
          <p:nvPr>
            <p:ph idx="1"/>
          </p:nvPr>
        </p:nvSpPr>
        <p:spPr>
          <a:xfrm>
            <a:off x="533400" y="1905000"/>
            <a:ext cx="8001000" cy="4648200"/>
          </a:xfrm>
        </p:spPr>
        <p:txBody>
          <a:bodyPr>
            <a:normAutofit/>
          </a:bodyPr>
          <a:lstStyle/>
          <a:p>
            <a:pPr marL="0" indent="0" eaLnBrk="1" hangingPunct="1">
              <a:buFont typeface="Arial" charset="0"/>
              <a:buNone/>
            </a:pPr>
            <a:r>
              <a:rPr lang="en-US" altLang="en-US" dirty="0" smtClean="0">
                <a:solidFill>
                  <a:srgbClr val="000000"/>
                </a:solidFill>
                <a:latin typeface="Corbel" pitchFamily="34" charset="0"/>
                <a:cs typeface="Arial" charset="0"/>
              </a:rPr>
              <a:t>Pregnant women impacted by the World Trade Center attacks on 9/11 who had PTSD from the event gave birth to babies with an elevated stress response and a hypersensitive stress axis.</a:t>
            </a:r>
          </a:p>
          <a:p>
            <a:pPr marL="0" indent="0">
              <a:buNone/>
            </a:pPr>
            <a:r>
              <a:rPr lang="en-US" altLang="en-US" dirty="0" smtClean="0">
                <a:solidFill>
                  <a:srgbClr val="000000"/>
                </a:solidFill>
                <a:latin typeface="Corbel" pitchFamily="34" charset="0"/>
                <a:cs typeface="Arial" charset="0"/>
              </a:rPr>
              <a:t>Children of parents who survived the holocaust were found to have the same genetic changes to gene related to stress as their parents.</a:t>
            </a:r>
          </a:p>
          <a:p>
            <a:r>
              <a:rPr lang="en-US" altLang="en-US" i="1" dirty="0" smtClean="0">
                <a:solidFill>
                  <a:srgbClr val="000000"/>
                </a:solidFill>
                <a:latin typeface="Corbel" pitchFamily="34" charset="0"/>
                <a:cs typeface="Arial" charset="0"/>
              </a:rPr>
              <a:t>Children in both cases are more </a:t>
            </a:r>
            <a:r>
              <a:rPr lang="en-US" altLang="en-US" i="1" dirty="0">
                <a:solidFill>
                  <a:srgbClr val="000000"/>
                </a:solidFill>
                <a:latin typeface="Corbel" pitchFamily="34" charset="0"/>
                <a:cs typeface="Arial" charset="0"/>
              </a:rPr>
              <a:t>susceptible to anxiety, depression and even PTSD than those whose </a:t>
            </a:r>
            <a:r>
              <a:rPr lang="en-US" altLang="en-US" i="1" dirty="0" smtClean="0">
                <a:solidFill>
                  <a:srgbClr val="000000"/>
                </a:solidFill>
                <a:latin typeface="Corbel" pitchFamily="34" charset="0"/>
                <a:cs typeface="Arial" charset="0"/>
              </a:rPr>
              <a:t>parent </a:t>
            </a:r>
            <a:r>
              <a:rPr lang="en-US" altLang="en-US" i="1" dirty="0">
                <a:solidFill>
                  <a:srgbClr val="000000"/>
                </a:solidFill>
                <a:latin typeface="Corbel" pitchFamily="34" charset="0"/>
                <a:cs typeface="Arial" charset="0"/>
              </a:rPr>
              <a:t>did not experience PTSD</a:t>
            </a:r>
          </a:p>
          <a:p>
            <a:pPr marL="0" indent="0">
              <a:buNone/>
            </a:pPr>
            <a:endParaRPr lang="en-US" altLang="en-US" dirty="0" smtClean="0">
              <a:solidFill>
                <a:srgbClr val="000000"/>
              </a:solidFill>
              <a:latin typeface="Corbel" pitchFamily="34" charset="0"/>
              <a:cs typeface="Arial" charset="0"/>
            </a:endParaRPr>
          </a:p>
        </p:txBody>
      </p:sp>
    </p:spTree>
    <p:extLst>
      <p:ext uri="{BB962C8B-B14F-4D97-AF65-F5344CB8AC3E}">
        <p14:creationId xmlns:p14="http://schemas.microsoft.com/office/powerpoint/2010/main" val="1053167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REMOVED Video</a:t>
            </a:r>
            <a:endParaRPr lang="en-US" dirty="0"/>
          </a:p>
        </p:txBody>
      </p:sp>
      <p:sp>
        <p:nvSpPr>
          <p:cNvPr id="927747" name="Content Placeholder 4"/>
          <p:cNvSpPr>
            <a:spLocks noGrp="1"/>
          </p:cNvSpPr>
          <p:nvPr>
            <p:ph idx="1"/>
          </p:nvPr>
        </p:nvSpPr>
        <p:spPr/>
        <p:txBody>
          <a:bodyPr/>
          <a:lstStyle/>
          <a:p>
            <a:endParaRPr lang="en-US" altLang="en-US" dirty="0" smtClean="0"/>
          </a:p>
          <a:p>
            <a:endParaRPr lang="en-US" altLang="en-US" dirty="0"/>
          </a:p>
          <a:p>
            <a:endParaRPr lang="en-US" altLang="en-US" dirty="0" smtClean="0"/>
          </a:p>
          <a:p>
            <a:pPr marL="0" indent="0">
              <a:buNone/>
            </a:pPr>
            <a:endParaRPr lang="en-US" altLang="en-US" dirty="0" smtClean="0"/>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527" y="1981200"/>
            <a:ext cx="6044946" cy="3439959"/>
          </a:xfrm>
          <a:prstGeom prst="rect">
            <a:avLst/>
          </a:prstGeom>
        </p:spPr>
      </p:pic>
    </p:spTree>
    <p:extLst>
      <p:ext uri="{BB962C8B-B14F-4D97-AF65-F5344CB8AC3E}">
        <p14:creationId xmlns:p14="http://schemas.microsoft.com/office/powerpoint/2010/main" val="18839689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3D4652"/>
      </a:dk1>
      <a:lt1>
        <a:srgbClr val="FFFFFF"/>
      </a:lt1>
      <a:dk2>
        <a:srgbClr val="9B1317"/>
      </a:dk2>
      <a:lt2>
        <a:srgbClr val="FFFFFF"/>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1B46ADB58C14AB32166EA2B4BE9B5" ma:contentTypeVersion="10" ma:contentTypeDescription="Create a new document." ma:contentTypeScope="" ma:versionID="2fea23ee50fe030e43dced31401bada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61D4E-2FAA-405C-90FB-71A505E12EC2}">
  <ds:schemaRefs>
    <ds:schemaRef ds:uri="http://schemas.microsoft.com/sharepoint/v3/contenttype/forms"/>
  </ds:schemaRefs>
</ds:datastoreItem>
</file>

<file path=customXml/itemProps2.xml><?xml version="1.0" encoding="utf-8"?>
<ds:datastoreItem xmlns:ds="http://schemas.openxmlformats.org/officeDocument/2006/customXml" ds:itemID="{7975320B-8D14-4217-B7D3-A0FE2389D825}">
  <ds:schemaRefs>
    <ds:schemaRef ds:uri="http://schemas.microsoft.com/sharepoint/v3"/>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D16E29E-0633-4862-9544-A0381A828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SDCOE-powerpoint-template (2)</Template>
  <TotalTime>774</TotalTime>
  <Words>4031</Words>
  <Application>Microsoft Office PowerPoint</Application>
  <PresentationFormat>On-screen Show (4:3)</PresentationFormat>
  <Paragraphs>448</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Calibri</vt:lpstr>
      <vt:lpstr>Corbel</vt:lpstr>
      <vt:lpstr>Tahoma</vt:lpstr>
      <vt:lpstr>Times New Roman</vt:lpstr>
      <vt:lpstr>Wingdings</vt:lpstr>
      <vt:lpstr>Clarity</vt:lpstr>
      <vt:lpstr>Trauma informed practices for schools - TIPS</vt:lpstr>
      <vt:lpstr>OBJECTIVES:  Trauma Informed Practices In Schools</vt:lpstr>
      <vt:lpstr>WHY THIS MATTERS ….</vt:lpstr>
      <vt:lpstr>Of  The 17,000 Respondents…</vt:lpstr>
      <vt:lpstr>Additional Adverse Experiences</vt:lpstr>
      <vt:lpstr>Untreated Adverse Early Childhood Events Only Exacerbate Over Time</vt:lpstr>
      <vt:lpstr>OUR BRAIN’S TRIO</vt:lpstr>
      <vt:lpstr>Historical Trauma  Evidence of post-traumatic stress disorder across generations</vt:lpstr>
      <vt:lpstr>REMOVED Video</vt:lpstr>
      <vt:lpstr>HOPE IS A ONE WAY STREET…</vt:lpstr>
      <vt:lpstr>WHAT IS TRAUMATIC STRESS?ic Stress?</vt:lpstr>
      <vt:lpstr>THE STRESS RESPONSE AND TRAUMA  </vt:lpstr>
      <vt:lpstr>TRAUMA AND SCHOOL PERFORMANCE</vt:lpstr>
      <vt:lpstr>TRIGGERS AND BEHAVIOR</vt:lpstr>
      <vt:lpstr>TRIGGERS AND BEHAVIOR </vt:lpstr>
      <vt:lpstr>TRIGGERS AND BEHAVIOR</vt:lpstr>
      <vt:lpstr>WHAT IT MIGHT MEAN:</vt:lpstr>
      <vt:lpstr>A PARADIGM SHIFT ….</vt:lpstr>
      <vt:lpstr>UNDERSTANDING THAT ….</vt:lpstr>
      <vt:lpstr>TO ADDRESS TRAUMA WE MUST ADDRESS THE S-C-S OF STUDENTS IN OUR SCHOOLS </vt:lpstr>
      <vt:lpstr>S-C-S SAFETY </vt:lpstr>
      <vt:lpstr>ELEMENTS OF A SAFE SCHOOL SETTING </vt:lpstr>
      <vt:lpstr>S-C-S  CONNECTIONS</vt:lpstr>
      <vt:lpstr>CONNECTING  </vt:lpstr>
      <vt:lpstr>BUILDING RELATIONSHIPS IN THE SCHOOL:</vt:lpstr>
      <vt:lpstr>Don’t Quit on Me!</vt:lpstr>
      <vt:lpstr>S-C-S  SELF-REGUALTION</vt:lpstr>
      <vt:lpstr>“A child whose behavior is creating issues is not trying to cause a problem. They’re trying to solve a problem.” </vt:lpstr>
      <vt:lpstr>EVERYTHING SPEAKS</vt:lpstr>
      <vt:lpstr>STEPS TO BUILD AFFECT IDENTIFICATION</vt:lpstr>
      <vt:lpstr>MORE TIPS FOR TEACHING STUDENTS IMPACTED BY TRAUMA</vt:lpstr>
      <vt:lpstr>MORE TIPS FOR TEACHING STUDENTS IMPACTED BY TRAUMA</vt:lpstr>
      <vt:lpstr>MORE TIPS FOR TEACHING STUDENTS IMPACTED BY TRAUMA</vt:lpstr>
      <vt:lpstr>“WE CAN’T TEACH WHAT WE DON’T KNOW.  WE CAN’T  LEAD WHERE WE WON’T GO.”       Malcolm X</vt:lpstr>
      <vt:lpstr>Self Awareness..…</vt:lpstr>
      <vt:lpstr>VICARIOUS TRAUMA </vt:lpstr>
      <vt:lpstr>THE PROFESSIONAL IMPACT OF VICARIOUS TRAUMA (Adapted from The Heart of Learning and Teaching) </vt:lpstr>
      <vt:lpstr>SELF-CARE TECHNIQUES </vt:lpstr>
      <vt:lpstr>QUESTIONS???</vt:lpstr>
    </vt:vector>
  </TitlesOfParts>
  <Company>SDCOE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dc:title>
  <dc:creator>Kimberly Magdaluyo</dc:creator>
  <cp:lastModifiedBy>Elisa Weichel</cp:lastModifiedBy>
  <cp:revision>63</cp:revision>
  <cp:lastPrinted>2015-10-23T18:03:32Z</cp:lastPrinted>
  <dcterms:created xsi:type="dcterms:W3CDTF">2015-07-21T20:48:56Z</dcterms:created>
  <dcterms:modified xsi:type="dcterms:W3CDTF">2016-08-30T16:13:11Z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0x0101006BB1B46ADB58C14AB32166EA2B4BE9B5</vt:lpwstr>
  </property>
</Properties>
</file>