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8" r:id="rId2"/>
    <p:sldId id="289" r:id="rId3"/>
    <p:sldId id="290" r:id="rId4"/>
    <p:sldId id="291" r:id="rId5"/>
    <p:sldId id="292" r:id="rId6"/>
    <p:sldId id="293" r:id="rId7"/>
    <p:sldId id="295" r:id="rId8"/>
    <p:sldId id="294" r:id="rId9"/>
    <p:sldId id="296" r:id="rId10"/>
    <p:sldId id="297" r:id="rId11"/>
    <p:sldId id="298" r:id="rId12"/>
    <p:sldId id="29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>
      <p:cViewPr varScale="1">
        <p:scale>
          <a:sx n="106" d="100"/>
          <a:sy n="106" d="100"/>
        </p:scale>
        <p:origin x="1680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 userDrawn="1"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4FB80C3-F907-4C65-A9C6-3B4AB40C0705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6176796"/>
            <a:ext cx="254317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72050"/>
            <a:ext cx="2514600" cy="18859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FB80C3-F907-4C65-A9C6-3B4AB40C070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FB80C3-F907-4C65-A9C6-3B4AB40C070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FB80C3-F907-4C65-A9C6-3B4AB40C070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/>
          <a:lstStyle>
            <a:extLst/>
          </a:lstStyle>
          <a:p>
            <a:fld id="{233A4D20-7F4D-4C3F-AF22-B28B3D96DEE1}" type="datetimeFigureOut">
              <a:rPr lang="en-US" smtClean="0"/>
              <a:t>8/30/2016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FB80C3-F907-4C65-A9C6-3B4AB40C0705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/>
          <a:lstStyle>
            <a:extLst/>
          </a:lstStyle>
          <a:p>
            <a:fld id="{233A4D20-7F4D-4C3F-AF22-B28B3D96DEE1}" type="datetimeFigureOut">
              <a:rPr lang="en-US" smtClean="0"/>
              <a:t>8/30/2016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FB80C3-F907-4C65-A9C6-3B4AB40C0705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/>
          <a:lstStyle>
            <a:extLst/>
          </a:lstStyle>
          <a:p>
            <a:fld id="{233A4D20-7F4D-4C3F-AF22-B28B3D96DEE1}" type="datetimeFigureOut">
              <a:rPr lang="en-US" smtClean="0"/>
              <a:t>8/30/2016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FB80C3-F907-4C65-A9C6-3B4AB40C070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/>
          <a:lstStyle>
            <a:extLst/>
          </a:lstStyle>
          <a:p>
            <a:fld id="{233A4D20-7F4D-4C3F-AF22-B28B3D96DEE1}" type="datetimeFigureOut">
              <a:rPr lang="en-US" smtClean="0"/>
              <a:t>8/30/2016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FB80C3-F907-4C65-A9C6-3B4AB40C0705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33A4D20-7F4D-4C3F-AF22-B28B3D96DEE1}" type="datetimeFigureOut">
              <a:rPr lang="en-US" smtClean="0"/>
              <a:t>8/30/2016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4FB80C3-F907-4C65-A9C6-3B4AB40C0705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/>
          <a:lstStyle>
            <a:extLst/>
          </a:lstStyle>
          <a:p>
            <a:fld id="{233A4D20-7F4D-4C3F-AF22-B28B3D96DEE1}" type="datetimeFigureOut">
              <a:rPr lang="en-US" smtClean="0"/>
              <a:t>8/30/2016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FB80C3-F907-4C65-A9C6-3B4AB40C070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/>
          <a:lstStyle>
            <a:extLst/>
          </a:lstStyle>
          <a:p>
            <a:fld id="{233A4D20-7F4D-4C3F-AF22-B28B3D96DEE1}" type="datetimeFigureOut">
              <a:rPr lang="en-US" smtClean="0"/>
              <a:t>8/30/2016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FB80C3-F907-4C65-A9C6-3B4AB40C070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C6A5111-67EB-48F2-A314-27B84F6FE203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6176796"/>
            <a:ext cx="254317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29250"/>
            <a:ext cx="1905000" cy="142875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1219200"/>
            <a:ext cx="8686800" cy="1829761"/>
          </a:xfrm>
        </p:spPr>
        <p:txBody>
          <a:bodyPr>
            <a:noAutofit/>
          </a:bodyPr>
          <a:lstStyle/>
          <a:p>
            <a:r>
              <a:rPr lang="en-US" sz="3600" dirty="0" smtClean="0"/>
              <a:t>Educational Rights Holder Program</a:t>
            </a:r>
            <a:br>
              <a:rPr lang="en-US" sz="3600" dirty="0" smtClean="0"/>
            </a:br>
            <a:r>
              <a:rPr lang="en-US" sz="2400" dirty="0" smtClean="0">
                <a:effectLst/>
              </a:rPr>
              <a:t>Training Materials</a:t>
            </a:r>
            <a:br>
              <a:rPr lang="en-US" sz="2400" dirty="0" smtClean="0">
                <a:effectLst/>
              </a:rPr>
            </a:br>
            <a:r>
              <a:rPr lang="en-US" sz="2400" dirty="0" smtClean="0">
                <a:effectLst/>
              </a:rPr>
              <a:t>Module 1: Overview</a:t>
            </a:r>
            <a:endParaRPr lang="en-US" sz="2400" dirty="0"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182" y="5867400"/>
            <a:ext cx="3722618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12702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828800"/>
            <a:ext cx="8458200" cy="4525963"/>
          </a:xfrm>
        </p:spPr>
        <p:txBody>
          <a:bodyPr/>
          <a:lstStyle/>
          <a:p>
            <a:r>
              <a:rPr lang="en-US" sz="3200" b="1" dirty="0" smtClean="0"/>
              <a:t>General Overview</a:t>
            </a:r>
          </a:p>
          <a:p>
            <a:pPr marL="685800" lvl="1" indent="-293688">
              <a:buFont typeface="Wingdings" panose="05000000000000000000" pitchFamily="2" charset="2"/>
              <a:buChar char="Ø"/>
            </a:pPr>
            <a:r>
              <a:rPr lang="en-US" sz="2800" dirty="0" smtClean="0"/>
              <a:t>What is an ERH? </a:t>
            </a:r>
          </a:p>
          <a:p>
            <a:pPr marL="685800" lvl="1" indent="-293688">
              <a:buFont typeface="Wingdings" panose="05000000000000000000" pitchFamily="2" charset="2"/>
              <a:buChar char="Ø"/>
            </a:pPr>
            <a:r>
              <a:rPr lang="en-US" sz="2800" dirty="0" smtClean="0"/>
              <a:t>When/why does a student in foster care need an ERH?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effectLst/>
              </a:rPr>
              <a:t>The Role of ERH: </a:t>
            </a: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sz="2400" dirty="0" smtClean="0">
                <a:effectLst/>
              </a:rPr>
              <a:t>Authority</a:t>
            </a:r>
            <a:r>
              <a:rPr lang="en-US" sz="2400" dirty="0">
                <a:effectLst/>
              </a:rPr>
              <a:t>, Responsibilities, and Duties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29628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533400" y="1905000"/>
            <a:ext cx="8229600" cy="4525963"/>
          </a:xfrm>
        </p:spPr>
        <p:txBody>
          <a:bodyPr/>
          <a:lstStyle/>
          <a:p>
            <a:r>
              <a:rPr lang="en-US" sz="3200" b="1" dirty="0" smtClean="0"/>
              <a:t>Persons Who May Serve as ERH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dirty="0" smtClean="0"/>
              <a:t>Eligible Persons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dirty="0" smtClean="0"/>
              <a:t>Ineligible Persons</a:t>
            </a:r>
            <a:endParaRPr lang="en-US" sz="2800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mtClean="0">
                <a:effectLst/>
              </a:rPr>
              <a:t>The Role of ERH: </a:t>
            </a:r>
            <a:br>
              <a:rPr lang="en-US" smtClean="0">
                <a:effectLst/>
              </a:rPr>
            </a:br>
            <a:r>
              <a:rPr lang="en-US" sz="2400" smtClean="0">
                <a:effectLst/>
              </a:rPr>
              <a:t>Authority, Responsibilities, and Duties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41400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533400" y="1905000"/>
            <a:ext cx="8229600" cy="4525963"/>
          </a:xfrm>
        </p:spPr>
        <p:txBody>
          <a:bodyPr/>
          <a:lstStyle/>
          <a:p>
            <a:r>
              <a:rPr lang="en-US" sz="3200" b="1" dirty="0" smtClean="0"/>
              <a:t>Becoming an ERH through the ERHP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/>
              <a:t>Be at least 18 years old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/>
              <a:t>High school diploma or equivalent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/>
              <a:t>Completed application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/>
              <a:t>Completed background check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/>
              <a:t>Pre-service </a:t>
            </a:r>
            <a:r>
              <a:rPr lang="en-US" sz="2400" dirty="0" smtClean="0"/>
              <a:t>training</a:t>
            </a:r>
            <a:endParaRPr lang="en-US" sz="24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/>
              <a:t>Court appointment </a:t>
            </a:r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mtClean="0">
                <a:effectLst/>
              </a:rPr>
              <a:t>The Role of ERH: </a:t>
            </a:r>
            <a:br>
              <a:rPr lang="en-US" smtClean="0">
                <a:effectLst/>
              </a:rPr>
            </a:br>
            <a:r>
              <a:rPr lang="en-US" sz="2400" smtClean="0">
                <a:effectLst/>
              </a:rPr>
              <a:t>Authority, Responsibilities, and Duties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009397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533400" y="1905000"/>
            <a:ext cx="8229600" cy="4525963"/>
          </a:xfrm>
        </p:spPr>
        <p:txBody>
          <a:bodyPr/>
          <a:lstStyle/>
          <a:p>
            <a:r>
              <a:rPr lang="en-US" sz="3200" b="1" dirty="0" smtClean="0"/>
              <a:t>Duration of ERH Appointment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Events that Terminate Appointment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Resignation of ERH</a:t>
            </a:r>
            <a:endParaRPr lang="en-US" sz="2400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mtClean="0">
                <a:effectLst/>
              </a:rPr>
              <a:t>The Role of ERH: </a:t>
            </a:r>
            <a:br>
              <a:rPr lang="en-US" smtClean="0">
                <a:effectLst/>
              </a:rPr>
            </a:br>
            <a:r>
              <a:rPr lang="en-US" sz="2400" smtClean="0">
                <a:effectLst/>
              </a:rPr>
              <a:t>Authority, Responsibilities, and Duties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384411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533400" y="1676400"/>
            <a:ext cx="8229600" cy="4525963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ERH Authority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Access educational records / authorize </a:t>
            </a:r>
            <a:r>
              <a:rPr lang="en-US" sz="2400" dirty="0"/>
              <a:t>the disclosure of information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/>
              <a:t>R</a:t>
            </a:r>
            <a:r>
              <a:rPr lang="en-US" sz="2400" dirty="0" smtClean="0"/>
              <a:t>eceive </a:t>
            </a:r>
            <a:r>
              <a:rPr lang="en-US" sz="2400" dirty="0"/>
              <a:t>notice of and participate in all meetings or proceedings relating to school discipline;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Advocate </a:t>
            </a:r>
            <a:r>
              <a:rPr lang="en-US" sz="2400" dirty="0"/>
              <a:t>for the interests of a student with exceptional </a:t>
            </a:r>
            <a:r>
              <a:rPr lang="en-US" sz="2400" dirty="0" smtClean="0"/>
              <a:t>needs </a:t>
            </a:r>
            <a:endParaRPr lang="en-US" sz="24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/>
              <a:t>A</a:t>
            </a:r>
            <a:r>
              <a:rPr lang="en-US" sz="2400" dirty="0" smtClean="0"/>
              <a:t>ttend </a:t>
            </a:r>
            <a:r>
              <a:rPr lang="en-US" sz="2400" dirty="0"/>
              <a:t>and participate in the student’s </a:t>
            </a:r>
            <a:r>
              <a:rPr lang="en-US" sz="2400" dirty="0" smtClean="0"/>
              <a:t>educational planning/service meetings</a:t>
            </a:r>
            <a:endParaRPr lang="en-US" sz="24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Consent </a:t>
            </a:r>
            <a:r>
              <a:rPr lang="en-US" sz="2400" dirty="0"/>
              <a:t>to the student’s </a:t>
            </a:r>
            <a:r>
              <a:rPr lang="en-US" sz="2400" dirty="0" smtClean="0"/>
              <a:t>educational plans</a:t>
            </a:r>
            <a:endParaRPr lang="en-US" sz="2400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mtClean="0">
                <a:effectLst/>
              </a:rPr>
              <a:t>The Role of ERH: </a:t>
            </a:r>
            <a:br>
              <a:rPr lang="en-US" smtClean="0">
                <a:effectLst/>
              </a:rPr>
            </a:br>
            <a:r>
              <a:rPr lang="en-US" sz="2400" smtClean="0">
                <a:effectLst/>
              </a:rPr>
              <a:t>Authority, Responsibilities, and Duties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96121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533400" y="1676400"/>
            <a:ext cx="8229600" cy="4525963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ERH Responsibilities – general  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Investigate </a:t>
            </a:r>
            <a:r>
              <a:rPr lang="en-US" sz="2400" dirty="0"/>
              <a:t>the student’s educational and developmental-services </a:t>
            </a:r>
            <a:r>
              <a:rPr lang="en-US" sz="2400" dirty="0" smtClean="0"/>
              <a:t>needs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Determine </a:t>
            </a:r>
            <a:r>
              <a:rPr lang="en-US" sz="2400" dirty="0"/>
              <a:t>whether those needs are being </a:t>
            </a:r>
            <a:r>
              <a:rPr lang="en-US" sz="2400" dirty="0" smtClean="0"/>
              <a:t>met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Act </a:t>
            </a:r>
            <a:r>
              <a:rPr lang="en-US" sz="2400" dirty="0"/>
              <a:t>on behalf of the </a:t>
            </a:r>
            <a:r>
              <a:rPr lang="en-US" sz="2400" dirty="0" smtClean="0"/>
              <a:t>student in </a:t>
            </a:r>
            <a:r>
              <a:rPr lang="en-US" sz="2400" dirty="0"/>
              <a:t>all matters relating to </a:t>
            </a:r>
            <a:r>
              <a:rPr lang="en-US" sz="2400" dirty="0" smtClean="0"/>
              <a:t>educational </a:t>
            </a:r>
            <a:r>
              <a:rPr lang="en-US" sz="2400" dirty="0"/>
              <a:t>or developmental </a:t>
            </a:r>
            <a:r>
              <a:rPr lang="en-US" sz="2400" dirty="0" smtClean="0"/>
              <a:t>services</a:t>
            </a:r>
            <a:endParaRPr lang="en-US" sz="2400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mtClean="0">
                <a:effectLst/>
              </a:rPr>
              <a:t>The Role of ERH: </a:t>
            </a:r>
            <a:br>
              <a:rPr lang="en-US" smtClean="0">
                <a:effectLst/>
              </a:rPr>
            </a:br>
            <a:r>
              <a:rPr lang="en-US" sz="2400" smtClean="0">
                <a:effectLst/>
              </a:rPr>
              <a:t>Authority, Responsibilities, and Duties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753460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533400" y="1570038"/>
            <a:ext cx="8229600" cy="4525963"/>
          </a:xfrm>
        </p:spPr>
        <p:txBody>
          <a:bodyPr>
            <a:normAutofit fontScale="92500"/>
          </a:bodyPr>
          <a:lstStyle/>
          <a:p>
            <a:r>
              <a:rPr lang="en-US" sz="3200" b="1" dirty="0" smtClean="0"/>
              <a:t>ERH Responsibilities – specific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Meet </a:t>
            </a:r>
            <a:r>
              <a:rPr lang="en-US" sz="2400" dirty="0"/>
              <a:t>with the student </a:t>
            </a:r>
            <a:r>
              <a:rPr lang="en-US" sz="2400" dirty="0" smtClean="0"/>
              <a:t>initially and </a:t>
            </a:r>
            <a:r>
              <a:rPr lang="en-US" sz="2400" dirty="0"/>
              <a:t>as often as necessary to make </a:t>
            </a:r>
            <a:r>
              <a:rPr lang="en-US" sz="2400" dirty="0" smtClean="0"/>
              <a:t>decisions </a:t>
            </a:r>
            <a:r>
              <a:rPr lang="en-US" sz="2400" dirty="0"/>
              <a:t>that are in </a:t>
            </a:r>
            <a:r>
              <a:rPr lang="en-US" sz="2400" dirty="0" smtClean="0"/>
              <a:t>the student’s best interests</a:t>
            </a:r>
            <a:endParaRPr lang="en-US" sz="24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Be </a:t>
            </a:r>
            <a:r>
              <a:rPr lang="en-US" sz="2400" dirty="0"/>
              <a:t>culturally sensitive to the </a:t>
            </a:r>
            <a:r>
              <a:rPr lang="en-US" sz="2400" dirty="0" smtClean="0"/>
              <a:t>student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Comply </a:t>
            </a:r>
            <a:r>
              <a:rPr lang="en-US" sz="2400" dirty="0"/>
              <a:t>with all federal and state confidentiality laws </a:t>
            </a:r>
            <a:endParaRPr lang="en-US" sz="24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Participate </a:t>
            </a:r>
            <a:r>
              <a:rPr lang="en-US" sz="2400" dirty="0"/>
              <a:t>in, and </a:t>
            </a:r>
            <a:r>
              <a:rPr lang="en-US" sz="2400" dirty="0" smtClean="0"/>
              <a:t>make </a:t>
            </a:r>
            <a:r>
              <a:rPr lang="en-US" sz="2400" dirty="0"/>
              <a:t>decisions regarding, all matters affecting the child's or youth's educational or developmental-services needs </a:t>
            </a:r>
            <a:endParaRPr lang="en-US" sz="24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Maintain </a:t>
            </a:r>
            <a:r>
              <a:rPr lang="en-US" sz="2400" dirty="0"/>
              <a:t>knowledge and skills that ensure adequate representation of the student’s needs and interests </a:t>
            </a:r>
            <a:endParaRPr lang="en-US" sz="2400" dirty="0" smtClean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mtClean="0">
                <a:effectLst/>
              </a:rPr>
              <a:t>The Role of ERH: </a:t>
            </a:r>
            <a:br>
              <a:rPr lang="en-US" smtClean="0">
                <a:effectLst/>
              </a:rPr>
            </a:br>
            <a:r>
              <a:rPr lang="en-US" sz="2400" smtClean="0">
                <a:effectLst/>
              </a:rPr>
              <a:t>Authority, Responsibilities, and Duties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6364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533400" y="1570038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sz="3200" b="1" dirty="0" smtClean="0"/>
              <a:t>ERH Responsibilities – specific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Before </a:t>
            </a:r>
            <a:r>
              <a:rPr lang="en-US" sz="2400" dirty="0"/>
              <a:t>each statutory review hearing, </a:t>
            </a:r>
            <a:endParaRPr lang="en-US" sz="2400" dirty="0" smtClean="0"/>
          </a:p>
          <a:p>
            <a:pPr lvl="2">
              <a:buFont typeface="Wingdings" panose="05000000000000000000" pitchFamily="2" charset="2"/>
              <a:buChar char="Ø"/>
            </a:pPr>
            <a:r>
              <a:rPr lang="en-US" sz="2400" dirty="0" smtClean="0"/>
              <a:t>Provide information/recommendations </a:t>
            </a:r>
            <a:r>
              <a:rPr lang="en-US" sz="2400" dirty="0"/>
              <a:t>concerning the student’s educational or developmental-services needs to the assigned social </a:t>
            </a:r>
            <a:r>
              <a:rPr lang="en-US" sz="2400" dirty="0" smtClean="0"/>
              <a:t>worker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sz="2400" dirty="0" smtClean="0"/>
              <a:t>Make </a:t>
            </a:r>
            <a:r>
              <a:rPr lang="en-US" sz="2400" dirty="0"/>
              <a:t>written recommendations to the court concerning the student’s educational or developmental-services </a:t>
            </a:r>
            <a:r>
              <a:rPr lang="en-US" sz="2400" dirty="0" smtClean="0"/>
              <a:t>needs (JV-537)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sz="2400" dirty="0" smtClean="0"/>
              <a:t>Attend </a:t>
            </a:r>
            <a:r>
              <a:rPr lang="en-US" sz="2400" dirty="0"/>
              <a:t>the review hearing and participate in any part of the hearing that concerns the student’s education or developmental </a:t>
            </a:r>
            <a:r>
              <a:rPr lang="en-US" sz="2400" dirty="0" smtClean="0"/>
              <a:t>services</a:t>
            </a:r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mtClean="0">
                <a:effectLst/>
              </a:rPr>
              <a:t>The Role of ERH: </a:t>
            </a:r>
            <a:br>
              <a:rPr lang="en-US" smtClean="0">
                <a:effectLst/>
              </a:rPr>
            </a:br>
            <a:r>
              <a:rPr lang="en-US" sz="2400" smtClean="0">
                <a:effectLst/>
              </a:rPr>
              <a:t>Authority, Responsibilities, and Duties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920665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533400" y="1570038"/>
            <a:ext cx="8229600" cy="4525963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Typical ERH Activities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Make contact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Review, plan, take action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Participate, consult, report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Monitor</a:t>
            </a:r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mtClean="0">
                <a:effectLst/>
              </a:rPr>
              <a:t>The Role of ERH: </a:t>
            </a:r>
            <a:br>
              <a:rPr lang="en-US" smtClean="0">
                <a:effectLst/>
              </a:rPr>
            </a:br>
            <a:r>
              <a:rPr lang="en-US" sz="2400" smtClean="0">
                <a:effectLst/>
              </a:rPr>
              <a:t>Authority, Responsibilities, and Duties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32418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533400" y="1570038"/>
            <a:ext cx="8229600" cy="4525963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ERH Checklist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 smtClean="0"/>
              <a:t>General education information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 smtClean="0"/>
              <a:t>Change in placement/school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 smtClean="0"/>
              <a:t>Health factors impacting education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 smtClean="0"/>
              <a:t>Special education / related services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 smtClean="0"/>
              <a:t>Transitioning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 smtClean="0"/>
              <a:t>Miscellaneous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sz="2800" b="1" dirty="0" smtClean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mtClean="0">
                <a:effectLst/>
              </a:rPr>
              <a:t>The Role of ERH: </a:t>
            </a:r>
            <a:br>
              <a:rPr lang="en-US" smtClean="0">
                <a:effectLst/>
              </a:rPr>
            </a:br>
            <a:r>
              <a:rPr lang="en-US" sz="2400" smtClean="0">
                <a:effectLst/>
              </a:rPr>
              <a:t>Authority, Responsibilities, and Duties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976124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533400" y="1570038"/>
            <a:ext cx="8229600" cy="4525963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Other Resources: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 smtClean="0"/>
              <a:t>ERH Contact List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 smtClean="0"/>
              <a:t>ERH Resource List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smtClean="0"/>
              <a:t>Sample Letters</a:t>
            </a:r>
            <a:endParaRPr lang="en-US" sz="2800" b="1" dirty="0" smtClean="0"/>
          </a:p>
          <a:p>
            <a:pPr lvl="1">
              <a:buFont typeface="Wingdings" panose="05000000000000000000" pitchFamily="2" charset="2"/>
              <a:buChar char="Ø"/>
            </a:pPr>
            <a:endParaRPr lang="en-US" sz="2800" b="1" dirty="0" smtClean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mtClean="0">
                <a:effectLst/>
              </a:rPr>
              <a:t>The Role of ERH: </a:t>
            </a:r>
            <a:br>
              <a:rPr lang="en-US" smtClean="0">
                <a:effectLst/>
              </a:rPr>
            </a:br>
            <a:r>
              <a:rPr lang="en-US" sz="2400" smtClean="0">
                <a:effectLst/>
              </a:rPr>
              <a:t>Authority, Responsibilities, and Duties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686079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2285</TotalTime>
  <Words>386</Words>
  <Application>Microsoft Office PowerPoint</Application>
  <PresentationFormat>On-screen Show (4:3)</PresentationFormat>
  <Paragraphs>65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Lucida Sans Unicode</vt:lpstr>
      <vt:lpstr>Verdana</vt:lpstr>
      <vt:lpstr>Wingdings</vt:lpstr>
      <vt:lpstr>Wingdings 2</vt:lpstr>
      <vt:lpstr>Wingdings 3</vt:lpstr>
      <vt:lpstr>Concourse</vt:lpstr>
      <vt:lpstr>Educational Rights Holder Program Training Materials Module 1: Overview</vt:lpstr>
      <vt:lpstr>The Role of ERH:  Authority, Responsibilities, and Duties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Riehl</dc:creator>
  <cp:lastModifiedBy>Elisa Weichel</cp:lastModifiedBy>
  <cp:revision>66</cp:revision>
  <dcterms:created xsi:type="dcterms:W3CDTF">2016-01-06T00:58:52Z</dcterms:created>
  <dcterms:modified xsi:type="dcterms:W3CDTF">2016-08-30T16:15:35Z</dcterms:modified>
</cp:coreProperties>
</file>