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1" r:id="rId34"/>
    <p:sldId id="292" r:id="rId35"/>
    <p:sldId id="293" r:id="rId36"/>
    <p:sldId id="294" r:id="rId37"/>
    <p:sldId id="290" r:id="rId38"/>
    <p:sldId id="275" r:id="rId39"/>
    <p:sldId id="276" r:id="rId40"/>
    <p:sldId id="298" r:id="rId41"/>
    <p:sldId id="299" r:id="rId42"/>
    <p:sldId id="300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295" r:id="rId52"/>
    <p:sldId id="296" r:id="rId53"/>
    <p:sldId id="297" r:id="rId54"/>
    <p:sldId id="310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5" autoAdjust="0"/>
    <p:restoredTop sz="86425" autoAdjust="0"/>
  </p:normalViewPr>
  <p:slideViewPr>
    <p:cSldViewPr>
      <p:cViewPr varScale="1">
        <p:scale>
          <a:sx n="95" d="100"/>
          <a:sy n="95" d="100"/>
        </p:scale>
        <p:origin x="-1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255B860-2497-476E-8994-BC13FD99B65D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4C3C21-FA12-4E52-AA1A-DF568E663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A86AA-B88C-4470-96CC-1381C13EECC0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2523D-66E7-4D91-94AE-3CAB4874A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DBC6E-5618-4A6B-A28D-C8E3B9C74C6B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75A80-E4AA-49DB-AE02-2C906915D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43E1E-2ED8-4B85-AACC-F3731D747F9B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710EF-5745-4E92-A139-0B5F2606B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81139-846F-4E26-A46C-AB41E98B8823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BAF23-DA3B-490C-BB31-21D786FB8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26FDA-17EB-47C2-A77B-AC50AD908491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A80A3-2338-4D0C-A3AA-73ECA1DAB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35329-22CD-4BCE-B49C-E2A0D4F2326C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68DED-7BCB-4E4A-9E00-0291B2134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A4C61-5174-4F9E-A1BC-372483E47E7C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B508C-AE15-4C5E-9C84-C76CB4FB5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400C0-8345-4FFC-97D4-BFA5B93D3E47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8FEB0-21A4-489F-8974-2B24CA6D2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0377C-BB35-49CB-BABB-2775F99A8145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4802C-95C2-43F0-A0D2-284CE09EC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D48F9-8123-4790-A6D4-96182AB0558F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94B34-70A9-4FFA-9BAE-E437FD9A9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F423B-5ACA-48FE-84D3-46BB01D6A35C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889A7-76A3-4922-8D93-2BD48F66F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2C18E1-9702-46C8-B484-9AB740D7C645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EB9FCA-DC19-4B46-90C9-D21055EAC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Doctors in Dependency Cases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Collecting the Data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Primary Survey</a:t>
            </a:r>
          </a:p>
          <a:p>
            <a:pPr lvl="1" eaLnBrk="1" hangingPunct="1"/>
            <a:r>
              <a:rPr lang="en-US" smtClean="0"/>
              <a:t>Collect data from first ER contact</a:t>
            </a:r>
          </a:p>
          <a:p>
            <a:pPr lvl="1" eaLnBrk="1" hangingPunct="1"/>
            <a:r>
              <a:rPr lang="en-US" smtClean="0"/>
              <a:t>Records, Lab, X-rays / Images, scans</a:t>
            </a:r>
          </a:p>
          <a:p>
            <a:pPr lvl="1" eaLnBrk="1" hangingPunct="1"/>
            <a:r>
              <a:rPr lang="en-US" smtClean="0"/>
              <a:t>Consultations</a:t>
            </a:r>
          </a:p>
          <a:p>
            <a:pPr lvl="2" eaLnBrk="1" hangingPunct="1"/>
            <a:r>
              <a:rPr lang="en-US" smtClean="0"/>
              <a:t>Ophthalmology</a:t>
            </a:r>
          </a:p>
          <a:p>
            <a:pPr lvl="2" eaLnBrk="1" hangingPunct="1"/>
            <a:r>
              <a:rPr lang="en-US" smtClean="0"/>
              <a:t>Neurology</a:t>
            </a:r>
          </a:p>
          <a:p>
            <a:pPr lvl="2" eaLnBrk="1" hangingPunct="1"/>
            <a:r>
              <a:rPr lang="en-US" smtClean="0"/>
              <a:t>Neurosurgery</a:t>
            </a:r>
          </a:p>
          <a:p>
            <a:pPr lvl="2" eaLnBrk="1" hangingPunct="1"/>
            <a:r>
              <a:rPr lang="en-US" smtClean="0"/>
              <a:t>Orthopedic Surgery</a:t>
            </a:r>
          </a:p>
          <a:p>
            <a:pPr lvl="2" eaLnBrk="1" hangingPunct="1"/>
            <a:r>
              <a:rPr lang="en-US" smtClean="0"/>
              <a:t>Hematology</a:t>
            </a:r>
          </a:p>
          <a:p>
            <a:pPr lvl="2" eaLnBrk="1" hangingPunct="1"/>
            <a:r>
              <a:rPr lang="en-US" smtClean="0"/>
              <a:t>Plastic Surgery (Burns)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Collecting the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Secondary Survey</a:t>
            </a:r>
          </a:p>
          <a:p>
            <a:pPr lvl="1" eaLnBrk="1" hangingPunct="1">
              <a:defRPr/>
            </a:pPr>
            <a:r>
              <a:rPr lang="en-US" dirty="0" smtClean="0"/>
              <a:t>Repeat Skeletal Survey at 2 weeks</a:t>
            </a:r>
          </a:p>
          <a:p>
            <a:pPr lvl="1" eaLnBrk="1" hangingPunct="1">
              <a:defRPr/>
            </a:pPr>
            <a:r>
              <a:rPr lang="en-US" dirty="0" smtClean="0"/>
              <a:t>MRI</a:t>
            </a:r>
          </a:p>
          <a:p>
            <a:pPr lvl="1" eaLnBrk="1" hangingPunct="1">
              <a:defRPr/>
            </a:pPr>
            <a:r>
              <a:rPr lang="en-US" dirty="0" smtClean="0"/>
              <a:t>Bone Scan</a:t>
            </a:r>
          </a:p>
          <a:p>
            <a:pPr lvl="1" eaLnBrk="1" hangingPunct="1">
              <a:defRPr/>
            </a:pPr>
            <a:r>
              <a:rPr lang="en-US" dirty="0" smtClean="0"/>
              <a:t>Operative Reports</a:t>
            </a:r>
          </a:p>
          <a:p>
            <a:pPr lvl="1" eaLnBrk="1" hangingPunct="1">
              <a:defRPr/>
            </a:pPr>
            <a:r>
              <a:rPr lang="en-US" dirty="0" smtClean="0"/>
              <a:t>Follow up consultations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dirty="0" smtClean="0"/>
              <a:t>	OES 900 exams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dirty="0" smtClean="0"/>
              <a:t>			Patient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dirty="0" smtClean="0"/>
              <a:t>			Siblings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Helps / What Doesn’t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Helpful</a:t>
            </a:r>
          </a:p>
          <a:p>
            <a:pPr lvl="1" eaLnBrk="1" hangingPunct="1"/>
            <a:r>
              <a:rPr lang="en-US" smtClean="0"/>
              <a:t>Petition included</a:t>
            </a:r>
          </a:p>
          <a:p>
            <a:pPr lvl="1" eaLnBrk="1" hangingPunct="1"/>
            <a:r>
              <a:rPr lang="en-US" smtClean="0"/>
              <a:t>Scans on CD include all studies</a:t>
            </a:r>
          </a:p>
          <a:p>
            <a:pPr lvl="2" eaLnBrk="1" hangingPunct="1"/>
            <a:r>
              <a:rPr lang="en-US" smtClean="0"/>
              <a:t>Head CT – need bone “windows”</a:t>
            </a:r>
          </a:p>
          <a:p>
            <a:pPr lvl="1" eaLnBrk="1" hangingPunct="1"/>
            <a:r>
              <a:rPr lang="en-US" smtClean="0"/>
              <a:t>Expert Opinion reports</a:t>
            </a:r>
          </a:p>
          <a:p>
            <a:pPr lvl="1" eaLnBrk="1" hangingPunct="1"/>
            <a:r>
              <a:rPr lang="en-US" smtClean="0"/>
              <a:t>If less than 3 months old</a:t>
            </a:r>
          </a:p>
          <a:p>
            <a:pPr lvl="2" eaLnBrk="1" hangingPunct="1"/>
            <a:r>
              <a:rPr lang="en-US" smtClean="0"/>
              <a:t>Birth Records</a:t>
            </a:r>
          </a:p>
          <a:p>
            <a:pPr lvl="1"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Helps / What Doesn’t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 as Useful</a:t>
            </a:r>
          </a:p>
          <a:p>
            <a:pPr lvl="1" eaLnBrk="1" hangingPunct="1"/>
            <a:r>
              <a:rPr lang="en-US" smtClean="0"/>
              <a:t>Police reports</a:t>
            </a:r>
          </a:p>
          <a:p>
            <a:pPr lvl="1" eaLnBrk="1" hangingPunct="1"/>
            <a:r>
              <a:rPr lang="en-US" smtClean="0"/>
              <a:t>Live Scans</a:t>
            </a:r>
          </a:p>
          <a:p>
            <a:pPr lvl="1" eaLnBrk="1" hangingPunct="1"/>
            <a:r>
              <a:rPr lang="en-US" smtClean="0"/>
              <a:t>Prior NAT reports / allegations</a:t>
            </a:r>
          </a:p>
          <a:p>
            <a:pPr lvl="1" eaLnBrk="1" hangingPunct="1"/>
            <a:r>
              <a:rPr lang="en-US" smtClean="0"/>
              <a:t>Social worker interviews with treating doctors</a:t>
            </a:r>
          </a:p>
          <a:p>
            <a:pPr lvl="1" eaLnBrk="1" hangingPunct="1"/>
            <a:r>
              <a:rPr lang="en-US" smtClean="0"/>
              <a:t>Sibling medical records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Utilizing Experts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Report the facts</a:t>
            </a:r>
          </a:p>
          <a:p>
            <a:pPr lvl="1" eaLnBrk="1" hangingPunct="1">
              <a:defRPr/>
            </a:pPr>
            <a:r>
              <a:rPr lang="en-US" dirty="0" smtClean="0"/>
              <a:t>Facts form basis of Opinions</a:t>
            </a:r>
          </a:p>
          <a:p>
            <a:pPr lvl="2" eaLnBrk="1" hangingPunct="1">
              <a:defRPr/>
            </a:pPr>
            <a:r>
              <a:rPr lang="en-US" dirty="0" smtClean="0"/>
              <a:t>Differentiate actual from possible</a:t>
            </a:r>
          </a:p>
          <a:p>
            <a:pPr lvl="3" eaLnBrk="1" hangingPunct="1">
              <a:defRPr/>
            </a:pPr>
            <a:r>
              <a:rPr lang="en-US" dirty="0" smtClean="0"/>
              <a:t>Secondary data key</a:t>
            </a:r>
          </a:p>
          <a:p>
            <a:pPr eaLnBrk="1" hangingPunct="1">
              <a:defRPr/>
            </a:pPr>
            <a:r>
              <a:rPr lang="en-US" dirty="0" smtClean="0"/>
              <a:t>Establish Timelines of Injury</a:t>
            </a:r>
          </a:p>
          <a:p>
            <a:pPr lvl="1" eaLnBrk="1" hangingPunct="1">
              <a:defRPr/>
            </a:pPr>
            <a:r>
              <a:rPr lang="en-US" dirty="0" smtClean="0"/>
              <a:t>Clues to aging of injuries</a:t>
            </a:r>
          </a:p>
          <a:p>
            <a:pPr lvl="2" eaLnBrk="1" hangingPunct="1">
              <a:defRPr/>
            </a:pPr>
            <a:r>
              <a:rPr lang="en-US" dirty="0" smtClean="0"/>
              <a:t>Callus formation – long bones</a:t>
            </a:r>
          </a:p>
          <a:p>
            <a:pPr lvl="2" eaLnBrk="1" hangingPunct="1">
              <a:defRPr/>
            </a:pPr>
            <a:r>
              <a:rPr lang="en-US" dirty="0" smtClean="0"/>
              <a:t>Soft Tissue Swelling – skull fractures</a:t>
            </a:r>
          </a:p>
          <a:p>
            <a:pPr lvl="2" eaLnBrk="1" hangingPunct="1">
              <a:defRPr/>
            </a:pPr>
            <a:r>
              <a:rPr lang="en-US" dirty="0" smtClean="0"/>
              <a:t>Bruise patterns of healing</a:t>
            </a:r>
          </a:p>
          <a:p>
            <a:pPr lvl="3" eaLnBrk="1" hangingPunct="1">
              <a:defRPr/>
            </a:pPr>
            <a:r>
              <a:rPr lang="en-US" dirty="0" smtClean="0"/>
              <a:t>Purple to red to yellow / green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Utilizing Experts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Identifying patterns of injury</a:t>
            </a:r>
          </a:p>
          <a:p>
            <a:pPr lvl="1" eaLnBrk="1" hangingPunct="1">
              <a:defRPr/>
            </a:pPr>
            <a:r>
              <a:rPr lang="en-US" dirty="0" smtClean="0"/>
              <a:t>SDH, retinal hemorrhaging, MCFs, posterior rib fractures</a:t>
            </a:r>
          </a:p>
          <a:p>
            <a:pPr eaLnBrk="1" hangingPunct="1">
              <a:defRPr/>
            </a:pPr>
            <a:r>
              <a:rPr lang="en-US" dirty="0" smtClean="0"/>
              <a:t>Explain Pathophysiology of Injuries</a:t>
            </a:r>
          </a:p>
          <a:p>
            <a:pPr lvl="1" eaLnBrk="1" hangingPunct="1">
              <a:defRPr/>
            </a:pPr>
            <a:r>
              <a:rPr lang="en-US" dirty="0" smtClean="0"/>
              <a:t>Spiral fracture</a:t>
            </a:r>
          </a:p>
          <a:p>
            <a:pPr lvl="1" eaLnBrk="1" hangingPunct="1">
              <a:defRPr/>
            </a:pPr>
            <a:r>
              <a:rPr lang="en-US" dirty="0" smtClean="0"/>
              <a:t>Transverse fracture</a:t>
            </a:r>
          </a:p>
          <a:p>
            <a:pPr lvl="1" eaLnBrk="1" hangingPunct="1">
              <a:defRPr/>
            </a:pPr>
            <a:r>
              <a:rPr lang="en-US" dirty="0" smtClean="0"/>
              <a:t>Oblique fracture</a:t>
            </a:r>
          </a:p>
          <a:p>
            <a:pPr lvl="1" eaLnBrk="1" hangingPunct="1">
              <a:defRPr/>
            </a:pPr>
            <a:r>
              <a:rPr lang="en-US" dirty="0" smtClean="0"/>
              <a:t>Tool marks</a:t>
            </a:r>
          </a:p>
          <a:p>
            <a:pPr lvl="1" eaLnBrk="1" hangingPunct="1">
              <a:defRPr/>
            </a:pPr>
            <a:r>
              <a:rPr lang="en-US" dirty="0" smtClean="0"/>
              <a:t>Burns</a:t>
            </a:r>
          </a:p>
          <a:p>
            <a:pPr lvl="1" eaLnBrk="1" hangingPunct="1">
              <a:defRPr/>
            </a:pPr>
            <a:r>
              <a:rPr lang="en-US" dirty="0" smtClean="0"/>
              <a:t>Bruise / hematoma / hemorrhage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Utilizing Experts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Interpreting Reports</a:t>
            </a:r>
          </a:p>
          <a:p>
            <a:pPr lvl="1" eaLnBrk="1" hangingPunct="1"/>
            <a:r>
              <a:rPr lang="en-US" smtClean="0"/>
              <a:t>What data was used for the basis of the opinion(s)</a:t>
            </a:r>
          </a:p>
          <a:p>
            <a:pPr lvl="1" eaLnBrk="1" hangingPunct="1"/>
            <a:r>
              <a:rPr lang="en-US" smtClean="0"/>
              <a:t>When was the report prepared</a:t>
            </a:r>
          </a:p>
          <a:p>
            <a:pPr lvl="2" eaLnBrk="1" hangingPunct="1"/>
            <a:r>
              <a:rPr lang="en-US" smtClean="0"/>
              <a:t>Pre-secondary survey</a:t>
            </a:r>
          </a:p>
          <a:p>
            <a:pPr lvl="1" eaLnBrk="1" hangingPunct="1"/>
            <a:r>
              <a:rPr lang="en-US" smtClean="0"/>
              <a:t>How was the data obtained</a:t>
            </a:r>
          </a:p>
          <a:p>
            <a:pPr lvl="2" eaLnBrk="1" hangingPunct="1"/>
            <a:r>
              <a:rPr lang="en-US" smtClean="0"/>
              <a:t>First hand vs. second hand</a:t>
            </a:r>
          </a:p>
          <a:p>
            <a:pPr lvl="2" eaLnBrk="1" hangingPunct="1"/>
            <a:r>
              <a:rPr lang="en-US" smtClean="0"/>
              <a:t>Did they actually review the films independent of another expert or not</a:t>
            </a:r>
          </a:p>
          <a:p>
            <a:pPr lvl="2" eaLnBrk="1" hangingPunct="1"/>
            <a:r>
              <a:rPr lang="en-US" smtClean="0"/>
              <a:t>Primary source verification</a:t>
            </a:r>
          </a:p>
          <a:p>
            <a:pPr lvl="1" eaLnBrk="1" hangingPunct="1"/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Differentiating Experts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 Specialty</a:t>
            </a:r>
          </a:p>
          <a:p>
            <a:pPr lvl="1" eaLnBrk="1" hangingPunct="1"/>
            <a:r>
              <a:rPr lang="en-US" smtClean="0"/>
              <a:t>Radiologist vs. Orthopedic Surgeon</a:t>
            </a:r>
          </a:p>
          <a:p>
            <a:pPr eaLnBrk="1" hangingPunct="1"/>
            <a:r>
              <a:rPr lang="en-US" smtClean="0"/>
              <a:t>Experience / Education</a:t>
            </a:r>
          </a:p>
          <a:p>
            <a:pPr eaLnBrk="1" hangingPunct="1"/>
            <a:r>
              <a:rPr lang="en-US" smtClean="0"/>
              <a:t>What was reviewed</a:t>
            </a:r>
          </a:p>
          <a:p>
            <a:pPr lvl="1" eaLnBrk="1" hangingPunct="1"/>
            <a:r>
              <a:rPr lang="en-US" smtClean="0"/>
              <a:t>Primary source verification</a:t>
            </a:r>
          </a:p>
          <a:p>
            <a:pPr lvl="1" eaLnBrk="1" hangingPunct="1"/>
            <a:r>
              <a:rPr lang="en-US" smtClean="0"/>
              <a:t>Reliance on records / consultations</a:t>
            </a:r>
          </a:p>
          <a:p>
            <a:pPr eaLnBrk="1" hangingPunct="1"/>
            <a:r>
              <a:rPr lang="en-US" smtClean="0"/>
              <a:t>Verify with secondary survey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Utilizing Experts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Building a case</a:t>
            </a:r>
          </a:p>
          <a:p>
            <a:pPr lvl="1" eaLnBrk="1" hangingPunct="1">
              <a:defRPr/>
            </a:pPr>
            <a:r>
              <a:rPr lang="en-US" dirty="0" smtClean="0"/>
              <a:t>Series of opinions based upon interpretation of data sets</a:t>
            </a:r>
          </a:p>
          <a:p>
            <a:pPr eaLnBrk="1" hangingPunct="1">
              <a:defRPr/>
            </a:pPr>
            <a:r>
              <a:rPr lang="en-US" dirty="0" smtClean="0"/>
              <a:t>Pre Trial Opinion letters</a:t>
            </a:r>
          </a:p>
          <a:p>
            <a:pPr lvl="1" eaLnBrk="1" hangingPunct="1">
              <a:defRPr/>
            </a:pPr>
            <a:r>
              <a:rPr lang="en-US" dirty="0" smtClean="0"/>
              <a:t>What was reviewed</a:t>
            </a:r>
          </a:p>
          <a:p>
            <a:pPr lvl="1" eaLnBrk="1" hangingPunct="1">
              <a:defRPr/>
            </a:pPr>
            <a:r>
              <a:rPr lang="en-US" dirty="0" smtClean="0"/>
              <a:t>Opinions</a:t>
            </a:r>
          </a:p>
          <a:p>
            <a:pPr lvl="1" eaLnBrk="1" hangingPunct="1">
              <a:defRPr/>
            </a:pPr>
            <a:r>
              <a:rPr lang="en-US" dirty="0" smtClean="0"/>
              <a:t>Basis for those opinions</a:t>
            </a:r>
          </a:p>
          <a:p>
            <a:pPr eaLnBrk="1" hangingPunct="1">
              <a:defRPr/>
            </a:pPr>
            <a:r>
              <a:rPr lang="en-US" dirty="0" smtClean="0"/>
              <a:t>If left untreated</a:t>
            </a:r>
          </a:p>
          <a:p>
            <a:pPr lvl="1" eaLnBrk="1" hangingPunct="1">
              <a:defRPr/>
            </a:pPr>
            <a:r>
              <a:rPr lang="en-US" dirty="0" smtClean="0"/>
              <a:t>Disfigurement, Dysfunction, Deformity</a:t>
            </a:r>
          </a:p>
          <a:p>
            <a:pPr lvl="1" eaLnBrk="1" hangingPunct="1">
              <a:defRPr/>
            </a:pPr>
            <a:r>
              <a:rPr lang="en-US" dirty="0" smtClean="0"/>
              <a:t>Death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Utilizing Experts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Trial Testimony</a:t>
            </a:r>
          </a:p>
          <a:p>
            <a:pPr lvl="1" eaLnBrk="1" hangingPunct="1"/>
            <a:r>
              <a:rPr lang="en-US" smtClean="0"/>
              <a:t>Never a surprise</a:t>
            </a:r>
          </a:p>
          <a:p>
            <a:pPr lvl="1" eaLnBrk="1" hangingPunct="1"/>
            <a:r>
              <a:rPr lang="en-US" smtClean="0"/>
              <a:t>Explain opinions / basis for opinions</a:t>
            </a:r>
          </a:p>
          <a:p>
            <a:pPr lvl="1" eaLnBrk="1" hangingPunct="1"/>
            <a:r>
              <a:rPr lang="en-US" smtClean="0"/>
              <a:t>Never biased or judgmental</a:t>
            </a:r>
          </a:p>
          <a:p>
            <a:pPr lvl="1" eaLnBrk="1" hangingPunct="1"/>
            <a:r>
              <a:rPr lang="en-US" smtClean="0"/>
              <a:t>Never combative</a:t>
            </a:r>
          </a:p>
          <a:p>
            <a:pPr lvl="1" eaLnBrk="1" hangingPunct="1"/>
            <a:r>
              <a:rPr lang="en-US" smtClean="0"/>
              <a:t>Use props as necessary to make a point</a:t>
            </a:r>
          </a:p>
          <a:p>
            <a:pPr lvl="2" eaLnBrk="1" hangingPunct="1"/>
            <a:r>
              <a:rPr lang="en-US" smtClean="0"/>
              <a:t>Posterior rib fractures</a:t>
            </a:r>
          </a:p>
          <a:p>
            <a:pPr lvl="1" eaLnBrk="1" hangingPunct="1"/>
            <a:r>
              <a:rPr lang="en-US" smtClean="0"/>
              <a:t>Explaining x-rays / scans helpful to demonstrate depth of knowledge / understanding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of an “Expert”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Definition</a:t>
            </a:r>
          </a:p>
          <a:p>
            <a:pPr lvl="1" eaLnBrk="1" hangingPunct="1"/>
            <a:r>
              <a:rPr lang="en-US" smtClean="0"/>
              <a:t>“Anyone who knows more than I do”</a:t>
            </a:r>
          </a:p>
          <a:p>
            <a:pPr lvl="1" eaLnBrk="1" hangingPunct="1"/>
            <a:r>
              <a:rPr lang="en-US" smtClean="0"/>
              <a:t>Artificial Intelligance</a:t>
            </a:r>
          </a:p>
          <a:p>
            <a:pPr eaLnBrk="1" hangingPunct="1"/>
            <a:r>
              <a:rPr lang="en-US" smtClean="0"/>
              <a:t>There to provide information</a:t>
            </a:r>
          </a:p>
          <a:p>
            <a:pPr eaLnBrk="1" hangingPunct="1"/>
            <a:r>
              <a:rPr lang="en-US" smtClean="0"/>
              <a:t>There to educate</a:t>
            </a:r>
          </a:p>
          <a:p>
            <a:pPr eaLnBrk="1" hangingPunct="1"/>
            <a:r>
              <a:rPr lang="en-US" smtClean="0"/>
              <a:t>Not there to advocate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Common Myths and the Truth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Myths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Certain injuries are “classic” for non accidental trauma</a:t>
            </a:r>
          </a:p>
          <a:p>
            <a:pPr lvl="1"/>
            <a:r>
              <a:rPr lang="en-US" smtClean="0"/>
              <a:t>Patterns can be characteristic of NAT</a:t>
            </a:r>
          </a:p>
          <a:p>
            <a:pPr lvl="1"/>
            <a:r>
              <a:rPr lang="en-US" smtClean="0"/>
              <a:t>Individual injuries are rarely characteristic</a:t>
            </a:r>
          </a:p>
          <a:p>
            <a:r>
              <a:rPr lang="en-US" smtClean="0"/>
              <a:t>Need to understand “Classic” or “path gnomonic” signs of abuse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“Classic” Fractures</a:t>
            </a:r>
            <a:br>
              <a:rPr lang="en-US" sz="4000" smtClean="0"/>
            </a:br>
            <a:r>
              <a:rPr lang="en-US" sz="4000" smtClean="0"/>
              <a:t>Non-Accidental Trauma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Metaphyseal Corner Fractures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Distal femur / Proximal tibia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Rib fractures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Bilateral, posterior paraspinal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Ribs 4 to 9 most common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4 or greater “high risk” of death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Spiral Fractures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Humerus / Femur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Distal part of spiral points to direction of twist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Skull Fractures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Parietal most common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Epidural hematoma vas subdural hematoma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“Classic” Fractures</a:t>
            </a:r>
            <a:br>
              <a:rPr lang="en-US" sz="4000" smtClean="0"/>
            </a:br>
            <a:r>
              <a:rPr lang="en-US" sz="4000" smtClean="0"/>
              <a:t>Non-Accidental Trauma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Metaphyseal Corner Fractures</a:t>
            </a:r>
          </a:p>
          <a:p>
            <a:pPr lvl="1"/>
            <a:r>
              <a:rPr lang="en-US" smtClean="0"/>
              <a:t>“Classic metaphyseal lesion”</a:t>
            </a:r>
          </a:p>
          <a:p>
            <a:pPr lvl="1"/>
            <a:r>
              <a:rPr lang="en-US" smtClean="0"/>
              <a:t>End of the bone</a:t>
            </a:r>
          </a:p>
          <a:p>
            <a:pPr lvl="2"/>
            <a:r>
              <a:rPr lang="en-US" smtClean="0"/>
              <a:t>Adjacent to the growth plate</a:t>
            </a:r>
          </a:p>
          <a:p>
            <a:r>
              <a:rPr lang="en-US" smtClean="0"/>
              <a:t>Described by PK Kleiman, MD 1986 article</a:t>
            </a:r>
          </a:p>
          <a:p>
            <a:r>
              <a:rPr lang="en-US" smtClean="0"/>
              <a:t>Significant debate about callus formation</a:t>
            </a:r>
          </a:p>
          <a:p>
            <a:pPr lvl="1"/>
            <a:r>
              <a:rPr lang="en-US" smtClean="0"/>
              <a:t>Up to 1/3 – no callus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thmb_43ce31e12c08acor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915400" cy="701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thmb_43cbf83f51009Corner-fractur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91600" cy="793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“Classic” Fractures</a:t>
            </a:r>
            <a:br>
              <a:rPr lang="en-US" sz="4000" smtClean="0"/>
            </a:br>
            <a:r>
              <a:rPr lang="en-US" sz="4000" smtClean="0"/>
              <a:t>Non-Accidental Trauma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Rib fractures</a:t>
            </a:r>
          </a:p>
          <a:p>
            <a:pPr lvl="1"/>
            <a:r>
              <a:rPr lang="en-US" smtClean="0"/>
              <a:t>Posterior versus lateral</a:t>
            </a:r>
          </a:p>
          <a:p>
            <a:pPr lvl="2"/>
            <a:r>
              <a:rPr lang="en-US" smtClean="0"/>
              <a:t>Squeeze versus direct trauma</a:t>
            </a:r>
          </a:p>
          <a:p>
            <a:pPr lvl="2"/>
            <a:r>
              <a:rPr lang="en-US" smtClean="0"/>
              <a:t>Anterior posterior force versus lateral compression</a:t>
            </a:r>
          </a:p>
          <a:p>
            <a:pPr lvl="2"/>
            <a:r>
              <a:rPr lang="en-US" smtClean="0"/>
              <a:t>Clavicles are protected</a:t>
            </a:r>
          </a:p>
          <a:p>
            <a:r>
              <a:rPr lang="en-US" smtClean="0"/>
              <a:t>May be very  hard to see initially</a:t>
            </a:r>
          </a:p>
          <a:p>
            <a:pPr lvl="1"/>
            <a:r>
              <a:rPr lang="en-US" smtClean="0"/>
              <a:t>Usually picked up in the healing phase</a:t>
            </a:r>
          </a:p>
          <a:p>
            <a:r>
              <a:rPr lang="en-US" smtClean="0"/>
              <a:t>4 or more are associates with significant chance of death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thmb_43ce41059e372birth-trau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rib fracture hea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-685800"/>
            <a:ext cx="109728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“Classic” Fractures</a:t>
            </a:r>
            <a:br>
              <a:rPr lang="en-US" sz="4000" smtClean="0"/>
            </a:br>
            <a:r>
              <a:rPr lang="en-US" sz="4000" smtClean="0"/>
              <a:t>Non-Accidental Trauma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Spiral fractures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Fracture morphology is related to how the force is applied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Transverse fractures are bending moments of force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Spiral fractures are rotational moments of force</a:t>
            </a:r>
          </a:p>
          <a:p>
            <a:pPr>
              <a:lnSpc>
                <a:spcPct val="90000"/>
              </a:lnSpc>
            </a:pPr>
            <a:r>
              <a:rPr lang="en-US" smtClean="0"/>
              <a:t>Oblique fractures are a combination of the two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Medical Education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Four years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US schools vs. non US schools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Internship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Become licensed after passing Part 3 of Medical Board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Residency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Variable length of training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Orthopedic Surgery 5 years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Fellowship – additional training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thmb_43ce389216b1fdiaphyseal-f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“Classic” Fractures</a:t>
            </a:r>
            <a:br>
              <a:rPr lang="en-US" sz="4000" smtClean="0"/>
            </a:br>
            <a:r>
              <a:rPr lang="en-US" sz="4000" smtClean="0"/>
              <a:t>Non-Accidental Trauma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Skull fractures</a:t>
            </a:r>
          </a:p>
          <a:p>
            <a:pPr lvl="1"/>
            <a:r>
              <a:rPr lang="en-US" sz="2400" smtClean="0"/>
              <a:t>Heaviest part of a baby</a:t>
            </a:r>
          </a:p>
          <a:p>
            <a:pPr lvl="1"/>
            <a:r>
              <a:rPr lang="en-US" sz="2400" smtClean="0"/>
              <a:t>Parietal fracture is most common</a:t>
            </a:r>
          </a:p>
          <a:p>
            <a:pPr lvl="1"/>
            <a:r>
              <a:rPr lang="en-US" sz="2400" smtClean="0"/>
              <a:t>“too many lines sign”</a:t>
            </a:r>
          </a:p>
          <a:p>
            <a:pPr lvl="2"/>
            <a:r>
              <a:rPr lang="en-US" sz="2000" smtClean="0"/>
              <a:t>Have to differentiate from normal skull sutures</a:t>
            </a:r>
          </a:p>
          <a:p>
            <a:r>
              <a:rPr lang="en-US" sz="2800" smtClean="0"/>
              <a:t>Overlying hematoma is best way to date fracture</a:t>
            </a:r>
          </a:p>
          <a:p>
            <a:pPr lvl="1"/>
            <a:r>
              <a:rPr lang="en-US" sz="2400" smtClean="0"/>
              <a:t>Galeal fascia (scalp) overlies the skull</a:t>
            </a:r>
          </a:p>
          <a:p>
            <a:pPr lvl="1"/>
            <a:r>
              <a:rPr lang="en-US" sz="2400" smtClean="0"/>
              <a:t>Swelling maximal in 24 to 48 hours, gone in 5 to 7 days</a:t>
            </a:r>
          </a:p>
          <a:p>
            <a:pPr lvl="1"/>
            <a:r>
              <a:rPr lang="en-US" sz="2400" smtClean="0"/>
              <a:t>Look for tool marks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skull_fra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60350"/>
            <a:ext cx="7543800" cy="658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Brain Hematomas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Three layers of the brain</a:t>
            </a:r>
          </a:p>
          <a:p>
            <a:pPr lvl="1"/>
            <a:r>
              <a:rPr lang="en-US" smtClean="0"/>
              <a:t>Dura Mater</a:t>
            </a:r>
          </a:p>
          <a:p>
            <a:pPr lvl="2"/>
            <a:r>
              <a:rPr lang="en-US" smtClean="0"/>
              <a:t>Thick outer covering</a:t>
            </a:r>
          </a:p>
          <a:p>
            <a:pPr lvl="1"/>
            <a:r>
              <a:rPr lang="en-US" smtClean="0"/>
              <a:t>Arachnoid Mater</a:t>
            </a:r>
          </a:p>
          <a:p>
            <a:pPr lvl="2"/>
            <a:r>
              <a:rPr lang="en-US" smtClean="0"/>
              <a:t>Thin “spidery” layer</a:t>
            </a:r>
          </a:p>
          <a:p>
            <a:pPr lvl="3"/>
            <a:r>
              <a:rPr lang="en-US" smtClean="0"/>
              <a:t>Lots of blood vessels</a:t>
            </a:r>
          </a:p>
          <a:p>
            <a:pPr lvl="3"/>
            <a:r>
              <a:rPr lang="en-US" smtClean="0"/>
              <a:t>Can have spontaneous hemorrhage</a:t>
            </a:r>
          </a:p>
          <a:p>
            <a:pPr lvl="1"/>
            <a:r>
              <a:rPr lang="en-US" smtClean="0"/>
              <a:t>Pia Mater</a:t>
            </a:r>
          </a:p>
          <a:p>
            <a:pPr lvl="2"/>
            <a:r>
              <a:rPr lang="en-US" smtClean="0"/>
              <a:t>Thinnest layer</a:t>
            </a:r>
          </a:p>
          <a:p>
            <a:pPr lvl="2"/>
            <a:r>
              <a:rPr lang="en-US" smtClean="0"/>
              <a:t>Most Delicate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Brain Hematomas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Epidural Hematoma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Outside the dura, beneath the skull</a:t>
            </a:r>
          </a:p>
          <a:p>
            <a:pPr lvl="2">
              <a:lnSpc>
                <a:spcPct val="80000"/>
              </a:lnSpc>
            </a:pPr>
            <a:r>
              <a:rPr lang="en-US" sz="1600" smtClean="0"/>
              <a:t>Frequently associated with skull fractures (parietal)</a:t>
            </a:r>
          </a:p>
          <a:p>
            <a:pPr lvl="2">
              <a:lnSpc>
                <a:spcPct val="80000"/>
              </a:lnSpc>
            </a:pPr>
            <a:r>
              <a:rPr lang="en-US" sz="1600" smtClean="0"/>
              <a:t>Common with being dropped</a:t>
            </a:r>
          </a:p>
          <a:p>
            <a:pPr lvl="3">
              <a:lnSpc>
                <a:spcPct val="80000"/>
              </a:lnSpc>
            </a:pPr>
            <a:r>
              <a:rPr lang="en-US" sz="1400" smtClean="0"/>
              <a:t>Outside in trauma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Subdural hematoma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Beneath the dura</a:t>
            </a:r>
          </a:p>
          <a:p>
            <a:pPr lvl="2">
              <a:lnSpc>
                <a:spcPct val="80000"/>
              </a:lnSpc>
            </a:pPr>
            <a:r>
              <a:rPr lang="en-US" sz="1600" smtClean="0"/>
              <a:t>May become Hygroma (fluid tumor)</a:t>
            </a:r>
          </a:p>
          <a:p>
            <a:pPr lvl="2">
              <a:lnSpc>
                <a:spcPct val="80000"/>
              </a:lnSpc>
            </a:pPr>
            <a:r>
              <a:rPr lang="en-US" sz="1600" smtClean="0"/>
              <a:t>Associated with acceleration / deceleration</a:t>
            </a:r>
          </a:p>
          <a:p>
            <a:pPr lvl="2">
              <a:lnSpc>
                <a:spcPct val="80000"/>
              </a:lnSpc>
            </a:pPr>
            <a:r>
              <a:rPr lang="en-US" sz="1600" smtClean="0"/>
              <a:t>May be acute or chronic</a:t>
            </a:r>
          </a:p>
          <a:p>
            <a:pPr lvl="2">
              <a:lnSpc>
                <a:spcPct val="80000"/>
              </a:lnSpc>
            </a:pPr>
            <a:r>
              <a:rPr lang="en-US" sz="1600" i="1" smtClean="0"/>
              <a:t>May</a:t>
            </a:r>
            <a:r>
              <a:rPr lang="en-US" sz="1600" smtClean="0"/>
              <a:t> be caused by meningitis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Intra-parenchymal bleed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Within the brain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Causes scarring / long term lesions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thmb_43dd2b3f42161subdurale-effusies-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7800" y="-209550"/>
            <a:ext cx="10591800" cy="704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Shaken Baby Syndrome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Association of Shaking / Squeezing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Subdural hematoma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Retinal Hemorrhages</a:t>
            </a:r>
          </a:p>
          <a:p>
            <a:pPr lvl="2">
              <a:lnSpc>
                <a:spcPct val="80000"/>
              </a:lnSpc>
            </a:pPr>
            <a:r>
              <a:rPr lang="en-US" sz="1800" smtClean="0"/>
              <a:t>Other etiologies – meningitis, CPR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Symmetric posterior Rib fractures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Associated with Metaphyseal Corner Fractures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Blunt abdominal trauma</a:t>
            </a:r>
          </a:p>
          <a:p>
            <a:pPr lvl="2">
              <a:lnSpc>
                <a:spcPct val="80000"/>
              </a:lnSpc>
            </a:pPr>
            <a:r>
              <a:rPr lang="en-US" sz="1800" smtClean="0"/>
              <a:t>Look for elevated enzymes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Specific pathologic entity – first described in 1972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60% involve boys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Most common under 1 year of age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Need to rule out bleeding disorder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Factor XII, Factor VIII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“Classic” Fractures</a:t>
            </a:r>
            <a:br>
              <a:rPr lang="en-US" sz="4000" smtClean="0"/>
            </a:br>
            <a:r>
              <a:rPr lang="en-US" sz="4000" smtClean="0"/>
              <a:t>Accidental Trauma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Toddler’s Fracture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Spiral fracture of tibia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Intact Fibula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Torus Fracture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Distal radius / tibia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Supracondylar Humerus fracture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Extension pattern, transverse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Forearm mid-shaft fractures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May be occult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Both bones always involved</a:t>
            </a:r>
          </a:p>
          <a:p>
            <a:pPr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Cross Examination Tips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Cross Examination Tips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Obtain pre trial reports and have them reviewed for accuracy</a:t>
            </a:r>
          </a:p>
          <a:p>
            <a:pPr lvl="1" eaLnBrk="1" hangingPunct="1">
              <a:defRPr/>
            </a:pPr>
            <a:r>
              <a:rPr lang="en-US" dirty="0" smtClean="0"/>
              <a:t>Identify opinions based on primary source verification versus reliance on other sources</a:t>
            </a:r>
          </a:p>
          <a:p>
            <a:pPr eaLnBrk="1" hangingPunct="1">
              <a:defRPr/>
            </a:pPr>
            <a:r>
              <a:rPr lang="en-US" dirty="0" smtClean="0"/>
              <a:t>Understand the basis for opinions at time of trial</a:t>
            </a:r>
          </a:p>
          <a:p>
            <a:pPr lvl="1" eaLnBrk="1" hangingPunct="1">
              <a:defRPr/>
            </a:pPr>
            <a:r>
              <a:rPr lang="en-US" dirty="0" smtClean="0"/>
              <a:t>Expose gaps in theories</a:t>
            </a:r>
          </a:p>
          <a:p>
            <a:pPr lvl="1" eaLnBrk="1" hangingPunct="1">
              <a:defRPr/>
            </a:pPr>
            <a:r>
              <a:rPr lang="en-US" dirty="0" smtClean="0"/>
              <a:t>In x-ray reports look to the “findings” section versus the “conclusion” 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Doctors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Board certification</a:t>
            </a:r>
          </a:p>
          <a:p>
            <a:pPr lvl="1" eaLnBrk="1" hangingPunct="1"/>
            <a:r>
              <a:rPr lang="en-US" smtClean="0"/>
              <a:t>Not one national certifying board</a:t>
            </a:r>
          </a:p>
          <a:p>
            <a:pPr lvl="1" eaLnBrk="1" hangingPunct="1"/>
            <a:r>
              <a:rPr lang="en-US" smtClean="0"/>
              <a:t>American Board of Medical Specialties</a:t>
            </a:r>
          </a:p>
          <a:p>
            <a:pPr eaLnBrk="1" hangingPunct="1"/>
            <a:r>
              <a:rPr lang="en-US" smtClean="0"/>
              <a:t>Continuing Medical Education</a:t>
            </a:r>
          </a:p>
          <a:p>
            <a:pPr lvl="1" eaLnBrk="1" hangingPunct="1"/>
            <a:r>
              <a:rPr lang="en-US" smtClean="0"/>
              <a:t>Re-certification</a:t>
            </a:r>
          </a:p>
          <a:p>
            <a:pPr lvl="1" eaLnBrk="1" hangingPunct="1"/>
            <a:r>
              <a:rPr lang="en-US" smtClean="0"/>
              <a:t>Maintenance of Certification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Cross Examination Tips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 checklist to make sure all available data is present</a:t>
            </a:r>
          </a:p>
          <a:p>
            <a:pPr lvl="1"/>
            <a:r>
              <a:rPr lang="en-US" smtClean="0"/>
              <a:t>Make sure secondary skeletal surveys were done</a:t>
            </a:r>
          </a:p>
          <a:p>
            <a:pPr lvl="2"/>
            <a:r>
              <a:rPr lang="en-US" smtClean="0"/>
              <a:t>If not, why?</a:t>
            </a:r>
          </a:p>
          <a:p>
            <a:pPr lvl="2"/>
            <a:r>
              <a:rPr lang="en-US" smtClean="0"/>
              <a:t>Use hypothetical to make points</a:t>
            </a:r>
          </a:p>
          <a:p>
            <a:pPr lvl="1"/>
            <a:r>
              <a:rPr lang="en-US" smtClean="0"/>
              <a:t>If rib fractures are subtle</a:t>
            </a:r>
          </a:p>
          <a:p>
            <a:pPr lvl="2"/>
            <a:r>
              <a:rPr lang="en-US" smtClean="0"/>
              <a:t>Was bone scan done?</a:t>
            </a:r>
          </a:p>
          <a:p>
            <a:pPr lvl="1"/>
            <a:r>
              <a:rPr lang="en-US" smtClean="0"/>
              <a:t>Metaphyseal Corner Fractures</a:t>
            </a:r>
          </a:p>
          <a:p>
            <a:pPr lvl="2"/>
            <a:r>
              <a:rPr lang="en-US" smtClean="0"/>
              <a:t>Can be confirmed by MRI</a:t>
            </a:r>
          </a:p>
          <a:p>
            <a:pPr lvl="1"/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Cross Examination Tips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Do not dwell on “interpretation” opinion</a:t>
            </a:r>
          </a:p>
          <a:p>
            <a:pPr lvl="1"/>
            <a:r>
              <a:rPr lang="en-US" smtClean="0"/>
              <a:t>Attack basis for that opinion</a:t>
            </a:r>
          </a:p>
          <a:p>
            <a:pPr lvl="1"/>
            <a:r>
              <a:rPr lang="en-US" smtClean="0"/>
              <a:t>If the basis is false, opinion is not as strong</a:t>
            </a:r>
          </a:p>
          <a:p>
            <a:r>
              <a:rPr lang="en-US" smtClean="0"/>
              <a:t>Focus on whole picture</a:t>
            </a:r>
          </a:p>
          <a:p>
            <a:pPr lvl="1"/>
            <a:r>
              <a:rPr lang="en-US" smtClean="0"/>
              <a:t>Identify and analyze patterns or specifically </a:t>
            </a:r>
            <a:r>
              <a:rPr lang="en-US" b="1" i="1" smtClean="0"/>
              <a:t>lack</a:t>
            </a:r>
            <a:r>
              <a:rPr lang="en-US" smtClean="0"/>
              <a:t> of patterns of abuse</a:t>
            </a:r>
          </a:p>
          <a:p>
            <a:pPr lvl="1"/>
            <a:r>
              <a:rPr lang="en-US" smtClean="0"/>
              <a:t>Rare that one injury denotes a pattern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Fracture 101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Fracture Healing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Bone is Alive</a:t>
            </a:r>
          </a:p>
          <a:p>
            <a:pPr lvl="1"/>
            <a:r>
              <a:rPr lang="en-US" sz="2400" smtClean="0"/>
              <a:t>Blood Supply from both intra-medullary and periosteal sources</a:t>
            </a:r>
          </a:p>
          <a:p>
            <a:r>
              <a:rPr lang="en-US" sz="2800" smtClean="0"/>
              <a:t>Age determines metabolic rate</a:t>
            </a:r>
          </a:p>
          <a:p>
            <a:pPr lvl="1"/>
            <a:r>
              <a:rPr lang="en-US" sz="2400" smtClean="0"/>
              <a:t>The younger the patient, the faster the process</a:t>
            </a:r>
          </a:p>
          <a:p>
            <a:r>
              <a:rPr lang="en-US" sz="2800" smtClean="0"/>
              <a:t>Consistent healing Pattern</a:t>
            </a:r>
          </a:p>
          <a:p>
            <a:pPr lvl="1"/>
            <a:r>
              <a:rPr lang="en-US" sz="2400" smtClean="0"/>
              <a:t>Stages of healing</a:t>
            </a:r>
          </a:p>
          <a:p>
            <a:pPr lvl="1"/>
            <a:r>
              <a:rPr lang="en-US" sz="2400" smtClean="0"/>
              <a:t>Acute versus chronic</a:t>
            </a:r>
          </a:p>
          <a:p>
            <a:pPr lvl="1"/>
            <a:r>
              <a:rPr lang="en-US" sz="2400" smtClean="0"/>
              <a:t>Allow aging of the fracture pattern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Fracture Healing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Acute fracture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May or may not swell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Early Callous Formation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Appears at 5 to 7 days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Mature Callus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Fracture line disappears at about 4 weeks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Re-modeling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May take years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The younger, the better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Femur acute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-685800"/>
            <a:ext cx="109728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Femur hea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-685800"/>
            <a:ext cx="109728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Femur hea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-685800"/>
            <a:ext cx="109728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Bone 101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Children Grow through growth plates on the end of the bone</a:t>
            </a:r>
          </a:p>
          <a:p>
            <a:pPr lvl="1"/>
            <a:r>
              <a:rPr lang="en-US" smtClean="0"/>
              <a:t>Tube of tooth paste</a:t>
            </a:r>
          </a:p>
          <a:p>
            <a:r>
              <a:rPr lang="en-US" smtClean="0"/>
              <a:t> Fractures remodel best at the ends of the bone</a:t>
            </a:r>
          </a:p>
          <a:p>
            <a:r>
              <a:rPr lang="en-US" smtClean="0"/>
              <a:t>Angular deformities correct in the plane of the joint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Bruises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Caused by hemorrhage into the skin</a:t>
            </a:r>
          </a:p>
          <a:p>
            <a:pPr lvl="1"/>
            <a:r>
              <a:rPr lang="en-US" smtClean="0"/>
              <a:t>Small vessels rupture</a:t>
            </a:r>
          </a:p>
          <a:p>
            <a:pPr lvl="1"/>
            <a:r>
              <a:rPr lang="en-US" smtClean="0"/>
              <a:t>Can be caused by anything disrupting those vessels</a:t>
            </a:r>
          </a:p>
          <a:p>
            <a:pPr lvl="2"/>
            <a:r>
              <a:rPr lang="en-US" smtClean="0"/>
              <a:t>Petechiae – small punctate hemorrhages</a:t>
            </a:r>
          </a:p>
          <a:p>
            <a:pPr lvl="3"/>
            <a:r>
              <a:rPr lang="en-US" smtClean="0"/>
              <a:t>May be caused by emboli</a:t>
            </a:r>
          </a:p>
          <a:p>
            <a:pPr lvl="2"/>
            <a:r>
              <a:rPr lang="en-US" smtClean="0"/>
              <a:t>Can occur in internal organs</a:t>
            </a:r>
          </a:p>
          <a:p>
            <a:pPr lvl="3"/>
            <a:r>
              <a:rPr lang="en-US" smtClean="0"/>
              <a:t>Thymus gland in the neck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Doctors in Dependency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What they are: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Interpreters of the medical facts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Trained Observers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Schooled in Science, not law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What “could” have happened, not what “more probably than not” did happen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Medical Opinion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Defined by the “basis” for that opinion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“Basis” means facts / observations / interpretation of data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Bruises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Resolve by reabsorbtion</a:t>
            </a:r>
          </a:p>
          <a:p>
            <a:pPr lvl="1"/>
            <a:r>
              <a:rPr lang="en-US" smtClean="0"/>
              <a:t>Blood products brake down</a:t>
            </a:r>
          </a:p>
          <a:p>
            <a:pPr lvl="2"/>
            <a:r>
              <a:rPr lang="en-US" smtClean="0"/>
              <a:t>Porphyrins</a:t>
            </a:r>
          </a:p>
          <a:p>
            <a:pPr lvl="3"/>
            <a:r>
              <a:rPr lang="en-US" smtClean="0"/>
              <a:t>Blood pigments</a:t>
            </a:r>
          </a:p>
          <a:p>
            <a:pPr lvl="1">
              <a:buFont typeface="Arial" charset="0"/>
              <a:buNone/>
            </a:pPr>
            <a:r>
              <a:rPr lang="en-US" smtClean="0"/>
              <a:t>		Blue to red to green to yellow</a:t>
            </a:r>
          </a:p>
          <a:p>
            <a:r>
              <a:rPr lang="en-US" smtClean="0"/>
              <a:t>Able to date “loosely” by color</a:t>
            </a:r>
          </a:p>
          <a:p>
            <a:pPr lvl="1"/>
            <a:r>
              <a:rPr lang="en-US" smtClean="0"/>
              <a:t>Depends on metabolic status</a:t>
            </a:r>
          </a:p>
          <a:p>
            <a:pPr lvl="1"/>
            <a:r>
              <a:rPr lang="en-US" smtClean="0"/>
              <a:t>Depends on nutrition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Retinal Hemorrhages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Key link </a:t>
            </a:r>
          </a:p>
          <a:p>
            <a:pPr lvl="1"/>
            <a:r>
              <a:rPr lang="en-US" smtClean="0"/>
              <a:t>www.cincinnatichildrens.org/svc/alpha/c/child-abuse/tools/retinal-hemorrhage.htm</a:t>
            </a:r>
          </a:p>
          <a:p>
            <a:r>
              <a:rPr lang="en-US" smtClean="0"/>
              <a:t>Bleeding involving small vessels at back of the retina</a:t>
            </a:r>
          </a:p>
          <a:p>
            <a:pPr lvl="1"/>
            <a:r>
              <a:rPr lang="en-US" smtClean="0"/>
              <a:t>Caused by increase / decrease in presure</a:t>
            </a:r>
          </a:p>
          <a:p>
            <a:pPr lvl="1"/>
            <a:r>
              <a:rPr lang="en-US" smtClean="0"/>
              <a:t>Can be unilateral</a:t>
            </a:r>
          </a:p>
          <a:p>
            <a:pPr lvl="1"/>
            <a:r>
              <a:rPr lang="en-US" smtClean="0"/>
              <a:t>Associated with traumatic brain injury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Retinal Hemorrhages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Can it be associated with accidental injury?</a:t>
            </a:r>
          </a:p>
          <a:p>
            <a:pPr lvl="1"/>
            <a:r>
              <a:rPr lang="en-US" smtClean="0"/>
              <a:t>Case reports of 3 children with household trauma</a:t>
            </a:r>
          </a:p>
          <a:p>
            <a:pPr lvl="2"/>
            <a:r>
              <a:rPr lang="en-US" smtClean="0"/>
              <a:t>Localized to the posterior pole</a:t>
            </a:r>
          </a:p>
          <a:p>
            <a:pPr lvl="1"/>
            <a:r>
              <a:rPr lang="en-US" smtClean="0"/>
              <a:t>215 children – 2 with hemorrhages</a:t>
            </a:r>
          </a:p>
          <a:p>
            <a:pPr lvl="2"/>
            <a:r>
              <a:rPr lang="en-US" smtClean="0"/>
              <a:t>Both in MVAs</a:t>
            </a:r>
          </a:p>
          <a:p>
            <a:r>
              <a:rPr lang="en-US" smtClean="0"/>
              <a:t>Can be caused by CPR</a:t>
            </a:r>
          </a:p>
          <a:p>
            <a:pPr lvl="1"/>
            <a:r>
              <a:rPr lang="en-US" smtClean="0"/>
              <a:t>117 children examined – 9 positive</a:t>
            </a:r>
          </a:p>
          <a:p>
            <a:r>
              <a:rPr lang="en-US" smtClean="0"/>
              <a:t>Not caused by seizures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Retinal Hemorrhages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Neonates – examined at 1 week</a:t>
            </a:r>
          </a:p>
          <a:p>
            <a:pPr lvl="1">
              <a:defRPr/>
            </a:pPr>
            <a:r>
              <a:rPr lang="en-US" dirty="0" smtClean="0"/>
              <a:t>Vacuum extraction higher than C section</a:t>
            </a:r>
          </a:p>
          <a:p>
            <a:pPr lvl="1">
              <a:defRPr/>
            </a:pPr>
            <a:r>
              <a:rPr lang="en-US" dirty="0" smtClean="0"/>
              <a:t>15% incidence</a:t>
            </a:r>
          </a:p>
          <a:p>
            <a:pPr lvl="2">
              <a:defRPr/>
            </a:pPr>
            <a:r>
              <a:rPr lang="en-US" dirty="0" smtClean="0"/>
              <a:t>Resolved usually in 1 week – can take up to 6 weeks</a:t>
            </a:r>
          </a:p>
          <a:p>
            <a:pPr>
              <a:defRPr/>
            </a:pPr>
            <a:r>
              <a:rPr lang="en-US" dirty="0" smtClean="0"/>
              <a:t>Purtscher retinopathy</a:t>
            </a:r>
          </a:p>
          <a:p>
            <a:pPr lvl="1">
              <a:defRPr/>
            </a:pPr>
            <a:r>
              <a:rPr lang="en-US" dirty="0" smtClean="0"/>
              <a:t>Ecchymosis of the chest associated with RH</a:t>
            </a:r>
          </a:p>
          <a:p>
            <a:pPr>
              <a:defRPr/>
            </a:pPr>
            <a:r>
              <a:rPr lang="en-US" dirty="0" smtClean="0"/>
              <a:t>Terson Syndrome</a:t>
            </a:r>
          </a:p>
          <a:p>
            <a:pPr lvl="1">
              <a:defRPr/>
            </a:pPr>
            <a:r>
              <a:rPr lang="en-US" dirty="0" smtClean="0"/>
              <a:t>Vitreous hemorrhage associated with sub arachnoid hemorrhage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Thank You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Doctors in Dependency Cases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they are </a:t>
            </a:r>
            <a:r>
              <a:rPr lang="en-US" b="1" i="1" smtClean="0"/>
              <a:t>Not</a:t>
            </a:r>
            <a:r>
              <a:rPr lang="en-US" smtClean="0"/>
              <a:t>:</a:t>
            </a:r>
          </a:p>
          <a:p>
            <a:pPr lvl="1" eaLnBrk="1" hangingPunct="1"/>
            <a:r>
              <a:rPr lang="en-US" smtClean="0"/>
              <a:t>Triers of fact</a:t>
            </a:r>
          </a:p>
          <a:p>
            <a:pPr lvl="1" eaLnBrk="1" hangingPunct="1"/>
            <a:r>
              <a:rPr lang="en-US" smtClean="0"/>
              <a:t>Knowledgeable of legal terms</a:t>
            </a:r>
          </a:p>
          <a:p>
            <a:pPr lvl="1" eaLnBrk="1" hangingPunct="1"/>
            <a:r>
              <a:rPr lang="en-US" smtClean="0"/>
              <a:t>Able to take sides</a:t>
            </a:r>
          </a:p>
          <a:p>
            <a:pPr lvl="2" eaLnBrk="1" hangingPunct="1"/>
            <a:r>
              <a:rPr lang="en-US" smtClean="0"/>
              <a:t>Bias does not apply to data</a:t>
            </a:r>
          </a:p>
          <a:p>
            <a:pPr lvl="1" eaLnBrk="1" hangingPunct="1"/>
            <a:r>
              <a:rPr lang="en-US" smtClean="0"/>
              <a:t>Able to extend opinion beyond set of facts</a:t>
            </a:r>
          </a:p>
          <a:p>
            <a:pPr lvl="1" eaLnBrk="1" hangingPunct="1"/>
            <a:r>
              <a:rPr lang="en-US" smtClean="0"/>
              <a:t>Easy to deal with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Utilizing Doctors in Dependency Cases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Doctors can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Identify / describe patterns of injury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Fractures, burns, bruises, retinal hemorrhaging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Assemble a Timeline of injuries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Need serial data points to be most specific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Did injuries occur at the same time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Using information from multiple sources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Put history of injury into context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Could the injuries have occurred as described?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Pointing out what doesn’t fit equally as important as corroborating history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Putting Patterns into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Childs age / weight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Pediatrician charts important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Metabolic status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Catabolic vs. Anabolic state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Congenital anomalies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Clavicle, tibia congenital non-unions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Inheritable diseases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Osteogenesis Imperfecta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Birth related issues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Small for gestational weight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Neonatal Ricketts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1565</Words>
  <Application>Microsoft Office PowerPoint</Application>
  <PresentationFormat>On-screen Show (4:3)</PresentationFormat>
  <Paragraphs>355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Arial</vt:lpstr>
      <vt:lpstr>Calibri</vt:lpstr>
      <vt:lpstr>Office Theme</vt:lpstr>
      <vt:lpstr>Doctors in Dependency Cases</vt:lpstr>
      <vt:lpstr>Use of an “Expert”</vt:lpstr>
      <vt:lpstr>Doctors</vt:lpstr>
      <vt:lpstr>Doctors</vt:lpstr>
      <vt:lpstr>Doctors in Dependency Cases</vt:lpstr>
      <vt:lpstr>Doctors in Dependency Cases</vt:lpstr>
      <vt:lpstr>Utilizing Doctors in Dependency Cases</vt:lpstr>
      <vt:lpstr>How Doctors can Help</vt:lpstr>
      <vt:lpstr>Putting Patterns into Context</vt:lpstr>
      <vt:lpstr>Collecting the Data</vt:lpstr>
      <vt:lpstr>Collecting the Data</vt:lpstr>
      <vt:lpstr>What Helps / What Doesn’t</vt:lpstr>
      <vt:lpstr>What Helps / What Doesn’t</vt:lpstr>
      <vt:lpstr>Utilizing Experts</vt:lpstr>
      <vt:lpstr>Utilizing Experts</vt:lpstr>
      <vt:lpstr>Utilizing Experts</vt:lpstr>
      <vt:lpstr>Differentiating Experts</vt:lpstr>
      <vt:lpstr>Utilizing Experts </vt:lpstr>
      <vt:lpstr>Utilizing Experts </vt:lpstr>
      <vt:lpstr>Common Myths and the Truth</vt:lpstr>
      <vt:lpstr>Myths</vt:lpstr>
      <vt:lpstr>“Classic” Fractures Non-Accidental Trauma</vt:lpstr>
      <vt:lpstr>“Classic” Fractures Non-Accidental Trauma</vt:lpstr>
      <vt:lpstr>Slide 24</vt:lpstr>
      <vt:lpstr>Slide 25</vt:lpstr>
      <vt:lpstr>“Classic” Fractures Non-Accidental Trauma</vt:lpstr>
      <vt:lpstr>Slide 27</vt:lpstr>
      <vt:lpstr>Slide 28</vt:lpstr>
      <vt:lpstr>“Classic” Fractures Non-Accidental Trauma</vt:lpstr>
      <vt:lpstr>Slide 30</vt:lpstr>
      <vt:lpstr>“Classic” Fractures Non-Accidental Trauma</vt:lpstr>
      <vt:lpstr>Slide 32</vt:lpstr>
      <vt:lpstr>Brain Hematomas</vt:lpstr>
      <vt:lpstr>Brain Hematomas</vt:lpstr>
      <vt:lpstr>Slide 35</vt:lpstr>
      <vt:lpstr>Shaken Baby Syndrome</vt:lpstr>
      <vt:lpstr>“Classic” Fractures Accidental Trauma</vt:lpstr>
      <vt:lpstr>Cross Examination Tips</vt:lpstr>
      <vt:lpstr>Cross Examination Tips</vt:lpstr>
      <vt:lpstr>Cross Examination Tips</vt:lpstr>
      <vt:lpstr>Cross Examination Tips</vt:lpstr>
      <vt:lpstr>Fracture 101</vt:lpstr>
      <vt:lpstr>Fracture Healing</vt:lpstr>
      <vt:lpstr>Fracture Healing</vt:lpstr>
      <vt:lpstr>Slide 45</vt:lpstr>
      <vt:lpstr>Slide 46</vt:lpstr>
      <vt:lpstr>Slide 47</vt:lpstr>
      <vt:lpstr>Bone 101</vt:lpstr>
      <vt:lpstr>Bruises</vt:lpstr>
      <vt:lpstr>Bruises</vt:lpstr>
      <vt:lpstr>Retinal Hemorrhages</vt:lpstr>
      <vt:lpstr>Retinal Hemorrhages</vt:lpstr>
      <vt:lpstr>Retinal Hemorrhages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Doctors in Dependency Cases</dc:title>
  <dc:creator>Grogan</dc:creator>
  <cp:lastModifiedBy>USD</cp:lastModifiedBy>
  <cp:revision>42</cp:revision>
  <dcterms:created xsi:type="dcterms:W3CDTF">2011-03-04T18:06:58Z</dcterms:created>
  <dcterms:modified xsi:type="dcterms:W3CDTF">2011-03-07T21:06:04Z</dcterms:modified>
</cp:coreProperties>
</file>