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8"/>
  </p:notesMasterIdLst>
  <p:handoutMasterIdLst>
    <p:handoutMasterId r:id="rId19"/>
  </p:handoutMasterIdLst>
  <p:sldIdLst>
    <p:sldId id="256" r:id="rId2"/>
    <p:sldId id="288" r:id="rId3"/>
    <p:sldId id="291" r:id="rId4"/>
    <p:sldId id="257" r:id="rId5"/>
    <p:sldId id="287" r:id="rId6"/>
    <p:sldId id="289" r:id="rId7"/>
    <p:sldId id="260" r:id="rId8"/>
    <p:sldId id="282" r:id="rId9"/>
    <p:sldId id="262" r:id="rId10"/>
    <p:sldId id="268" r:id="rId11"/>
    <p:sldId id="274" r:id="rId12"/>
    <p:sldId id="261" r:id="rId13"/>
    <p:sldId id="284" r:id="rId14"/>
    <p:sldId id="285" r:id="rId15"/>
    <p:sldId id="290" r:id="rId16"/>
    <p:sldId id="276"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739" autoAdjust="0"/>
    <p:restoredTop sz="82423" autoAdjust="0"/>
  </p:normalViewPr>
  <p:slideViewPr>
    <p:cSldViewPr snapToGrid="0" snapToObjects="1">
      <p:cViewPr>
        <p:scale>
          <a:sx n="94" d="100"/>
          <a:sy n="94" d="100"/>
        </p:scale>
        <p:origin x="-2472" y="-560"/>
      </p:cViewPr>
      <p:guideLst>
        <p:guide orient="horz" pos="2160"/>
        <p:guide pos="2880"/>
      </p:guideLst>
    </p:cSldViewPr>
  </p:slideViewPr>
  <p:outlineViewPr>
    <p:cViewPr>
      <p:scale>
        <a:sx n="33" d="100"/>
        <a:sy n="33" d="100"/>
      </p:scale>
      <p:origin x="0" y="11712"/>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6A20A44-07FB-FF4F-B737-AE6051642627}" type="doc">
      <dgm:prSet loTypeId="urn:microsoft.com/office/officeart/2005/8/layout/hList1" loCatId="" qsTypeId="urn:microsoft.com/office/officeart/2005/8/quickstyle/simple1" qsCatId="simple" csTypeId="urn:microsoft.com/office/officeart/2005/8/colors/accent1_2" csCatId="accent1" phldr="1"/>
      <dgm:spPr/>
      <dgm:t>
        <a:bodyPr/>
        <a:lstStyle/>
        <a:p>
          <a:endParaRPr lang="en-US"/>
        </a:p>
      </dgm:t>
    </dgm:pt>
    <dgm:pt modelId="{3BC118C4-049E-1D4F-A0B7-D9F43BAACAC3}">
      <dgm:prSet custT="1"/>
      <dgm:spPr/>
      <dgm:t>
        <a:bodyPr/>
        <a:lstStyle/>
        <a:p>
          <a:pPr rtl="0"/>
          <a:r>
            <a:rPr lang="en-US" sz="1600" i="0" dirty="0" smtClean="0"/>
            <a:t>Purpose</a:t>
          </a:r>
          <a:endParaRPr lang="en-US" sz="1600" i="0" dirty="0"/>
        </a:p>
      </dgm:t>
    </dgm:pt>
    <dgm:pt modelId="{76E5D55E-5D77-3E4B-B78C-87B1F4572A0A}" type="parTrans" cxnId="{10709761-4CAA-8440-B28E-55F659587E49}">
      <dgm:prSet/>
      <dgm:spPr/>
      <dgm:t>
        <a:bodyPr/>
        <a:lstStyle/>
        <a:p>
          <a:endParaRPr lang="en-US"/>
        </a:p>
      </dgm:t>
    </dgm:pt>
    <dgm:pt modelId="{BD17EA39-146F-844E-BE81-0200E6FEF898}" type="sibTrans" cxnId="{10709761-4CAA-8440-B28E-55F659587E49}">
      <dgm:prSet/>
      <dgm:spPr/>
      <dgm:t>
        <a:bodyPr/>
        <a:lstStyle/>
        <a:p>
          <a:endParaRPr lang="en-US"/>
        </a:p>
      </dgm:t>
    </dgm:pt>
    <dgm:pt modelId="{608327EE-2EDB-2741-90EE-B0AD7C177A14}">
      <dgm:prSet custT="1"/>
      <dgm:spPr/>
      <dgm:t>
        <a:bodyPr/>
        <a:lstStyle/>
        <a:p>
          <a:pPr rtl="0"/>
          <a:r>
            <a:rPr lang="en-US" sz="1600" i="0" dirty="0" smtClean="0"/>
            <a:t>Responsibilities</a:t>
          </a:r>
          <a:endParaRPr lang="en-US" sz="1600" i="0" dirty="0"/>
        </a:p>
      </dgm:t>
    </dgm:pt>
    <dgm:pt modelId="{56572DDA-9C65-6C4F-BA15-D37D317DA850}" type="parTrans" cxnId="{9373055E-F591-5D41-B217-8C49E765CD2B}">
      <dgm:prSet/>
      <dgm:spPr/>
      <dgm:t>
        <a:bodyPr/>
        <a:lstStyle/>
        <a:p>
          <a:endParaRPr lang="en-US"/>
        </a:p>
      </dgm:t>
    </dgm:pt>
    <dgm:pt modelId="{83AB0CC8-860A-C847-A49A-713FFBADDE40}" type="sibTrans" cxnId="{9373055E-F591-5D41-B217-8C49E765CD2B}">
      <dgm:prSet/>
      <dgm:spPr/>
      <dgm:t>
        <a:bodyPr/>
        <a:lstStyle/>
        <a:p>
          <a:endParaRPr lang="en-US"/>
        </a:p>
      </dgm:t>
    </dgm:pt>
    <dgm:pt modelId="{382DE34C-9A63-5440-BAA3-DADC46A44E54}">
      <dgm:prSet/>
      <dgm:spPr/>
      <dgm:t>
        <a:bodyPr/>
        <a:lstStyle/>
        <a:p>
          <a:pPr rtl="0"/>
          <a:r>
            <a:rPr lang="en-US" dirty="0" smtClean="0"/>
            <a:t>Provide coordinated, individualized case planning, support, and ongoing monitoring</a:t>
          </a:r>
          <a:endParaRPr lang="en-US" dirty="0"/>
        </a:p>
      </dgm:t>
    </dgm:pt>
    <dgm:pt modelId="{E72A80DA-CB1D-E34F-9AD5-0B4522403539}" type="parTrans" cxnId="{F73948BA-BE90-BB48-99EE-62519351792D}">
      <dgm:prSet/>
      <dgm:spPr/>
      <dgm:t>
        <a:bodyPr/>
        <a:lstStyle/>
        <a:p>
          <a:endParaRPr lang="en-US"/>
        </a:p>
      </dgm:t>
    </dgm:pt>
    <dgm:pt modelId="{DFCFEFD2-50A1-3947-8823-2B16B6F33B5D}" type="sibTrans" cxnId="{F73948BA-BE90-BB48-99EE-62519351792D}">
      <dgm:prSet/>
      <dgm:spPr/>
      <dgm:t>
        <a:bodyPr/>
        <a:lstStyle/>
        <a:p>
          <a:endParaRPr lang="en-US"/>
        </a:p>
      </dgm:t>
    </dgm:pt>
    <dgm:pt modelId="{EFCD4710-F114-A040-81F9-A350C69D269A}">
      <dgm:prSet/>
      <dgm:spPr/>
      <dgm:t>
        <a:bodyPr/>
        <a:lstStyle/>
        <a:p>
          <a:pPr rtl="0"/>
          <a:r>
            <a:rPr lang="en-US" dirty="0" smtClean="0"/>
            <a:t>Ensure basic needs are met and plan for the child’s safety</a:t>
          </a:r>
          <a:endParaRPr lang="en-US" dirty="0"/>
        </a:p>
      </dgm:t>
    </dgm:pt>
    <dgm:pt modelId="{364BDE30-86B4-8F4D-BECD-682A1B22ED8F}" type="parTrans" cxnId="{BEBEBE19-C9D2-8444-9A5B-CBD590D0BBF9}">
      <dgm:prSet/>
      <dgm:spPr/>
      <dgm:t>
        <a:bodyPr/>
        <a:lstStyle/>
        <a:p>
          <a:endParaRPr lang="en-US"/>
        </a:p>
      </dgm:t>
    </dgm:pt>
    <dgm:pt modelId="{A24E30F9-5B1A-B647-B45D-F2FB4A4001E1}" type="sibTrans" cxnId="{BEBEBE19-C9D2-8444-9A5B-CBD590D0BBF9}">
      <dgm:prSet/>
      <dgm:spPr/>
      <dgm:t>
        <a:bodyPr/>
        <a:lstStyle/>
        <a:p>
          <a:endParaRPr lang="en-US"/>
        </a:p>
      </dgm:t>
    </dgm:pt>
    <dgm:pt modelId="{1F20C335-03F7-0746-9B06-442863231FC7}">
      <dgm:prSet custT="1"/>
      <dgm:spPr/>
      <dgm:t>
        <a:bodyPr/>
        <a:lstStyle/>
        <a:p>
          <a:pPr rtl="0"/>
          <a:r>
            <a:rPr lang="en-US" sz="1600" dirty="0" smtClean="0"/>
            <a:t>Membership</a:t>
          </a:r>
          <a:endParaRPr lang="en-US" sz="1600" dirty="0"/>
        </a:p>
      </dgm:t>
    </dgm:pt>
    <dgm:pt modelId="{D64A4035-B5B8-C744-A670-E031092B8BFA}" type="parTrans" cxnId="{A66DCEE3-8C17-2940-A048-FD73A06E8E6F}">
      <dgm:prSet/>
      <dgm:spPr/>
      <dgm:t>
        <a:bodyPr/>
        <a:lstStyle/>
        <a:p>
          <a:endParaRPr lang="en-US"/>
        </a:p>
      </dgm:t>
    </dgm:pt>
    <dgm:pt modelId="{3200A049-E692-034F-BA66-33EA91FB540C}" type="sibTrans" cxnId="{A66DCEE3-8C17-2940-A048-FD73A06E8E6F}">
      <dgm:prSet/>
      <dgm:spPr/>
      <dgm:t>
        <a:bodyPr/>
        <a:lstStyle/>
        <a:p>
          <a:endParaRPr lang="en-US"/>
        </a:p>
      </dgm:t>
    </dgm:pt>
    <dgm:pt modelId="{B5601085-F6FC-6646-881D-0644EE68B07B}">
      <dgm:prSet/>
      <dgm:spPr/>
      <dgm:t>
        <a:bodyPr/>
        <a:lstStyle/>
        <a:p>
          <a:pPr rtl="0"/>
          <a:r>
            <a:rPr lang="en-US" b="1" dirty="0" smtClean="0"/>
            <a:t>Child Welfare – Lead</a:t>
          </a:r>
          <a:endParaRPr lang="en-US" b="1" dirty="0"/>
        </a:p>
      </dgm:t>
    </dgm:pt>
    <dgm:pt modelId="{F9018626-A867-D042-8382-62A5A06C63B3}" type="parTrans" cxnId="{DA217DB8-9D0D-5748-9A7E-8EFE3D7B7A55}">
      <dgm:prSet/>
      <dgm:spPr/>
      <dgm:t>
        <a:bodyPr/>
        <a:lstStyle/>
        <a:p>
          <a:endParaRPr lang="en-US"/>
        </a:p>
      </dgm:t>
    </dgm:pt>
    <dgm:pt modelId="{339D9868-CB99-8D45-8598-D575C8CACDB9}" type="sibTrans" cxnId="{DA217DB8-9D0D-5748-9A7E-8EFE3D7B7A55}">
      <dgm:prSet/>
      <dgm:spPr/>
      <dgm:t>
        <a:bodyPr/>
        <a:lstStyle/>
        <a:p>
          <a:endParaRPr lang="en-US"/>
        </a:p>
      </dgm:t>
    </dgm:pt>
    <dgm:pt modelId="{33C1043C-3913-5C45-9D00-84A3BB972AD3}">
      <dgm:prSet/>
      <dgm:spPr/>
      <dgm:t>
        <a:bodyPr/>
        <a:lstStyle/>
        <a:p>
          <a:pPr rtl="0"/>
          <a:r>
            <a:rPr lang="en-US" b="1" dirty="0" smtClean="0"/>
            <a:t>Probation</a:t>
          </a:r>
          <a:endParaRPr lang="en-US" b="1" dirty="0"/>
        </a:p>
      </dgm:t>
    </dgm:pt>
    <dgm:pt modelId="{AA09E3FE-329F-284D-B2D6-52BE30BBE63C}" type="parTrans" cxnId="{9A95C6B6-D3FC-2245-8FE3-A7A409EB7B6E}">
      <dgm:prSet/>
      <dgm:spPr/>
      <dgm:t>
        <a:bodyPr/>
        <a:lstStyle/>
        <a:p>
          <a:endParaRPr lang="en-US"/>
        </a:p>
      </dgm:t>
    </dgm:pt>
    <dgm:pt modelId="{ACADF2BF-20B3-B546-BD0B-54F0235679F1}" type="sibTrans" cxnId="{9A95C6B6-D3FC-2245-8FE3-A7A409EB7B6E}">
      <dgm:prSet/>
      <dgm:spPr/>
      <dgm:t>
        <a:bodyPr/>
        <a:lstStyle/>
        <a:p>
          <a:endParaRPr lang="en-US"/>
        </a:p>
      </dgm:t>
    </dgm:pt>
    <dgm:pt modelId="{E7512A87-380E-2647-B04D-1DF04B0BE974}">
      <dgm:prSet/>
      <dgm:spPr/>
      <dgm:t>
        <a:bodyPr/>
        <a:lstStyle/>
        <a:p>
          <a:pPr rtl="0"/>
          <a:r>
            <a:rPr lang="en-US" b="1" dirty="0" smtClean="0"/>
            <a:t>Mental Health</a:t>
          </a:r>
          <a:endParaRPr lang="en-US" b="1" dirty="0"/>
        </a:p>
      </dgm:t>
    </dgm:pt>
    <dgm:pt modelId="{AB8F3642-A3FB-7844-9017-DE6DF652B17A}" type="parTrans" cxnId="{DFE22D0B-D6C9-5843-86CD-F49C290CE747}">
      <dgm:prSet/>
      <dgm:spPr/>
      <dgm:t>
        <a:bodyPr/>
        <a:lstStyle/>
        <a:p>
          <a:endParaRPr lang="en-US"/>
        </a:p>
      </dgm:t>
    </dgm:pt>
    <dgm:pt modelId="{5C12DED3-4A74-5A41-BDFD-A6869D191525}" type="sibTrans" cxnId="{DFE22D0B-D6C9-5843-86CD-F49C290CE747}">
      <dgm:prSet/>
      <dgm:spPr/>
      <dgm:t>
        <a:bodyPr/>
        <a:lstStyle/>
        <a:p>
          <a:endParaRPr lang="en-US"/>
        </a:p>
      </dgm:t>
    </dgm:pt>
    <dgm:pt modelId="{5C944C31-1669-5B41-A8B7-BDE6E6CB2864}">
      <dgm:prSet/>
      <dgm:spPr/>
      <dgm:t>
        <a:bodyPr/>
        <a:lstStyle/>
        <a:p>
          <a:pPr rtl="0"/>
          <a:r>
            <a:rPr lang="en-US" b="1" dirty="0" smtClean="0"/>
            <a:t>Substance abuse</a:t>
          </a:r>
          <a:endParaRPr lang="en-US" b="1" dirty="0"/>
        </a:p>
      </dgm:t>
    </dgm:pt>
    <dgm:pt modelId="{F173522C-8A45-7842-8CDF-CDB440470E65}" type="parTrans" cxnId="{13BF9F32-5F7E-5E45-A6B0-2E37FB746879}">
      <dgm:prSet/>
      <dgm:spPr/>
      <dgm:t>
        <a:bodyPr/>
        <a:lstStyle/>
        <a:p>
          <a:endParaRPr lang="en-US"/>
        </a:p>
      </dgm:t>
    </dgm:pt>
    <dgm:pt modelId="{0BE79D14-C8AF-944D-A35D-664D24A64863}" type="sibTrans" cxnId="{13BF9F32-5F7E-5E45-A6B0-2E37FB746879}">
      <dgm:prSet/>
      <dgm:spPr/>
      <dgm:t>
        <a:bodyPr/>
        <a:lstStyle/>
        <a:p>
          <a:endParaRPr lang="en-US"/>
        </a:p>
      </dgm:t>
    </dgm:pt>
    <dgm:pt modelId="{F22DCDC3-6E10-0643-883A-F163482757A0}">
      <dgm:prSet/>
      <dgm:spPr/>
      <dgm:t>
        <a:bodyPr/>
        <a:lstStyle/>
        <a:p>
          <a:pPr rtl="0"/>
          <a:r>
            <a:rPr lang="en-US" dirty="0" smtClean="0"/>
            <a:t>Youth</a:t>
          </a:r>
          <a:endParaRPr lang="en-US" dirty="0"/>
        </a:p>
      </dgm:t>
    </dgm:pt>
    <dgm:pt modelId="{DF12C367-931E-2C43-90B8-6EC55FE62409}" type="parTrans" cxnId="{E8DE7D8C-2F8A-7B49-A113-80B7A528A8EB}">
      <dgm:prSet/>
      <dgm:spPr/>
      <dgm:t>
        <a:bodyPr/>
        <a:lstStyle/>
        <a:p>
          <a:endParaRPr lang="en-US"/>
        </a:p>
      </dgm:t>
    </dgm:pt>
    <dgm:pt modelId="{412FD48F-4B5E-974A-B66B-FEE366CA63EE}" type="sibTrans" cxnId="{E8DE7D8C-2F8A-7B49-A113-80B7A528A8EB}">
      <dgm:prSet/>
      <dgm:spPr/>
      <dgm:t>
        <a:bodyPr/>
        <a:lstStyle/>
        <a:p>
          <a:endParaRPr lang="en-US"/>
        </a:p>
      </dgm:t>
    </dgm:pt>
    <dgm:pt modelId="{6F948B3D-3B07-8A49-8377-123CDC1BA155}">
      <dgm:prSet/>
      <dgm:spPr/>
      <dgm:t>
        <a:bodyPr/>
        <a:lstStyle/>
        <a:p>
          <a:pPr rtl="0"/>
          <a:r>
            <a:rPr lang="en-US" dirty="0" smtClean="0"/>
            <a:t>Caregiver/placement provider</a:t>
          </a:r>
          <a:endParaRPr lang="en-US" dirty="0"/>
        </a:p>
      </dgm:t>
    </dgm:pt>
    <dgm:pt modelId="{E83635B0-327B-CF48-86D1-85210A5B2FA4}" type="parTrans" cxnId="{B3A83C11-B523-724B-A612-3E19EE80C76A}">
      <dgm:prSet/>
      <dgm:spPr/>
      <dgm:t>
        <a:bodyPr/>
        <a:lstStyle/>
        <a:p>
          <a:endParaRPr lang="en-US"/>
        </a:p>
      </dgm:t>
    </dgm:pt>
    <dgm:pt modelId="{9233E46B-1D68-E54F-A66D-82874BBB206A}" type="sibTrans" cxnId="{B3A83C11-B523-724B-A612-3E19EE80C76A}">
      <dgm:prSet/>
      <dgm:spPr/>
      <dgm:t>
        <a:bodyPr/>
        <a:lstStyle/>
        <a:p>
          <a:endParaRPr lang="en-US"/>
        </a:p>
      </dgm:t>
    </dgm:pt>
    <dgm:pt modelId="{770A1AB1-57C3-E642-AD20-BE2A493778C0}">
      <dgm:prSet/>
      <dgm:spPr/>
      <dgm:t>
        <a:bodyPr/>
        <a:lstStyle/>
        <a:p>
          <a:pPr rtl="0"/>
          <a:r>
            <a:rPr lang="en-US" dirty="0" smtClean="0"/>
            <a:t>Local CSEC Provider Agencies</a:t>
          </a:r>
          <a:endParaRPr lang="en-US" dirty="0"/>
        </a:p>
      </dgm:t>
    </dgm:pt>
    <dgm:pt modelId="{1DAF2537-5DFD-E848-8377-6377A2BF720E}" type="parTrans" cxnId="{063DA582-4F6B-5142-8D2A-CC323CB2B32F}">
      <dgm:prSet/>
      <dgm:spPr/>
      <dgm:t>
        <a:bodyPr/>
        <a:lstStyle/>
        <a:p>
          <a:endParaRPr lang="en-US"/>
        </a:p>
      </dgm:t>
    </dgm:pt>
    <dgm:pt modelId="{10D5B64C-78CC-9E47-8133-A0DE1CCB9991}" type="sibTrans" cxnId="{063DA582-4F6B-5142-8D2A-CC323CB2B32F}">
      <dgm:prSet/>
      <dgm:spPr/>
      <dgm:t>
        <a:bodyPr/>
        <a:lstStyle/>
        <a:p>
          <a:endParaRPr lang="en-US"/>
        </a:p>
      </dgm:t>
    </dgm:pt>
    <dgm:pt modelId="{A4D85774-3038-B94D-9A8D-10F38A9F3C05}">
      <dgm:prSet/>
      <dgm:spPr/>
      <dgm:t>
        <a:bodyPr/>
        <a:lstStyle/>
        <a:p>
          <a:pPr rtl="0"/>
          <a:r>
            <a:rPr lang="en-US" dirty="0" smtClean="0"/>
            <a:t>Survivors/mentors</a:t>
          </a:r>
          <a:endParaRPr lang="en-US" dirty="0"/>
        </a:p>
      </dgm:t>
    </dgm:pt>
    <dgm:pt modelId="{016C953C-F679-4749-AF82-45AA5B5A3D1B}" type="parTrans" cxnId="{8B0E5550-BA5F-5F44-8FCD-22C31FDB6146}">
      <dgm:prSet/>
      <dgm:spPr/>
      <dgm:t>
        <a:bodyPr/>
        <a:lstStyle/>
        <a:p>
          <a:endParaRPr lang="en-US"/>
        </a:p>
      </dgm:t>
    </dgm:pt>
    <dgm:pt modelId="{4AE33839-C492-C24F-89E2-0F935A429A31}" type="sibTrans" cxnId="{8B0E5550-BA5F-5F44-8FCD-22C31FDB6146}">
      <dgm:prSet/>
      <dgm:spPr/>
      <dgm:t>
        <a:bodyPr/>
        <a:lstStyle/>
        <a:p>
          <a:endParaRPr lang="en-US"/>
        </a:p>
      </dgm:t>
    </dgm:pt>
    <dgm:pt modelId="{B650018D-0EF3-AE49-9304-93CFC5D31C2D}">
      <dgm:prSet custT="1"/>
      <dgm:spPr/>
      <dgm:t>
        <a:bodyPr/>
        <a:lstStyle/>
        <a:p>
          <a:r>
            <a:rPr lang="en-US" sz="1600" dirty="0" smtClean="0"/>
            <a:t>Form a multidisciplinary team for each identified CSEC to more effectively build on a youth’s strengths and respond to his/her needs in a coordinated manner. </a:t>
          </a:r>
          <a:endParaRPr lang="en-US" sz="1600" dirty="0"/>
        </a:p>
      </dgm:t>
    </dgm:pt>
    <dgm:pt modelId="{17A3F146-3EE3-8745-A747-00747EBA566B}" type="parTrans" cxnId="{1FAF4EA9-B2D3-5F40-B017-F8A046F8E37F}">
      <dgm:prSet/>
      <dgm:spPr/>
      <dgm:t>
        <a:bodyPr/>
        <a:lstStyle/>
        <a:p>
          <a:endParaRPr lang="en-US"/>
        </a:p>
      </dgm:t>
    </dgm:pt>
    <dgm:pt modelId="{B92ACA78-2A60-3C4C-B576-5CE09D339CD6}" type="sibTrans" cxnId="{1FAF4EA9-B2D3-5F40-B017-F8A046F8E37F}">
      <dgm:prSet/>
      <dgm:spPr/>
      <dgm:t>
        <a:bodyPr/>
        <a:lstStyle/>
        <a:p>
          <a:endParaRPr lang="en-US"/>
        </a:p>
      </dgm:t>
    </dgm:pt>
    <dgm:pt modelId="{B355A145-4418-5F47-B1F5-AF68897BD326}">
      <dgm:prSet/>
      <dgm:spPr/>
      <dgm:t>
        <a:bodyPr/>
        <a:lstStyle/>
        <a:p>
          <a:pPr rtl="0"/>
          <a:r>
            <a:rPr lang="en-US" b="1" dirty="0" smtClean="0"/>
            <a:t>Public Health</a:t>
          </a:r>
          <a:endParaRPr lang="en-US" b="1" dirty="0"/>
        </a:p>
      </dgm:t>
    </dgm:pt>
    <dgm:pt modelId="{D385EAF6-B5E3-D74F-8E8A-6B3FD25B2606}" type="parTrans" cxnId="{0D8181B2-2805-8A4D-8EDC-30FFF69BE0F0}">
      <dgm:prSet/>
      <dgm:spPr/>
      <dgm:t>
        <a:bodyPr/>
        <a:lstStyle/>
        <a:p>
          <a:endParaRPr lang="en-US"/>
        </a:p>
      </dgm:t>
    </dgm:pt>
    <dgm:pt modelId="{9FB64CB3-BE8A-4B47-BCC6-4EE269AD7B2E}" type="sibTrans" cxnId="{0D8181B2-2805-8A4D-8EDC-30FFF69BE0F0}">
      <dgm:prSet/>
      <dgm:spPr/>
      <dgm:t>
        <a:bodyPr/>
        <a:lstStyle/>
        <a:p>
          <a:endParaRPr lang="en-US"/>
        </a:p>
      </dgm:t>
    </dgm:pt>
    <dgm:pt modelId="{AA2806DF-264E-0942-9AA6-893816B68CCE}">
      <dgm:prSet/>
      <dgm:spPr/>
      <dgm:t>
        <a:bodyPr/>
        <a:lstStyle/>
        <a:p>
          <a:pPr rtl="0"/>
          <a:r>
            <a:rPr lang="en-US" dirty="0" smtClean="0"/>
            <a:t>Advise on appropriate placement</a:t>
          </a:r>
          <a:endParaRPr lang="en-US" dirty="0"/>
        </a:p>
      </dgm:t>
    </dgm:pt>
    <dgm:pt modelId="{B41DB2B3-93EA-1C49-8B5D-BBB2EE82863D}" type="parTrans" cxnId="{6A2C8957-E8C5-024F-9CA8-C69768ACB06A}">
      <dgm:prSet/>
      <dgm:spPr/>
      <dgm:t>
        <a:bodyPr/>
        <a:lstStyle/>
        <a:p>
          <a:endParaRPr lang="en-US"/>
        </a:p>
      </dgm:t>
    </dgm:pt>
    <dgm:pt modelId="{C98BC40A-7AD6-D249-801F-44F4921521DF}" type="sibTrans" cxnId="{6A2C8957-E8C5-024F-9CA8-C69768ACB06A}">
      <dgm:prSet/>
      <dgm:spPr/>
      <dgm:t>
        <a:bodyPr/>
        <a:lstStyle/>
        <a:p>
          <a:endParaRPr lang="en-US"/>
        </a:p>
      </dgm:t>
    </dgm:pt>
    <dgm:pt modelId="{B63D29BB-542E-B54E-9B5F-C750EFFB8B6A}">
      <dgm:prSet/>
      <dgm:spPr/>
      <dgm:t>
        <a:bodyPr/>
        <a:lstStyle/>
        <a:p>
          <a:pPr rtl="0"/>
          <a:r>
            <a:rPr lang="en-US" dirty="0" smtClean="0"/>
            <a:t>Engage with youth and family/caregiver(s), if appropriate</a:t>
          </a:r>
          <a:endParaRPr lang="en-US" dirty="0"/>
        </a:p>
      </dgm:t>
    </dgm:pt>
    <dgm:pt modelId="{CA0A9D10-8F94-354B-A295-E0CE06C6091B}" type="parTrans" cxnId="{5C2F0058-CA87-E045-B2EE-272C17909C09}">
      <dgm:prSet/>
      <dgm:spPr/>
      <dgm:t>
        <a:bodyPr/>
        <a:lstStyle/>
        <a:p>
          <a:endParaRPr lang="en-US"/>
        </a:p>
      </dgm:t>
    </dgm:pt>
    <dgm:pt modelId="{60622416-5E96-7847-A876-5B90645B801A}" type="sibTrans" cxnId="{5C2F0058-CA87-E045-B2EE-272C17909C09}">
      <dgm:prSet/>
      <dgm:spPr/>
      <dgm:t>
        <a:bodyPr/>
        <a:lstStyle/>
        <a:p>
          <a:endParaRPr lang="en-US"/>
        </a:p>
      </dgm:t>
    </dgm:pt>
    <dgm:pt modelId="{FF1EA074-0D12-B744-998D-8B0F656C3537}">
      <dgm:prSet/>
      <dgm:spPr/>
      <dgm:t>
        <a:bodyPr/>
        <a:lstStyle/>
        <a:p>
          <a:pPr rtl="0"/>
          <a:r>
            <a:rPr lang="en-US" dirty="0" smtClean="0"/>
            <a:t>Children’s Dependency Attorneys</a:t>
          </a:r>
          <a:endParaRPr lang="en-US" dirty="0"/>
        </a:p>
      </dgm:t>
    </dgm:pt>
    <dgm:pt modelId="{7B8BD95E-B527-7747-B9C1-6F56A74AFAD5}" type="parTrans" cxnId="{D36CF6CC-1D9D-8E49-AD6C-523BC0FF0A58}">
      <dgm:prSet/>
      <dgm:spPr/>
      <dgm:t>
        <a:bodyPr/>
        <a:lstStyle/>
        <a:p>
          <a:endParaRPr lang="en-US"/>
        </a:p>
      </dgm:t>
    </dgm:pt>
    <dgm:pt modelId="{EDA9FDFA-8D76-2242-B902-5C8FC338BD4B}" type="sibTrans" cxnId="{D36CF6CC-1D9D-8E49-AD6C-523BC0FF0A58}">
      <dgm:prSet/>
      <dgm:spPr/>
      <dgm:t>
        <a:bodyPr/>
        <a:lstStyle/>
        <a:p>
          <a:endParaRPr lang="en-US"/>
        </a:p>
      </dgm:t>
    </dgm:pt>
    <dgm:pt modelId="{35DF7D5F-A587-C743-85ED-9C40332C9059}">
      <dgm:prSet/>
      <dgm:spPr/>
      <dgm:t>
        <a:bodyPr/>
        <a:lstStyle/>
        <a:p>
          <a:pPr rtl="0"/>
          <a:r>
            <a:rPr lang="en-US" dirty="0" smtClean="0"/>
            <a:t>Education</a:t>
          </a:r>
          <a:endParaRPr lang="en-US" dirty="0"/>
        </a:p>
      </dgm:t>
    </dgm:pt>
    <dgm:pt modelId="{7068F865-AB5E-C444-951F-5C7EA3A53069}" type="parTrans" cxnId="{5E9B3B45-2441-9C40-9626-8DE360AC1DBC}">
      <dgm:prSet/>
      <dgm:spPr/>
      <dgm:t>
        <a:bodyPr/>
        <a:lstStyle/>
        <a:p>
          <a:endParaRPr lang="en-US"/>
        </a:p>
      </dgm:t>
    </dgm:pt>
    <dgm:pt modelId="{24317B8D-9817-3F4E-987A-825E3E0B6E6D}" type="sibTrans" cxnId="{5E9B3B45-2441-9C40-9626-8DE360AC1DBC}">
      <dgm:prSet/>
      <dgm:spPr/>
      <dgm:t>
        <a:bodyPr/>
        <a:lstStyle/>
        <a:p>
          <a:endParaRPr lang="en-US"/>
        </a:p>
      </dgm:t>
    </dgm:pt>
    <dgm:pt modelId="{2AE6C5DF-5931-994E-9A27-ED7B05664BF6}">
      <dgm:prSet/>
      <dgm:spPr/>
      <dgm:t>
        <a:bodyPr/>
        <a:lstStyle/>
        <a:p>
          <a:pPr rtl="0"/>
          <a:r>
            <a:rPr lang="en-US" dirty="0" smtClean="0"/>
            <a:t>Others, as appropriate</a:t>
          </a:r>
          <a:endParaRPr lang="en-US" dirty="0"/>
        </a:p>
      </dgm:t>
    </dgm:pt>
    <dgm:pt modelId="{6004632D-5D82-3E4D-9E26-591EB2BAE08C}" type="parTrans" cxnId="{CF183B9E-C51D-6E4F-91DB-027F67F60D99}">
      <dgm:prSet/>
      <dgm:spPr/>
    </dgm:pt>
    <dgm:pt modelId="{145DBF5E-8355-F246-93F9-B402FB692FE7}" type="sibTrans" cxnId="{CF183B9E-C51D-6E4F-91DB-027F67F60D99}">
      <dgm:prSet/>
      <dgm:spPr/>
    </dgm:pt>
    <dgm:pt modelId="{F1F435AC-CD32-7440-AAD5-DABFA1B2BEAE}" type="pres">
      <dgm:prSet presAssocID="{A6A20A44-07FB-FF4F-B737-AE6051642627}" presName="Name0" presStyleCnt="0">
        <dgm:presLayoutVars>
          <dgm:dir/>
          <dgm:animLvl val="lvl"/>
          <dgm:resizeHandles val="exact"/>
        </dgm:presLayoutVars>
      </dgm:prSet>
      <dgm:spPr/>
      <dgm:t>
        <a:bodyPr/>
        <a:lstStyle/>
        <a:p>
          <a:endParaRPr lang="en-US"/>
        </a:p>
      </dgm:t>
    </dgm:pt>
    <dgm:pt modelId="{4487845C-3A1E-B243-9657-9C0297C57CF8}" type="pres">
      <dgm:prSet presAssocID="{3BC118C4-049E-1D4F-A0B7-D9F43BAACAC3}" presName="composite" presStyleCnt="0"/>
      <dgm:spPr/>
      <dgm:t>
        <a:bodyPr/>
        <a:lstStyle/>
        <a:p>
          <a:endParaRPr lang="en-US"/>
        </a:p>
      </dgm:t>
    </dgm:pt>
    <dgm:pt modelId="{D47CF0D1-CD68-A84F-A79C-E4731529C3D1}" type="pres">
      <dgm:prSet presAssocID="{3BC118C4-049E-1D4F-A0B7-D9F43BAACAC3}" presName="parTx" presStyleLbl="alignNode1" presStyleIdx="0" presStyleCnt="3">
        <dgm:presLayoutVars>
          <dgm:chMax val="0"/>
          <dgm:chPref val="0"/>
          <dgm:bulletEnabled val="1"/>
        </dgm:presLayoutVars>
      </dgm:prSet>
      <dgm:spPr/>
      <dgm:t>
        <a:bodyPr/>
        <a:lstStyle/>
        <a:p>
          <a:endParaRPr lang="en-US"/>
        </a:p>
      </dgm:t>
    </dgm:pt>
    <dgm:pt modelId="{CAE4ED13-B6FE-E64C-A7E2-A5680F24237D}" type="pres">
      <dgm:prSet presAssocID="{3BC118C4-049E-1D4F-A0B7-D9F43BAACAC3}" presName="desTx" presStyleLbl="alignAccFollowNode1" presStyleIdx="0" presStyleCnt="3">
        <dgm:presLayoutVars>
          <dgm:bulletEnabled val="1"/>
        </dgm:presLayoutVars>
      </dgm:prSet>
      <dgm:spPr/>
      <dgm:t>
        <a:bodyPr/>
        <a:lstStyle/>
        <a:p>
          <a:endParaRPr lang="en-US"/>
        </a:p>
      </dgm:t>
    </dgm:pt>
    <dgm:pt modelId="{EEBD7A8D-B5D8-C346-B572-376D106D7523}" type="pres">
      <dgm:prSet presAssocID="{BD17EA39-146F-844E-BE81-0200E6FEF898}" presName="space" presStyleCnt="0"/>
      <dgm:spPr/>
      <dgm:t>
        <a:bodyPr/>
        <a:lstStyle/>
        <a:p>
          <a:endParaRPr lang="en-US"/>
        </a:p>
      </dgm:t>
    </dgm:pt>
    <dgm:pt modelId="{E780AF8B-62DB-EB4E-B32B-4C34CB728121}" type="pres">
      <dgm:prSet presAssocID="{608327EE-2EDB-2741-90EE-B0AD7C177A14}" presName="composite" presStyleCnt="0"/>
      <dgm:spPr/>
      <dgm:t>
        <a:bodyPr/>
        <a:lstStyle/>
        <a:p>
          <a:endParaRPr lang="en-US"/>
        </a:p>
      </dgm:t>
    </dgm:pt>
    <dgm:pt modelId="{D4B02FD5-6457-114D-8782-CACEECD2950D}" type="pres">
      <dgm:prSet presAssocID="{608327EE-2EDB-2741-90EE-B0AD7C177A14}" presName="parTx" presStyleLbl="alignNode1" presStyleIdx="1" presStyleCnt="3">
        <dgm:presLayoutVars>
          <dgm:chMax val="0"/>
          <dgm:chPref val="0"/>
          <dgm:bulletEnabled val="1"/>
        </dgm:presLayoutVars>
      </dgm:prSet>
      <dgm:spPr/>
      <dgm:t>
        <a:bodyPr/>
        <a:lstStyle/>
        <a:p>
          <a:endParaRPr lang="en-US"/>
        </a:p>
      </dgm:t>
    </dgm:pt>
    <dgm:pt modelId="{0308BFF3-48AE-8144-BECB-93EB59F697E6}" type="pres">
      <dgm:prSet presAssocID="{608327EE-2EDB-2741-90EE-B0AD7C177A14}" presName="desTx" presStyleLbl="alignAccFollowNode1" presStyleIdx="1" presStyleCnt="3">
        <dgm:presLayoutVars>
          <dgm:bulletEnabled val="1"/>
        </dgm:presLayoutVars>
      </dgm:prSet>
      <dgm:spPr/>
      <dgm:t>
        <a:bodyPr/>
        <a:lstStyle/>
        <a:p>
          <a:endParaRPr lang="en-US"/>
        </a:p>
      </dgm:t>
    </dgm:pt>
    <dgm:pt modelId="{10E19CA4-438E-614B-81C5-3E8857ADC51F}" type="pres">
      <dgm:prSet presAssocID="{83AB0CC8-860A-C847-A49A-713FFBADDE40}" presName="space" presStyleCnt="0"/>
      <dgm:spPr/>
      <dgm:t>
        <a:bodyPr/>
        <a:lstStyle/>
        <a:p>
          <a:endParaRPr lang="en-US"/>
        </a:p>
      </dgm:t>
    </dgm:pt>
    <dgm:pt modelId="{1D27814D-954C-4943-9000-ECD8F4DC9D8A}" type="pres">
      <dgm:prSet presAssocID="{1F20C335-03F7-0746-9B06-442863231FC7}" presName="composite" presStyleCnt="0"/>
      <dgm:spPr/>
      <dgm:t>
        <a:bodyPr/>
        <a:lstStyle/>
        <a:p>
          <a:endParaRPr lang="en-US"/>
        </a:p>
      </dgm:t>
    </dgm:pt>
    <dgm:pt modelId="{26ACD803-B016-634F-BA09-C263F2F2CBBD}" type="pres">
      <dgm:prSet presAssocID="{1F20C335-03F7-0746-9B06-442863231FC7}" presName="parTx" presStyleLbl="alignNode1" presStyleIdx="2" presStyleCnt="3">
        <dgm:presLayoutVars>
          <dgm:chMax val="0"/>
          <dgm:chPref val="0"/>
          <dgm:bulletEnabled val="1"/>
        </dgm:presLayoutVars>
      </dgm:prSet>
      <dgm:spPr/>
      <dgm:t>
        <a:bodyPr/>
        <a:lstStyle/>
        <a:p>
          <a:endParaRPr lang="en-US"/>
        </a:p>
      </dgm:t>
    </dgm:pt>
    <dgm:pt modelId="{F7EBCA54-8B3D-6140-B531-B10E65CBCB4B}" type="pres">
      <dgm:prSet presAssocID="{1F20C335-03F7-0746-9B06-442863231FC7}" presName="desTx" presStyleLbl="alignAccFollowNode1" presStyleIdx="2" presStyleCnt="3">
        <dgm:presLayoutVars>
          <dgm:bulletEnabled val="1"/>
        </dgm:presLayoutVars>
      </dgm:prSet>
      <dgm:spPr/>
      <dgm:t>
        <a:bodyPr/>
        <a:lstStyle/>
        <a:p>
          <a:endParaRPr lang="en-US"/>
        </a:p>
      </dgm:t>
    </dgm:pt>
  </dgm:ptLst>
  <dgm:cxnLst>
    <dgm:cxn modelId="{063DA582-4F6B-5142-8D2A-CC323CB2B32F}" srcId="{1F20C335-03F7-0746-9B06-442863231FC7}" destId="{770A1AB1-57C3-E642-AD20-BE2A493778C0}" srcOrd="9" destOrd="0" parTransId="{1DAF2537-5DFD-E848-8377-6377A2BF720E}" sibTransId="{10D5B64C-78CC-9E47-8133-A0DE1CCB9991}"/>
    <dgm:cxn modelId="{63D06942-BB32-BF4C-919E-8AAF31E6FFC2}" type="presOf" srcId="{3BC118C4-049E-1D4F-A0B7-D9F43BAACAC3}" destId="{D47CF0D1-CD68-A84F-A79C-E4731529C3D1}" srcOrd="0" destOrd="0" presId="urn:microsoft.com/office/officeart/2005/8/layout/hList1"/>
    <dgm:cxn modelId="{1FAF4EA9-B2D3-5F40-B017-F8A046F8E37F}" srcId="{3BC118C4-049E-1D4F-A0B7-D9F43BAACAC3}" destId="{B650018D-0EF3-AE49-9304-93CFC5D31C2D}" srcOrd="0" destOrd="0" parTransId="{17A3F146-3EE3-8745-A747-00747EBA566B}" sibTransId="{B92ACA78-2A60-3C4C-B576-5CE09D339CD6}"/>
    <dgm:cxn modelId="{A66DCEE3-8C17-2940-A048-FD73A06E8E6F}" srcId="{A6A20A44-07FB-FF4F-B737-AE6051642627}" destId="{1F20C335-03F7-0746-9B06-442863231FC7}" srcOrd="2" destOrd="0" parTransId="{D64A4035-B5B8-C744-A670-E031092B8BFA}" sibTransId="{3200A049-E692-034F-BA66-33EA91FB540C}"/>
    <dgm:cxn modelId="{8249B9A2-EEBA-274E-AB55-A4343DEB6B04}" type="presOf" srcId="{382DE34C-9A63-5440-BAA3-DADC46A44E54}" destId="{0308BFF3-48AE-8144-BECB-93EB59F697E6}" srcOrd="0" destOrd="0" presId="urn:microsoft.com/office/officeart/2005/8/layout/hList1"/>
    <dgm:cxn modelId="{231635F1-7ADF-B045-AA1D-6ECC3B6F9E8D}" type="presOf" srcId="{6F948B3D-3B07-8A49-8377-123CDC1BA155}" destId="{F7EBCA54-8B3D-6140-B531-B10E65CBCB4B}" srcOrd="0" destOrd="6" presId="urn:microsoft.com/office/officeart/2005/8/layout/hList1"/>
    <dgm:cxn modelId="{EAF62C47-219D-E14B-9329-0402CEA9E41D}" type="presOf" srcId="{EFCD4710-F114-A040-81F9-A350C69D269A}" destId="{0308BFF3-48AE-8144-BECB-93EB59F697E6}" srcOrd="0" destOrd="2" presId="urn:microsoft.com/office/officeart/2005/8/layout/hList1"/>
    <dgm:cxn modelId="{CF183B9E-C51D-6E4F-91DB-027F67F60D99}" srcId="{1F20C335-03F7-0746-9B06-442863231FC7}" destId="{2AE6C5DF-5931-994E-9A27-ED7B05664BF6}" srcOrd="11" destOrd="0" parTransId="{6004632D-5D82-3E4D-9E26-591EB2BAE08C}" sibTransId="{145DBF5E-8355-F246-93F9-B402FB692FE7}"/>
    <dgm:cxn modelId="{FA15BC18-2170-9740-8ED4-D9A57409CAE4}" type="presOf" srcId="{F22DCDC3-6E10-0643-883A-F163482757A0}" destId="{F7EBCA54-8B3D-6140-B531-B10E65CBCB4B}" srcOrd="0" destOrd="5" presId="urn:microsoft.com/office/officeart/2005/8/layout/hList1"/>
    <dgm:cxn modelId="{DFE22D0B-D6C9-5843-86CD-F49C290CE747}" srcId="{1F20C335-03F7-0746-9B06-442863231FC7}" destId="{E7512A87-380E-2647-B04D-1DF04B0BE974}" srcOrd="2" destOrd="0" parTransId="{AB8F3642-A3FB-7844-9017-DE6DF652B17A}" sibTransId="{5C12DED3-4A74-5A41-BDFD-A6869D191525}"/>
    <dgm:cxn modelId="{E8DE7D8C-2F8A-7B49-A113-80B7A528A8EB}" srcId="{1F20C335-03F7-0746-9B06-442863231FC7}" destId="{F22DCDC3-6E10-0643-883A-F163482757A0}" srcOrd="5" destOrd="0" parTransId="{DF12C367-931E-2C43-90B8-6EC55FE62409}" sibTransId="{412FD48F-4B5E-974A-B66B-FEE366CA63EE}"/>
    <dgm:cxn modelId="{8CDCEDD7-A092-4C4F-ADBD-3824774A3B58}" type="presOf" srcId="{E7512A87-380E-2647-B04D-1DF04B0BE974}" destId="{F7EBCA54-8B3D-6140-B531-B10E65CBCB4B}" srcOrd="0" destOrd="2" presId="urn:microsoft.com/office/officeart/2005/8/layout/hList1"/>
    <dgm:cxn modelId="{F9134BC9-B937-994E-B427-FC333659288E}" type="presOf" srcId="{B650018D-0EF3-AE49-9304-93CFC5D31C2D}" destId="{CAE4ED13-B6FE-E64C-A7E2-A5680F24237D}" srcOrd="0" destOrd="0" presId="urn:microsoft.com/office/officeart/2005/8/layout/hList1"/>
    <dgm:cxn modelId="{13BF9F32-5F7E-5E45-A6B0-2E37FB746879}" srcId="{1F20C335-03F7-0746-9B06-442863231FC7}" destId="{5C944C31-1669-5B41-A8B7-BDE6E6CB2864}" srcOrd="3" destOrd="0" parTransId="{F173522C-8A45-7842-8CDF-CDB440470E65}" sibTransId="{0BE79D14-C8AF-944D-A35D-664D24A64863}"/>
    <dgm:cxn modelId="{6A2C8957-E8C5-024F-9CA8-C69768ACB06A}" srcId="{608327EE-2EDB-2741-90EE-B0AD7C177A14}" destId="{AA2806DF-264E-0942-9AA6-893816B68CCE}" srcOrd="3" destOrd="0" parTransId="{B41DB2B3-93EA-1C49-8B5D-BBB2EE82863D}" sibTransId="{C98BC40A-7AD6-D249-801F-44F4921521DF}"/>
    <dgm:cxn modelId="{F73948BA-BE90-BB48-99EE-62519351792D}" srcId="{608327EE-2EDB-2741-90EE-B0AD7C177A14}" destId="{382DE34C-9A63-5440-BAA3-DADC46A44E54}" srcOrd="0" destOrd="0" parTransId="{E72A80DA-CB1D-E34F-9AD5-0B4522403539}" sibTransId="{DFCFEFD2-50A1-3947-8823-2B16B6F33B5D}"/>
    <dgm:cxn modelId="{29E702CE-6827-8248-ADFF-A27E67DCA727}" type="presOf" srcId="{B355A145-4418-5F47-B1F5-AF68897BD326}" destId="{F7EBCA54-8B3D-6140-B531-B10E65CBCB4B}" srcOrd="0" destOrd="4" presId="urn:microsoft.com/office/officeart/2005/8/layout/hList1"/>
    <dgm:cxn modelId="{0D8181B2-2805-8A4D-8EDC-30FFF69BE0F0}" srcId="{1F20C335-03F7-0746-9B06-442863231FC7}" destId="{B355A145-4418-5F47-B1F5-AF68897BD326}" srcOrd="4" destOrd="0" parTransId="{D385EAF6-B5E3-D74F-8E8A-6B3FD25B2606}" sibTransId="{9FB64CB3-BE8A-4B47-BCC6-4EE269AD7B2E}"/>
    <dgm:cxn modelId="{10709761-4CAA-8440-B28E-55F659587E49}" srcId="{A6A20A44-07FB-FF4F-B737-AE6051642627}" destId="{3BC118C4-049E-1D4F-A0B7-D9F43BAACAC3}" srcOrd="0" destOrd="0" parTransId="{76E5D55E-5D77-3E4B-B78C-87B1F4572A0A}" sibTransId="{BD17EA39-146F-844E-BE81-0200E6FEF898}"/>
    <dgm:cxn modelId="{A422C76A-07DA-C342-A34C-B9E9659BF84E}" type="presOf" srcId="{A4D85774-3038-B94D-9A8D-10F38A9F3C05}" destId="{F7EBCA54-8B3D-6140-B531-B10E65CBCB4B}" srcOrd="0" destOrd="10" presId="urn:microsoft.com/office/officeart/2005/8/layout/hList1"/>
    <dgm:cxn modelId="{9A95C6B6-D3FC-2245-8FE3-A7A409EB7B6E}" srcId="{1F20C335-03F7-0746-9B06-442863231FC7}" destId="{33C1043C-3913-5C45-9D00-84A3BB972AD3}" srcOrd="1" destOrd="0" parTransId="{AA09E3FE-329F-284D-B2D6-52BE30BBE63C}" sibTransId="{ACADF2BF-20B3-B546-BD0B-54F0235679F1}"/>
    <dgm:cxn modelId="{DA217DB8-9D0D-5748-9A7E-8EFE3D7B7A55}" srcId="{1F20C335-03F7-0746-9B06-442863231FC7}" destId="{B5601085-F6FC-6646-881D-0644EE68B07B}" srcOrd="0" destOrd="0" parTransId="{F9018626-A867-D042-8382-62A5A06C63B3}" sibTransId="{339D9868-CB99-8D45-8598-D575C8CACDB9}"/>
    <dgm:cxn modelId="{2AA688D8-A018-F245-AE35-5D8891B677C5}" type="presOf" srcId="{2AE6C5DF-5931-994E-9A27-ED7B05664BF6}" destId="{F7EBCA54-8B3D-6140-B531-B10E65CBCB4B}" srcOrd="0" destOrd="11" presId="urn:microsoft.com/office/officeart/2005/8/layout/hList1"/>
    <dgm:cxn modelId="{90201ED1-7808-5A44-9CFE-4FC0B37965D4}" type="presOf" srcId="{608327EE-2EDB-2741-90EE-B0AD7C177A14}" destId="{D4B02FD5-6457-114D-8782-CACEECD2950D}" srcOrd="0" destOrd="0" presId="urn:microsoft.com/office/officeart/2005/8/layout/hList1"/>
    <dgm:cxn modelId="{BEBEBE19-C9D2-8444-9A5B-CBD590D0BBF9}" srcId="{608327EE-2EDB-2741-90EE-B0AD7C177A14}" destId="{EFCD4710-F114-A040-81F9-A350C69D269A}" srcOrd="2" destOrd="0" parTransId="{364BDE30-86B4-8F4D-BECD-682A1B22ED8F}" sibTransId="{A24E30F9-5B1A-B647-B45D-F2FB4A4001E1}"/>
    <dgm:cxn modelId="{5C2F0058-CA87-E045-B2EE-272C17909C09}" srcId="{608327EE-2EDB-2741-90EE-B0AD7C177A14}" destId="{B63D29BB-542E-B54E-9B5F-C750EFFB8B6A}" srcOrd="1" destOrd="0" parTransId="{CA0A9D10-8F94-354B-A295-E0CE06C6091B}" sibTransId="{60622416-5E96-7847-A876-5B90645B801A}"/>
    <dgm:cxn modelId="{B3A07C6B-88A8-B442-A2CC-49A899404C17}" type="presOf" srcId="{AA2806DF-264E-0942-9AA6-893816B68CCE}" destId="{0308BFF3-48AE-8144-BECB-93EB59F697E6}" srcOrd="0" destOrd="3" presId="urn:microsoft.com/office/officeart/2005/8/layout/hList1"/>
    <dgm:cxn modelId="{B3A83C11-B523-724B-A612-3E19EE80C76A}" srcId="{1F20C335-03F7-0746-9B06-442863231FC7}" destId="{6F948B3D-3B07-8A49-8377-123CDC1BA155}" srcOrd="6" destOrd="0" parTransId="{E83635B0-327B-CF48-86D1-85210A5B2FA4}" sibTransId="{9233E46B-1D68-E54F-A66D-82874BBB206A}"/>
    <dgm:cxn modelId="{2A3239E5-B3EB-6B46-B4CB-842F7C7372E4}" type="presOf" srcId="{5C944C31-1669-5B41-A8B7-BDE6E6CB2864}" destId="{F7EBCA54-8B3D-6140-B531-B10E65CBCB4B}" srcOrd="0" destOrd="3" presId="urn:microsoft.com/office/officeart/2005/8/layout/hList1"/>
    <dgm:cxn modelId="{5E9B3B45-2441-9C40-9626-8DE360AC1DBC}" srcId="{1F20C335-03F7-0746-9B06-442863231FC7}" destId="{35DF7D5F-A587-C743-85ED-9C40332C9059}" srcOrd="8" destOrd="0" parTransId="{7068F865-AB5E-C444-951F-5C7EA3A53069}" sibTransId="{24317B8D-9817-3F4E-987A-825E3E0B6E6D}"/>
    <dgm:cxn modelId="{3CFCD92F-717E-CF48-ACA3-F1C813F7387D}" type="presOf" srcId="{1F20C335-03F7-0746-9B06-442863231FC7}" destId="{26ACD803-B016-634F-BA09-C263F2F2CBBD}" srcOrd="0" destOrd="0" presId="urn:microsoft.com/office/officeart/2005/8/layout/hList1"/>
    <dgm:cxn modelId="{041CE2A8-82A9-384C-9D18-FEA4791EB576}" type="presOf" srcId="{35DF7D5F-A587-C743-85ED-9C40332C9059}" destId="{F7EBCA54-8B3D-6140-B531-B10E65CBCB4B}" srcOrd="0" destOrd="8" presId="urn:microsoft.com/office/officeart/2005/8/layout/hList1"/>
    <dgm:cxn modelId="{C21EED52-D716-924F-AC27-26FF90C6D902}" type="presOf" srcId="{B5601085-F6FC-6646-881D-0644EE68B07B}" destId="{F7EBCA54-8B3D-6140-B531-B10E65CBCB4B}" srcOrd="0" destOrd="0" presId="urn:microsoft.com/office/officeart/2005/8/layout/hList1"/>
    <dgm:cxn modelId="{1D9A4DD5-7F2A-C247-BF99-8CDF6DF64846}" type="presOf" srcId="{A6A20A44-07FB-FF4F-B737-AE6051642627}" destId="{F1F435AC-CD32-7440-AAD5-DABFA1B2BEAE}" srcOrd="0" destOrd="0" presId="urn:microsoft.com/office/officeart/2005/8/layout/hList1"/>
    <dgm:cxn modelId="{8B0E5550-BA5F-5F44-8FCD-22C31FDB6146}" srcId="{1F20C335-03F7-0746-9B06-442863231FC7}" destId="{A4D85774-3038-B94D-9A8D-10F38A9F3C05}" srcOrd="10" destOrd="0" parTransId="{016C953C-F679-4749-AF82-45AA5B5A3D1B}" sibTransId="{4AE33839-C492-C24F-89E2-0F935A429A31}"/>
    <dgm:cxn modelId="{96DEB887-2304-0A4C-877E-7D5FF1FAF7C2}" type="presOf" srcId="{33C1043C-3913-5C45-9D00-84A3BB972AD3}" destId="{F7EBCA54-8B3D-6140-B531-B10E65CBCB4B}" srcOrd="0" destOrd="1" presId="urn:microsoft.com/office/officeart/2005/8/layout/hList1"/>
    <dgm:cxn modelId="{9373055E-F591-5D41-B217-8C49E765CD2B}" srcId="{A6A20A44-07FB-FF4F-B737-AE6051642627}" destId="{608327EE-2EDB-2741-90EE-B0AD7C177A14}" srcOrd="1" destOrd="0" parTransId="{56572DDA-9C65-6C4F-BA15-D37D317DA850}" sibTransId="{83AB0CC8-860A-C847-A49A-713FFBADDE40}"/>
    <dgm:cxn modelId="{D36CF6CC-1D9D-8E49-AD6C-523BC0FF0A58}" srcId="{1F20C335-03F7-0746-9B06-442863231FC7}" destId="{FF1EA074-0D12-B744-998D-8B0F656C3537}" srcOrd="7" destOrd="0" parTransId="{7B8BD95E-B527-7747-B9C1-6F56A74AFAD5}" sibTransId="{EDA9FDFA-8D76-2242-B902-5C8FC338BD4B}"/>
    <dgm:cxn modelId="{D1951ADF-0D5F-D248-B667-36EC9CF1C9CB}" type="presOf" srcId="{B63D29BB-542E-B54E-9B5F-C750EFFB8B6A}" destId="{0308BFF3-48AE-8144-BECB-93EB59F697E6}" srcOrd="0" destOrd="1" presId="urn:microsoft.com/office/officeart/2005/8/layout/hList1"/>
    <dgm:cxn modelId="{98280408-FE14-DA4E-B8F8-EB414246EBDD}" type="presOf" srcId="{770A1AB1-57C3-E642-AD20-BE2A493778C0}" destId="{F7EBCA54-8B3D-6140-B531-B10E65CBCB4B}" srcOrd="0" destOrd="9" presId="urn:microsoft.com/office/officeart/2005/8/layout/hList1"/>
    <dgm:cxn modelId="{08D3E019-3C98-124E-B1BE-D2D8B266D446}" type="presOf" srcId="{FF1EA074-0D12-B744-998D-8B0F656C3537}" destId="{F7EBCA54-8B3D-6140-B531-B10E65CBCB4B}" srcOrd="0" destOrd="7" presId="urn:microsoft.com/office/officeart/2005/8/layout/hList1"/>
    <dgm:cxn modelId="{EE2E2BB7-3C4C-4D41-8B48-E0F48FB94AAE}" type="presParOf" srcId="{F1F435AC-CD32-7440-AAD5-DABFA1B2BEAE}" destId="{4487845C-3A1E-B243-9657-9C0297C57CF8}" srcOrd="0" destOrd="0" presId="urn:microsoft.com/office/officeart/2005/8/layout/hList1"/>
    <dgm:cxn modelId="{02FCA958-4A10-F145-A1D9-BF07F0FA36ED}" type="presParOf" srcId="{4487845C-3A1E-B243-9657-9C0297C57CF8}" destId="{D47CF0D1-CD68-A84F-A79C-E4731529C3D1}" srcOrd="0" destOrd="0" presId="urn:microsoft.com/office/officeart/2005/8/layout/hList1"/>
    <dgm:cxn modelId="{3B6202D5-44F4-5D49-9528-AF71AF1BFC97}" type="presParOf" srcId="{4487845C-3A1E-B243-9657-9C0297C57CF8}" destId="{CAE4ED13-B6FE-E64C-A7E2-A5680F24237D}" srcOrd="1" destOrd="0" presId="urn:microsoft.com/office/officeart/2005/8/layout/hList1"/>
    <dgm:cxn modelId="{A4E46555-334F-EB4B-9B82-A0AA4760713D}" type="presParOf" srcId="{F1F435AC-CD32-7440-AAD5-DABFA1B2BEAE}" destId="{EEBD7A8D-B5D8-C346-B572-376D106D7523}" srcOrd="1" destOrd="0" presId="urn:microsoft.com/office/officeart/2005/8/layout/hList1"/>
    <dgm:cxn modelId="{583DF57E-172C-3244-987B-5D2DAEE0A3AA}" type="presParOf" srcId="{F1F435AC-CD32-7440-AAD5-DABFA1B2BEAE}" destId="{E780AF8B-62DB-EB4E-B32B-4C34CB728121}" srcOrd="2" destOrd="0" presId="urn:microsoft.com/office/officeart/2005/8/layout/hList1"/>
    <dgm:cxn modelId="{3E0F70BD-8238-E04F-B041-F767043A803D}" type="presParOf" srcId="{E780AF8B-62DB-EB4E-B32B-4C34CB728121}" destId="{D4B02FD5-6457-114D-8782-CACEECD2950D}" srcOrd="0" destOrd="0" presId="urn:microsoft.com/office/officeart/2005/8/layout/hList1"/>
    <dgm:cxn modelId="{CE7C7F7B-1146-AB4F-83DB-B6A135431F4F}" type="presParOf" srcId="{E780AF8B-62DB-EB4E-B32B-4C34CB728121}" destId="{0308BFF3-48AE-8144-BECB-93EB59F697E6}" srcOrd="1" destOrd="0" presId="urn:microsoft.com/office/officeart/2005/8/layout/hList1"/>
    <dgm:cxn modelId="{99D28260-C7B0-E942-878D-FD8683DB7AB1}" type="presParOf" srcId="{F1F435AC-CD32-7440-AAD5-DABFA1B2BEAE}" destId="{10E19CA4-438E-614B-81C5-3E8857ADC51F}" srcOrd="3" destOrd="0" presId="urn:microsoft.com/office/officeart/2005/8/layout/hList1"/>
    <dgm:cxn modelId="{A1D17A48-D51E-F445-9015-11E9C892626B}" type="presParOf" srcId="{F1F435AC-CD32-7440-AAD5-DABFA1B2BEAE}" destId="{1D27814D-954C-4943-9000-ECD8F4DC9D8A}" srcOrd="4" destOrd="0" presId="urn:microsoft.com/office/officeart/2005/8/layout/hList1"/>
    <dgm:cxn modelId="{43EA0C7E-F57F-C54F-9B30-DB2AC68BB43C}" type="presParOf" srcId="{1D27814D-954C-4943-9000-ECD8F4DC9D8A}" destId="{26ACD803-B016-634F-BA09-C263F2F2CBBD}" srcOrd="0" destOrd="0" presId="urn:microsoft.com/office/officeart/2005/8/layout/hList1"/>
    <dgm:cxn modelId="{B7248A06-C764-C642-AB6A-1945002E088B}" type="presParOf" srcId="{1D27814D-954C-4943-9000-ECD8F4DC9D8A}" destId="{F7EBCA54-8B3D-6140-B531-B10E65CBCB4B}"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D833DDD-C68E-784C-BA71-5ECEC40CFB2B}" type="doc">
      <dgm:prSet loTypeId="urn:microsoft.com/office/officeart/2005/8/layout/hierarchy1" loCatId="" qsTypeId="urn:microsoft.com/office/officeart/2005/8/quickstyle/simple1" qsCatId="simple" csTypeId="urn:microsoft.com/office/officeart/2005/8/colors/accent1_2" csCatId="accent1" phldr="1"/>
      <dgm:spPr/>
      <dgm:t>
        <a:bodyPr/>
        <a:lstStyle/>
        <a:p>
          <a:endParaRPr lang="en-US"/>
        </a:p>
      </dgm:t>
    </dgm:pt>
    <dgm:pt modelId="{CF3C09D2-643F-9D4E-B4C1-37A0AAB5C358}">
      <dgm:prSet phldrT="[Text]"/>
      <dgm:spPr/>
      <dgm:t>
        <a:bodyPr/>
        <a:lstStyle/>
        <a:p>
          <a:r>
            <a:rPr lang="en-US" dirty="0" smtClean="0"/>
            <a:t>California</a:t>
          </a:r>
          <a:endParaRPr lang="en-US" dirty="0"/>
        </a:p>
      </dgm:t>
    </dgm:pt>
    <dgm:pt modelId="{84FE6393-25A2-F14B-AAC2-291C51AA6D1B}" type="parTrans" cxnId="{9E0AFC30-6481-F147-BB8D-ADF9C2447AD9}">
      <dgm:prSet/>
      <dgm:spPr/>
      <dgm:t>
        <a:bodyPr/>
        <a:lstStyle/>
        <a:p>
          <a:endParaRPr lang="en-US"/>
        </a:p>
      </dgm:t>
    </dgm:pt>
    <dgm:pt modelId="{3407B100-580E-5541-92EF-637B2B520E4F}" type="sibTrans" cxnId="{9E0AFC30-6481-F147-BB8D-ADF9C2447AD9}">
      <dgm:prSet/>
      <dgm:spPr/>
      <dgm:t>
        <a:bodyPr/>
        <a:lstStyle/>
        <a:p>
          <a:endParaRPr lang="en-US"/>
        </a:p>
      </dgm:t>
    </dgm:pt>
    <dgm:pt modelId="{9416ACDF-3439-D04F-9662-123AC98F32B0}">
      <dgm:prSet phldrT="[Text]" custT="1"/>
      <dgm:spPr/>
      <dgm:t>
        <a:bodyPr/>
        <a:lstStyle/>
        <a:p>
          <a:r>
            <a:rPr lang="en-US" sz="2200" dirty="0" smtClean="0"/>
            <a:t>County</a:t>
          </a:r>
        </a:p>
        <a:p>
          <a:r>
            <a:rPr lang="en-US" sz="1600" dirty="0" smtClean="0"/>
            <a:t>(x 58)</a:t>
          </a:r>
          <a:endParaRPr lang="en-US" sz="1600" dirty="0"/>
        </a:p>
      </dgm:t>
    </dgm:pt>
    <dgm:pt modelId="{0705568F-9CD9-9C43-A43B-19BA686CCF1A}" type="parTrans" cxnId="{CC903BC7-D908-414C-AE9E-C83CABF5B299}">
      <dgm:prSet/>
      <dgm:spPr/>
      <dgm:t>
        <a:bodyPr/>
        <a:lstStyle/>
        <a:p>
          <a:endParaRPr lang="en-US"/>
        </a:p>
      </dgm:t>
    </dgm:pt>
    <dgm:pt modelId="{BC348FDB-7955-D045-B3F6-655BBD5506FA}" type="sibTrans" cxnId="{CC903BC7-D908-414C-AE9E-C83CABF5B299}">
      <dgm:prSet/>
      <dgm:spPr/>
      <dgm:t>
        <a:bodyPr/>
        <a:lstStyle/>
        <a:p>
          <a:endParaRPr lang="en-US"/>
        </a:p>
      </dgm:t>
    </dgm:pt>
    <dgm:pt modelId="{446E91DB-3D2B-2A4F-A578-506CA1E79C5A}">
      <dgm:prSet phldrT="[Text]" custT="1"/>
      <dgm:spPr/>
      <dgm:t>
        <a:bodyPr/>
        <a:lstStyle/>
        <a:p>
          <a:r>
            <a:rPr lang="en-US" sz="1800" dirty="0" smtClean="0"/>
            <a:t>MDT </a:t>
          </a:r>
        </a:p>
        <a:p>
          <a:r>
            <a:rPr lang="en-US" sz="1600" dirty="0" smtClean="0"/>
            <a:t>(x # of identified CSEC)</a:t>
          </a:r>
          <a:endParaRPr lang="en-US" sz="1600" dirty="0"/>
        </a:p>
      </dgm:t>
    </dgm:pt>
    <dgm:pt modelId="{FD99D9E7-F6DD-0E4D-A4C9-69249DE95EE7}" type="parTrans" cxnId="{5AFC8D74-7BD9-964F-B478-C6F7CFCBB51A}">
      <dgm:prSet/>
      <dgm:spPr/>
      <dgm:t>
        <a:bodyPr/>
        <a:lstStyle/>
        <a:p>
          <a:endParaRPr lang="en-US"/>
        </a:p>
      </dgm:t>
    </dgm:pt>
    <dgm:pt modelId="{79AE2FBD-EC9B-5144-9EB1-93759737724F}" type="sibTrans" cxnId="{5AFC8D74-7BD9-964F-B478-C6F7CFCBB51A}">
      <dgm:prSet/>
      <dgm:spPr/>
      <dgm:t>
        <a:bodyPr/>
        <a:lstStyle/>
        <a:p>
          <a:endParaRPr lang="en-US"/>
        </a:p>
      </dgm:t>
    </dgm:pt>
    <dgm:pt modelId="{205E1F06-E61F-B846-8044-05D0C0B0A878}">
      <dgm:prSet phldrT="[Text]"/>
      <dgm:spPr/>
      <dgm:t>
        <a:bodyPr/>
        <a:lstStyle/>
        <a:p>
          <a:r>
            <a:rPr lang="en-US" dirty="0" smtClean="0"/>
            <a:t>Steering Committee</a:t>
          </a:r>
          <a:endParaRPr lang="en-US" dirty="0"/>
        </a:p>
      </dgm:t>
    </dgm:pt>
    <dgm:pt modelId="{0D783DCC-616E-6D47-826D-337C023530DA}" type="parTrans" cxnId="{433501CE-8DF6-B941-9E17-AC73764C7AEA}">
      <dgm:prSet/>
      <dgm:spPr/>
      <dgm:t>
        <a:bodyPr/>
        <a:lstStyle/>
        <a:p>
          <a:endParaRPr lang="en-US"/>
        </a:p>
      </dgm:t>
    </dgm:pt>
    <dgm:pt modelId="{93C6D3B2-4A29-024C-969C-960A9DE277A3}" type="sibTrans" cxnId="{433501CE-8DF6-B941-9E17-AC73764C7AEA}">
      <dgm:prSet/>
      <dgm:spPr/>
      <dgm:t>
        <a:bodyPr/>
        <a:lstStyle/>
        <a:p>
          <a:endParaRPr lang="en-US"/>
        </a:p>
      </dgm:t>
    </dgm:pt>
    <dgm:pt modelId="{F2043414-BFC6-9E4B-AF67-BCBFBA102EDA}" type="pres">
      <dgm:prSet presAssocID="{2D833DDD-C68E-784C-BA71-5ECEC40CFB2B}" presName="hierChild1" presStyleCnt="0">
        <dgm:presLayoutVars>
          <dgm:chPref val="1"/>
          <dgm:dir val="rev"/>
          <dgm:animOne val="branch"/>
          <dgm:animLvl val="lvl"/>
          <dgm:resizeHandles/>
        </dgm:presLayoutVars>
      </dgm:prSet>
      <dgm:spPr/>
      <dgm:t>
        <a:bodyPr/>
        <a:lstStyle/>
        <a:p>
          <a:endParaRPr lang="en-US"/>
        </a:p>
      </dgm:t>
    </dgm:pt>
    <dgm:pt modelId="{CF02498A-7E45-C24C-935D-194858A11D66}" type="pres">
      <dgm:prSet presAssocID="{CF3C09D2-643F-9D4E-B4C1-37A0AAB5C358}" presName="hierRoot1" presStyleCnt="0"/>
      <dgm:spPr/>
    </dgm:pt>
    <dgm:pt modelId="{92A1A0E4-5927-474A-8555-9DDEFC4F4F54}" type="pres">
      <dgm:prSet presAssocID="{CF3C09D2-643F-9D4E-B4C1-37A0AAB5C358}" presName="composite" presStyleCnt="0"/>
      <dgm:spPr/>
    </dgm:pt>
    <dgm:pt modelId="{5A8DD90F-61F0-A440-A058-FD7E5CED4E99}" type="pres">
      <dgm:prSet presAssocID="{CF3C09D2-643F-9D4E-B4C1-37A0AAB5C358}" presName="background" presStyleLbl="node0" presStyleIdx="0" presStyleCnt="1"/>
      <dgm:spPr>
        <a:solidFill>
          <a:schemeClr val="accent4">
            <a:lumMod val="75000"/>
          </a:schemeClr>
        </a:solidFill>
      </dgm:spPr>
      <dgm:t>
        <a:bodyPr/>
        <a:lstStyle/>
        <a:p>
          <a:endParaRPr lang="en-US"/>
        </a:p>
      </dgm:t>
    </dgm:pt>
    <dgm:pt modelId="{2E440BDF-E1B1-F944-A43B-094A530E4402}" type="pres">
      <dgm:prSet presAssocID="{CF3C09D2-643F-9D4E-B4C1-37A0AAB5C358}" presName="text" presStyleLbl="fgAcc0" presStyleIdx="0" presStyleCnt="1">
        <dgm:presLayoutVars>
          <dgm:chPref val="3"/>
        </dgm:presLayoutVars>
      </dgm:prSet>
      <dgm:spPr/>
      <dgm:t>
        <a:bodyPr/>
        <a:lstStyle/>
        <a:p>
          <a:endParaRPr lang="en-US"/>
        </a:p>
      </dgm:t>
    </dgm:pt>
    <dgm:pt modelId="{84955EB6-BEBA-E14F-8C31-D7CCB4F7342E}" type="pres">
      <dgm:prSet presAssocID="{CF3C09D2-643F-9D4E-B4C1-37A0AAB5C358}" presName="hierChild2" presStyleCnt="0"/>
      <dgm:spPr/>
    </dgm:pt>
    <dgm:pt modelId="{C493F929-1272-7F47-80F3-6A59925ABC2A}" type="pres">
      <dgm:prSet presAssocID="{0705568F-9CD9-9C43-A43B-19BA686CCF1A}" presName="Name10" presStyleLbl="parChTrans1D2" presStyleIdx="0" presStyleCnt="1"/>
      <dgm:spPr/>
      <dgm:t>
        <a:bodyPr/>
        <a:lstStyle/>
        <a:p>
          <a:endParaRPr lang="en-US"/>
        </a:p>
      </dgm:t>
    </dgm:pt>
    <dgm:pt modelId="{29D7D1D6-2927-3349-92F4-6B18180D9826}" type="pres">
      <dgm:prSet presAssocID="{9416ACDF-3439-D04F-9662-123AC98F32B0}" presName="hierRoot2" presStyleCnt="0"/>
      <dgm:spPr/>
    </dgm:pt>
    <dgm:pt modelId="{D7132E59-2E79-6444-BDE6-985A9DD7060A}" type="pres">
      <dgm:prSet presAssocID="{9416ACDF-3439-D04F-9662-123AC98F32B0}" presName="composite2" presStyleCnt="0"/>
      <dgm:spPr/>
    </dgm:pt>
    <dgm:pt modelId="{2A6611E8-D975-4D4E-9BCE-66017C04FBA0}" type="pres">
      <dgm:prSet presAssocID="{9416ACDF-3439-D04F-9662-123AC98F32B0}" presName="background2" presStyleLbl="node2" presStyleIdx="0" presStyleCnt="1"/>
      <dgm:spPr>
        <a:solidFill>
          <a:schemeClr val="accent4">
            <a:lumMod val="75000"/>
          </a:schemeClr>
        </a:solidFill>
      </dgm:spPr>
      <dgm:t>
        <a:bodyPr/>
        <a:lstStyle/>
        <a:p>
          <a:endParaRPr lang="en-US"/>
        </a:p>
      </dgm:t>
    </dgm:pt>
    <dgm:pt modelId="{DEDCBB9B-E6ED-C341-800E-68BA910E2DCC}" type="pres">
      <dgm:prSet presAssocID="{9416ACDF-3439-D04F-9662-123AC98F32B0}" presName="text2" presStyleLbl="fgAcc2" presStyleIdx="0" presStyleCnt="1">
        <dgm:presLayoutVars>
          <dgm:chPref val="3"/>
        </dgm:presLayoutVars>
      </dgm:prSet>
      <dgm:spPr/>
      <dgm:t>
        <a:bodyPr/>
        <a:lstStyle/>
        <a:p>
          <a:endParaRPr lang="en-US"/>
        </a:p>
      </dgm:t>
    </dgm:pt>
    <dgm:pt modelId="{7C0CE4A8-C138-A24A-969D-74E3C0CBF0C9}" type="pres">
      <dgm:prSet presAssocID="{9416ACDF-3439-D04F-9662-123AC98F32B0}" presName="hierChild3" presStyleCnt="0"/>
      <dgm:spPr/>
    </dgm:pt>
    <dgm:pt modelId="{088CCC05-9293-8C4F-81BA-D057982A3C9E}" type="pres">
      <dgm:prSet presAssocID="{0D783DCC-616E-6D47-826D-337C023530DA}" presName="Name17" presStyleLbl="parChTrans1D3" presStyleIdx="0" presStyleCnt="1"/>
      <dgm:spPr/>
      <dgm:t>
        <a:bodyPr/>
        <a:lstStyle/>
        <a:p>
          <a:endParaRPr lang="en-US"/>
        </a:p>
      </dgm:t>
    </dgm:pt>
    <dgm:pt modelId="{4D85D6C1-C68D-7C4B-915D-B610D75638F3}" type="pres">
      <dgm:prSet presAssocID="{205E1F06-E61F-B846-8044-05D0C0B0A878}" presName="hierRoot3" presStyleCnt="0"/>
      <dgm:spPr/>
    </dgm:pt>
    <dgm:pt modelId="{1CC3DB44-5451-5244-B960-C54BD76DAD7B}" type="pres">
      <dgm:prSet presAssocID="{205E1F06-E61F-B846-8044-05D0C0B0A878}" presName="composite3" presStyleCnt="0"/>
      <dgm:spPr/>
    </dgm:pt>
    <dgm:pt modelId="{2514302B-276A-DA47-B0F0-E5281BC489C9}" type="pres">
      <dgm:prSet presAssocID="{205E1F06-E61F-B846-8044-05D0C0B0A878}" presName="background3" presStyleLbl="node3" presStyleIdx="0" presStyleCnt="1"/>
      <dgm:spPr>
        <a:solidFill>
          <a:schemeClr val="accent4">
            <a:lumMod val="75000"/>
          </a:schemeClr>
        </a:solidFill>
      </dgm:spPr>
      <dgm:t>
        <a:bodyPr/>
        <a:lstStyle/>
        <a:p>
          <a:endParaRPr lang="en-US"/>
        </a:p>
      </dgm:t>
    </dgm:pt>
    <dgm:pt modelId="{CBE33BD9-05C2-9946-9643-95D99332BE2E}" type="pres">
      <dgm:prSet presAssocID="{205E1F06-E61F-B846-8044-05D0C0B0A878}" presName="text3" presStyleLbl="fgAcc3" presStyleIdx="0" presStyleCnt="1">
        <dgm:presLayoutVars>
          <dgm:chPref val="3"/>
        </dgm:presLayoutVars>
      </dgm:prSet>
      <dgm:spPr/>
      <dgm:t>
        <a:bodyPr/>
        <a:lstStyle/>
        <a:p>
          <a:endParaRPr lang="en-US"/>
        </a:p>
      </dgm:t>
    </dgm:pt>
    <dgm:pt modelId="{30CD494E-E048-3E45-8CE5-50EEF4F74454}" type="pres">
      <dgm:prSet presAssocID="{205E1F06-E61F-B846-8044-05D0C0B0A878}" presName="hierChild4" presStyleCnt="0"/>
      <dgm:spPr/>
    </dgm:pt>
    <dgm:pt modelId="{12E5EE2C-4207-104E-B8EB-070D331ECF97}" type="pres">
      <dgm:prSet presAssocID="{FD99D9E7-F6DD-0E4D-A4C9-69249DE95EE7}" presName="Name23" presStyleLbl="parChTrans1D4" presStyleIdx="0" presStyleCnt="1"/>
      <dgm:spPr/>
      <dgm:t>
        <a:bodyPr/>
        <a:lstStyle/>
        <a:p>
          <a:endParaRPr lang="en-US"/>
        </a:p>
      </dgm:t>
    </dgm:pt>
    <dgm:pt modelId="{16FF421B-DA35-4A48-8786-637D5ECCDD1B}" type="pres">
      <dgm:prSet presAssocID="{446E91DB-3D2B-2A4F-A578-506CA1E79C5A}" presName="hierRoot4" presStyleCnt="0"/>
      <dgm:spPr/>
    </dgm:pt>
    <dgm:pt modelId="{DAF2010D-0C3C-F248-B1F0-0AEC7F42054F}" type="pres">
      <dgm:prSet presAssocID="{446E91DB-3D2B-2A4F-A578-506CA1E79C5A}" presName="composite4" presStyleCnt="0"/>
      <dgm:spPr/>
    </dgm:pt>
    <dgm:pt modelId="{F19B2F99-2F69-FC4E-866A-6A25A785E98D}" type="pres">
      <dgm:prSet presAssocID="{446E91DB-3D2B-2A4F-A578-506CA1E79C5A}" presName="background4" presStyleLbl="node4" presStyleIdx="0" presStyleCnt="1"/>
      <dgm:spPr>
        <a:solidFill>
          <a:schemeClr val="accent4">
            <a:lumMod val="75000"/>
          </a:schemeClr>
        </a:solidFill>
      </dgm:spPr>
      <dgm:t>
        <a:bodyPr/>
        <a:lstStyle/>
        <a:p>
          <a:endParaRPr lang="en-US"/>
        </a:p>
      </dgm:t>
    </dgm:pt>
    <dgm:pt modelId="{F0429005-6E74-8242-B7B1-71271D7A0D0E}" type="pres">
      <dgm:prSet presAssocID="{446E91DB-3D2B-2A4F-A578-506CA1E79C5A}" presName="text4" presStyleLbl="fgAcc4" presStyleIdx="0" presStyleCnt="1">
        <dgm:presLayoutVars>
          <dgm:chPref val="3"/>
        </dgm:presLayoutVars>
      </dgm:prSet>
      <dgm:spPr/>
      <dgm:t>
        <a:bodyPr/>
        <a:lstStyle/>
        <a:p>
          <a:endParaRPr lang="en-US"/>
        </a:p>
      </dgm:t>
    </dgm:pt>
    <dgm:pt modelId="{2125F55B-526D-EE43-B7CC-DFF6C2052BF8}" type="pres">
      <dgm:prSet presAssocID="{446E91DB-3D2B-2A4F-A578-506CA1E79C5A}" presName="hierChild5" presStyleCnt="0"/>
      <dgm:spPr/>
    </dgm:pt>
  </dgm:ptLst>
  <dgm:cxnLst>
    <dgm:cxn modelId="{E95DEB71-F2A2-CF49-ACFD-D2DF26DAFB32}" type="presOf" srcId="{9416ACDF-3439-D04F-9662-123AC98F32B0}" destId="{DEDCBB9B-E6ED-C341-800E-68BA910E2DCC}" srcOrd="0" destOrd="0" presId="urn:microsoft.com/office/officeart/2005/8/layout/hierarchy1"/>
    <dgm:cxn modelId="{433501CE-8DF6-B941-9E17-AC73764C7AEA}" srcId="{9416ACDF-3439-D04F-9662-123AC98F32B0}" destId="{205E1F06-E61F-B846-8044-05D0C0B0A878}" srcOrd="0" destOrd="0" parTransId="{0D783DCC-616E-6D47-826D-337C023530DA}" sibTransId="{93C6D3B2-4A29-024C-969C-960A9DE277A3}"/>
    <dgm:cxn modelId="{50C89CFC-0BE5-3146-A6F4-BAFB7D6E4A9B}" type="presOf" srcId="{0D783DCC-616E-6D47-826D-337C023530DA}" destId="{088CCC05-9293-8C4F-81BA-D057982A3C9E}" srcOrd="0" destOrd="0" presId="urn:microsoft.com/office/officeart/2005/8/layout/hierarchy1"/>
    <dgm:cxn modelId="{AF973D48-EE4F-F741-8449-E869E52CD8E9}" type="presOf" srcId="{2D833DDD-C68E-784C-BA71-5ECEC40CFB2B}" destId="{F2043414-BFC6-9E4B-AF67-BCBFBA102EDA}" srcOrd="0" destOrd="0" presId="urn:microsoft.com/office/officeart/2005/8/layout/hierarchy1"/>
    <dgm:cxn modelId="{CC903BC7-D908-414C-AE9E-C83CABF5B299}" srcId="{CF3C09D2-643F-9D4E-B4C1-37A0AAB5C358}" destId="{9416ACDF-3439-D04F-9662-123AC98F32B0}" srcOrd="0" destOrd="0" parTransId="{0705568F-9CD9-9C43-A43B-19BA686CCF1A}" sibTransId="{BC348FDB-7955-D045-B3F6-655BBD5506FA}"/>
    <dgm:cxn modelId="{B401D39B-659F-4E40-AEBA-0DC1008388D8}" type="presOf" srcId="{446E91DB-3D2B-2A4F-A578-506CA1E79C5A}" destId="{F0429005-6E74-8242-B7B1-71271D7A0D0E}" srcOrd="0" destOrd="0" presId="urn:microsoft.com/office/officeart/2005/8/layout/hierarchy1"/>
    <dgm:cxn modelId="{39CC9E40-4ED0-9C48-995E-B3E73B42ABA3}" type="presOf" srcId="{0705568F-9CD9-9C43-A43B-19BA686CCF1A}" destId="{C493F929-1272-7F47-80F3-6A59925ABC2A}" srcOrd="0" destOrd="0" presId="urn:microsoft.com/office/officeart/2005/8/layout/hierarchy1"/>
    <dgm:cxn modelId="{49CED7D9-E6C6-0641-BC01-EA7F4E68F650}" type="presOf" srcId="{FD99D9E7-F6DD-0E4D-A4C9-69249DE95EE7}" destId="{12E5EE2C-4207-104E-B8EB-070D331ECF97}" srcOrd="0" destOrd="0" presId="urn:microsoft.com/office/officeart/2005/8/layout/hierarchy1"/>
    <dgm:cxn modelId="{FD69687C-4E82-8F4A-B771-927071B73285}" type="presOf" srcId="{205E1F06-E61F-B846-8044-05D0C0B0A878}" destId="{CBE33BD9-05C2-9946-9643-95D99332BE2E}" srcOrd="0" destOrd="0" presId="urn:microsoft.com/office/officeart/2005/8/layout/hierarchy1"/>
    <dgm:cxn modelId="{5AFC8D74-7BD9-964F-B478-C6F7CFCBB51A}" srcId="{205E1F06-E61F-B846-8044-05D0C0B0A878}" destId="{446E91DB-3D2B-2A4F-A578-506CA1E79C5A}" srcOrd="0" destOrd="0" parTransId="{FD99D9E7-F6DD-0E4D-A4C9-69249DE95EE7}" sibTransId="{79AE2FBD-EC9B-5144-9EB1-93759737724F}"/>
    <dgm:cxn modelId="{11F7AD86-6A73-6440-9CA6-7F6EEBDC62DF}" type="presOf" srcId="{CF3C09D2-643F-9D4E-B4C1-37A0AAB5C358}" destId="{2E440BDF-E1B1-F944-A43B-094A530E4402}" srcOrd="0" destOrd="0" presId="urn:microsoft.com/office/officeart/2005/8/layout/hierarchy1"/>
    <dgm:cxn modelId="{9E0AFC30-6481-F147-BB8D-ADF9C2447AD9}" srcId="{2D833DDD-C68E-784C-BA71-5ECEC40CFB2B}" destId="{CF3C09D2-643F-9D4E-B4C1-37A0AAB5C358}" srcOrd="0" destOrd="0" parTransId="{84FE6393-25A2-F14B-AAC2-291C51AA6D1B}" sibTransId="{3407B100-580E-5541-92EF-637B2B520E4F}"/>
    <dgm:cxn modelId="{3F086A86-C4B8-DD43-B519-F26BC65B2910}" type="presParOf" srcId="{F2043414-BFC6-9E4B-AF67-BCBFBA102EDA}" destId="{CF02498A-7E45-C24C-935D-194858A11D66}" srcOrd="0" destOrd="0" presId="urn:microsoft.com/office/officeart/2005/8/layout/hierarchy1"/>
    <dgm:cxn modelId="{734380D8-572C-514A-A9D9-35001AA1F5DD}" type="presParOf" srcId="{CF02498A-7E45-C24C-935D-194858A11D66}" destId="{92A1A0E4-5927-474A-8555-9DDEFC4F4F54}" srcOrd="0" destOrd="0" presId="urn:microsoft.com/office/officeart/2005/8/layout/hierarchy1"/>
    <dgm:cxn modelId="{3714F67D-95DC-0845-9F4C-37BA21DA88D1}" type="presParOf" srcId="{92A1A0E4-5927-474A-8555-9DDEFC4F4F54}" destId="{5A8DD90F-61F0-A440-A058-FD7E5CED4E99}" srcOrd="0" destOrd="0" presId="urn:microsoft.com/office/officeart/2005/8/layout/hierarchy1"/>
    <dgm:cxn modelId="{FB5261F4-F7E8-F84D-86E2-4D4BA75D0758}" type="presParOf" srcId="{92A1A0E4-5927-474A-8555-9DDEFC4F4F54}" destId="{2E440BDF-E1B1-F944-A43B-094A530E4402}" srcOrd="1" destOrd="0" presId="urn:microsoft.com/office/officeart/2005/8/layout/hierarchy1"/>
    <dgm:cxn modelId="{EA760D24-580F-4546-8AA4-E03D833A1D0F}" type="presParOf" srcId="{CF02498A-7E45-C24C-935D-194858A11D66}" destId="{84955EB6-BEBA-E14F-8C31-D7CCB4F7342E}" srcOrd="1" destOrd="0" presId="urn:microsoft.com/office/officeart/2005/8/layout/hierarchy1"/>
    <dgm:cxn modelId="{3AB7D16B-6EAA-584B-8E11-989B9CA6EEB0}" type="presParOf" srcId="{84955EB6-BEBA-E14F-8C31-D7CCB4F7342E}" destId="{C493F929-1272-7F47-80F3-6A59925ABC2A}" srcOrd="0" destOrd="0" presId="urn:microsoft.com/office/officeart/2005/8/layout/hierarchy1"/>
    <dgm:cxn modelId="{6E6F64D1-04CE-B740-A4FB-EE3993153C8A}" type="presParOf" srcId="{84955EB6-BEBA-E14F-8C31-D7CCB4F7342E}" destId="{29D7D1D6-2927-3349-92F4-6B18180D9826}" srcOrd="1" destOrd="0" presId="urn:microsoft.com/office/officeart/2005/8/layout/hierarchy1"/>
    <dgm:cxn modelId="{90FB2185-2624-CE4C-800A-95D46E9C2788}" type="presParOf" srcId="{29D7D1D6-2927-3349-92F4-6B18180D9826}" destId="{D7132E59-2E79-6444-BDE6-985A9DD7060A}" srcOrd="0" destOrd="0" presId="urn:microsoft.com/office/officeart/2005/8/layout/hierarchy1"/>
    <dgm:cxn modelId="{30F70345-BF0A-194B-8C5E-DCA1FAACE440}" type="presParOf" srcId="{D7132E59-2E79-6444-BDE6-985A9DD7060A}" destId="{2A6611E8-D975-4D4E-9BCE-66017C04FBA0}" srcOrd="0" destOrd="0" presId="urn:microsoft.com/office/officeart/2005/8/layout/hierarchy1"/>
    <dgm:cxn modelId="{92BE35DC-E406-3F4D-AD21-F7A6335F43BC}" type="presParOf" srcId="{D7132E59-2E79-6444-BDE6-985A9DD7060A}" destId="{DEDCBB9B-E6ED-C341-800E-68BA910E2DCC}" srcOrd="1" destOrd="0" presId="urn:microsoft.com/office/officeart/2005/8/layout/hierarchy1"/>
    <dgm:cxn modelId="{9076D0C4-5E69-684F-8EB6-83C895AA0E20}" type="presParOf" srcId="{29D7D1D6-2927-3349-92F4-6B18180D9826}" destId="{7C0CE4A8-C138-A24A-969D-74E3C0CBF0C9}" srcOrd="1" destOrd="0" presId="urn:microsoft.com/office/officeart/2005/8/layout/hierarchy1"/>
    <dgm:cxn modelId="{FC6CAF95-1A7D-1E4F-9E61-685DB15095E9}" type="presParOf" srcId="{7C0CE4A8-C138-A24A-969D-74E3C0CBF0C9}" destId="{088CCC05-9293-8C4F-81BA-D057982A3C9E}" srcOrd="0" destOrd="0" presId="urn:microsoft.com/office/officeart/2005/8/layout/hierarchy1"/>
    <dgm:cxn modelId="{B2EFB016-4BC8-924A-8763-D957357614E9}" type="presParOf" srcId="{7C0CE4A8-C138-A24A-969D-74E3C0CBF0C9}" destId="{4D85D6C1-C68D-7C4B-915D-B610D75638F3}" srcOrd="1" destOrd="0" presId="urn:microsoft.com/office/officeart/2005/8/layout/hierarchy1"/>
    <dgm:cxn modelId="{971C02AA-2ED3-7247-A38C-847D9FC91E89}" type="presParOf" srcId="{4D85D6C1-C68D-7C4B-915D-B610D75638F3}" destId="{1CC3DB44-5451-5244-B960-C54BD76DAD7B}" srcOrd="0" destOrd="0" presId="urn:microsoft.com/office/officeart/2005/8/layout/hierarchy1"/>
    <dgm:cxn modelId="{18DD68ED-CE24-114C-A358-64DE0E070F50}" type="presParOf" srcId="{1CC3DB44-5451-5244-B960-C54BD76DAD7B}" destId="{2514302B-276A-DA47-B0F0-E5281BC489C9}" srcOrd="0" destOrd="0" presId="urn:microsoft.com/office/officeart/2005/8/layout/hierarchy1"/>
    <dgm:cxn modelId="{B83CC2F6-640D-5A41-872D-746E388423D0}" type="presParOf" srcId="{1CC3DB44-5451-5244-B960-C54BD76DAD7B}" destId="{CBE33BD9-05C2-9946-9643-95D99332BE2E}" srcOrd="1" destOrd="0" presId="urn:microsoft.com/office/officeart/2005/8/layout/hierarchy1"/>
    <dgm:cxn modelId="{99894CF3-D1AB-2D45-849E-A607EE43CCE8}" type="presParOf" srcId="{4D85D6C1-C68D-7C4B-915D-B610D75638F3}" destId="{30CD494E-E048-3E45-8CE5-50EEF4F74454}" srcOrd="1" destOrd="0" presId="urn:microsoft.com/office/officeart/2005/8/layout/hierarchy1"/>
    <dgm:cxn modelId="{AFDE8259-E782-FE40-BA0B-CC8101712692}" type="presParOf" srcId="{30CD494E-E048-3E45-8CE5-50EEF4F74454}" destId="{12E5EE2C-4207-104E-B8EB-070D331ECF97}" srcOrd="0" destOrd="0" presId="urn:microsoft.com/office/officeart/2005/8/layout/hierarchy1"/>
    <dgm:cxn modelId="{261581A0-E1D4-744A-A8B3-43D406ED8876}" type="presParOf" srcId="{30CD494E-E048-3E45-8CE5-50EEF4F74454}" destId="{16FF421B-DA35-4A48-8786-637D5ECCDD1B}" srcOrd="1" destOrd="0" presId="urn:microsoft.com/office/officeart/2005/8/layout/hierarchy1"/>
    <dgm:cxn modelId="{A445190E-0780-6148-96D3-B87442FBB88F}" type="presParOf" srcId="{16FF421B-DA35-4A48-8786-637D5ECCDD1B}" destId="{DAF2010D-0C3C-F248-B1F0-0AEC7F42054F}" srcOrd="0" destOrd="0" presId="urn:microsoft.com/office/officeart/2005/8/layout/hierarchy1"/>
    <dgm:cxn modelId="{92382720-5E1C-B346-B3FE-D1F92990C310}" type="presParOf" srcId="{DAF2010D-0C3C-F248-B1F0-0AEC7F42054F}" destId="{F19B2F99-2F69-FC4E-866A-6A25A785E98D}" srcOrd="0" destOrd="0" presId="urn:microsoft.com/office/officeart/2005/8/layout/hierarchy1"/>
    <dgm:cxn modelId="{6A94A0B7-2133-4542-A267-2F4F0C6D1FF1}" type="presParOf" srcId="{DAF2010D-0C3C-F248-B1F0-0AEC7F42054F}" destId="{F0429005-6E74-8242-B7B1-71271D7A0D0E}" srcOrd="1" destOrd="0" presId="urn:microsoft.com/office/officeart/2005/8/layout/hierarchy1"/>
    <dgm:cxn modelId="{AC7B5826-5686-ED42-AF6A-AAFC742F799C}" type="presParOf" srcId="{16FF421B-DA35-4A48-8786-637D5ECCDD1B}" destId="{2125F55B-526D-EE43-B7CC-DFF6C2052BF8}"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7CF0D1-CD68-A84F-A79C-E4731529C3D1}">
      <dsp:nvSpPr>
        <dsp:cNvPr id="0" name=""/>
        <dsp:cNvSpPr/>
      </dsp:nvSpPr>
      <dsp:spPr>
        <a:xfrm>
          <a:off x="2657" y="63759"/>
          <a:ext cx="2591135" cy="460800"/>
        </a:xfrm>
        <a:prstGeom prst="rect">
          <a:avLst/>
        </a:prstGeom>
        <a:solidFill>
          <a:schemeClr val="accent1">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rtl="0">
            <a:lnSpc>
              <a:spcPct val="90000"/>
            </a:lnSpc>
            <a:spcBef>
              <a:spcPct val="0"/>
            </a:spcBef>
            <a:spcAft>
              <a:spcPct val="35000"/>
            </a:spcAft>
          </a:pPr>
          <a:r>
            <a:rPr lang="en-US" sz="1600" i="0" kern="1200" dirty="0" smtClean="0"/>
            <a:t>Purpose</a:t>
          </a:r>
          <a:endParaRPr lang="en-US" sz="1600" i="0" kern="1200" dirty="0"/>
        </a:p>
      </dsp:txBody>
      <dsp:txXfrm>
        <a:off x="2657" y="63759"/>
        <a:ext cx="2591135" cy="460800"/>
      </dsp:txXfrm>
    </dsp:sp>
    <dsp:sp modelId="{CAE4ED13-B6FE-E64C-A7E2-A5680F24237D}">
      <dsp:nvSpPr>
        <dsp:cNvPr id="0" name=""/>
        <dsp:cNvSpPr/>
      </dsp:nvSpPr>
      <dsp:spPr>
        <a:xfrm>
          <a:off x="2657" y="524559"/>
          <a:ext cx="2591135" cy="3983681"/>
        </a:xfrm>
        <a:prstGeom prst="rect">
          <a:avLst/>
        </a:prstGeom>
        <a:solidFill>
          <a:schemeClr val="accent1">
            <a:alpha val="90000"/>
            <a:tint val="40000"/>
            <a:hueOff val="0"/>
            <a:satOff val="0"/>
            <a:lumOff val="0"/>
            <a:alphaOff val="0"/>
          </a:schemeClr>
        </a:solidFill>
        <a:ln w="11429" cap="flat" cmpd="sng" algn="ctr">
          <a:solidFill>
            <a:schemeClr val="accent1">
              <a:alpha val="90000"/>
              <a:tint val="40000"/>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Form a multidisciplinary team for each identified CSEC to more effectively build on a youth’s strengths and respond to his/her needs in a coordinated manner. </a:t>
          </a:r>
          <a:endParaRPr lang="en-US" sz="1600" kern="1200" dirty="0"/>
        </a:p>
      </dsp:txBody>
      <dsp:txXfrm>
        <a:off x="2657" y="524559"/>
        <a:ext cx="2591135" cy="3983681"/>
      </dsp:txXfrm>
    </dsp:sp>
    <dsp:sp modelId="{D4B02FD5-6457-114D-8782-CACEECD2950D}">
      <dsp:nvSpPr>
        <dsp:cNvPr id="0" name=""/>
        <dsp:cNvSpPr/>
      </dsp:nvSpPr>
      <dsp:spPr>
        <a:xfrm>
          <a:off x="2956551" y="63759"/>
          <a:ext cx="2591135" cy="460800"/>
        </a:xfrm>
        <a:prstGeom prst="rect">
          <a:avLst/>
        </a:prstGeom>
        <a:solidFill>
          <a:schemeClr val="accent1">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rtl="0">
            <a:lnSpc>
              <a:spcPct val="90000"/>
            </a:lnSpc>
            <a:spcBef>
              <a:spcPct val="0"/>
            </a:spcBef>
            <a:spcAft>
              <a:spcPct val="35000"/>
            </a:spcAft>
          </a:pPr>
          <a:r>
            <a:rPr lang="en-US" sz="1600" i="0" kern="1200" dirty="0" smtClean="0"/>
            <a:t>Responsibilities</a:t>
          </a:r>
          <a:endParaRPr lang="en-US" sz="1600" i="0" kern="1200" dirty="0"/>
        </a:p>
      </dsp:txBody>
      <dsp:txXfrm>
        <a:off x="2956551" y="63759"/>
        <a:ext cx="2591135" cy="460800"/>
      </dsp:txXfrm>
    </dsp:sp>
    <dsp:sp modelId="{0308BFF3-48AE-8144-BECB-93EB59F697E6}">
      <dsp:nvSpPr>
        <dsp:cNvPr id="0" name=""/>
        <dsp:cNvSpPr/>
      </dsp:nvSpPr>
      <dsp:spPr>
        <a:xfrm>
          <a:off x="2956551" y="524559"/>
          <a:ext cx="2591135" cy="3983681"/>
        </a:xfrm>
        <a:prstGeom prst="rect">
          <a:avLst/>
        </a:prstGeom>
        <a:solidFill>
          <a:schemeClr val="accent1">
            <a:alpha val="90000"/>
            <a:tint val="40000"/>
            <a:hueOff val="0"/>
            <a:satOff val="0"/>
            <a:lumOff val="0"/>
            <a:alphaOff val="0"/>
          </a:schemeClr>
        </a:solidFill>
        <a:ln w="11429" cap="flat" cmpd="sng" algn="ctr">
          <a:solidFill>
            <a:schemeClr val="accent1">
              <a:alpha val="90000"/>
              <a:tint val="40000"/>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rtl="0">
            <a:lnSpc>
              <a:spcPct val="90000"/>
            </a:lnSpc>
            <a:spcBef>
              <a:spcPct val="0"/>
            </a:spcBef>
            <a:spcAft>
              <a:spcPct val="15000"/>
            </a:spcAft>
            <a:buChar char="••"/>
          </a:pPr>
          <a:r>
            <a:rPr lang="en-US" sz="1600" kern="1200" dirty="0" smtClean="0"/>
            <a:t>Provide coordinated, individualized case planning, support, and ongoing monitoring</a:t>
          </a:r>
          <a:endParaRPr lang="en-US" sz="1600" kern="1200" dirty="0"/>
        </a:p>
        <a:p>
          <a:pPr marL="171450" lvl="1" indent="-171450" algn="l" defTabSz="711200" rtl="0">
            <a:lnSpc>
              <a:spcPct val="90000"/>
            </a:lnSpc>
            <a:spcBef>
              <a:spcPct val="0"/>
            </a:spcBef>
            <a:spcAft>
              <a:spcPct val="15000"/>
            </a:spcAft>
            <a:buChar char="••"/>
          </a:pPr>
          <a:r>
            <a:rPr lang="en-US" sz="1600" kern="1200" dirty="0" smtClean="0"/>
            <a:t>Engage with youth and family/caregiver(s), if appropriate</a:t>
          </a:r>
          <a:endParaRPr lang="en-US" sz="1600" kern="1200" dirty="0"/>
        </a:p>
        <a:p>
          <a:pPr marL="171450" lvl="1" indent="-171450" algn="l" defTabSz="711200" rtl="0">
            <a:lnSpc>
              <a:spcPct val="90000"/>
            </a:lnSpc>
            <a:spcBef>
              <a:spcPct val="0"/>
            </a:spcBef>
            <a:spcAft>
              <a:spcPct val="15000"/>
            </a:spcAft>
            <a:buChar char="••"/>
          </a:pPr>
          <a:r>
            <a:rPr lang="en-US" sz="1600" kern="1200" dirty="0" smtClean="0"/>
            <a:t>Ensure basic needs are met and plan for the child’s safety</a:t>
          </a:r>
          <a:endParaRPr lang="en-US" sz="1600" kern="1200" dirty="0"/>
        </a:p>
        <a:p>
          <a:pPr marL="171450" lvl="1" indent="-171450" algn="l" defTabSz="711200" rtl="0">
            <a:lnSpc>
              <a:spcPct val="90000"/>
            </a:lnSpc>
            <a:spcBef>
              <a:spcPct val="0"/>
            </a:spcBef>
            <a:spcAft>
              <a:spcPct val="15000"/>
            </a:spcAft>
            <a:buChar char="••"/>
          </a:pPr>
          <a:r>
            <a:rPr lang="en-US" sz="1600" kern="1200" dirty="0" smtClean="0"/>
            <a:t>Advise on appropriate placement</a:t>
          </a:r>
          <a:endParaRPr lang="en-US" sz="1600" kern="1200" dirty="0"/>
        </a:p>
      </dsp:txBody>
      <dsp:txXfrm>
        <a:off x="2956551" y="524559"/>
        <a:ext cx="2591135" cy="3983681"/>
      </dsp:txXfrm>
    </dsp:sp>
    <dsp:sp modelId="{26ACD803-B016-634F-BA09-C263F2F2CBBD}">
      <dsp:nvSpPr>
        <dsp:cNvPr id="0" name=""/>
        <dsp:cNvSpPr/>
      </dsp:nvSpPr>
      <dsp:spPr>
        <a:xfrm>
          <a:off x="5910445" y="63759"/>
          <a:ext cx="2591135" cy="460800"/>
        </a:xfrm>
        <a:prstGeom prst="rect">
          <a:avLst/>
        </a:prstGeom>
        <a:solidFill>
          <a:schemeClr val="accent1">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rtl="0">
            <a:lnSpc>
              <a:spcPct val="90000"/>
            </a:lnSpc>
            <a:spcBef>
              <a:spcPct val="0"/>
            </a:spcBef>
            <a:spcAft>
              <a:spcPct val="35000"/>
            </a:spcAft>
          </a:pPr>
          <a:r>
            <a:rPr lang="en-US" sz="1600" kern="1200" dirty="0" smtClean="0"/>
            <a:t>Membership</a:t>
          </a:r>
          <a:endParaRPr lang="en-US" sz="1600" kern="1200" dirty="0"/>
        </a:p>
      </dsp:txBody>
      <dsp:txXfrm>
        <a:off x="5910445" y="63759"/>
        <a:ext cx="2591135" cy="460800"/>
      </dsp:txXfrm>
    </dsp:sp>
    <dsp:sp modelId="{F7EBCA54-8B3D-6140-B531-B10E65CBCB4B}">
      <dsp:nvSpPr>
        <dsp:cNvPr id="0" name=""/>
        <dsp:cNvSpPr/>
      </dsp:nvSpPr>
      <dsp:spPr>
        <a:xfrm>
          <a:off x="5910445" y="524559"/>
          <a:ext cx="2591135" cy="3983681"/>
        </a:xfrm>
        <a:prstGeom prst="rect">
          <a:avLst/>
        </a:prstGeom>
        <a:solidFill>
          <a:schemeClr val="accent1">
            <a:alpha val="90000"/>
            <a:tint val="40000"/>
            <a:hueOff val="0"/>
            <a:satOff val="0"/>
            <a:lumOff val="0"/>
            <a:alphaOff val="0"/>
          </a:schemeClr>
        </a:solidFill>
        <a:ln w="11429" cap="flat" cmpd="sng" algn="ctr">
          <a:solidFill>
            <a:schemeClr val="accent1">
              <a:alpha val="90000"/>
              <a:tint val="40000"/>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rtl="0">
            <a:lnSpc>
              <a:spcPct val="90000"/>
            </a:lnSpc>
            <a:spcBef>
              <a:spcPct val="0"/>
            </a:spcBef>
            <a:spcAft>
              <a:spcPct val="15000"/>
            </a:spcAft>
            <a:buChar char="••"/>
          </a:pPr>
          <a:r>
            <a:rPr lang="en-US" sz="1600" b="1" kern="1200" dirty="0" smtClean="0"/>
            <a:t>Child Welfare – Lead</a:t>
          </a:r>
          <a:endParaRPr lang="en-US" sz="1600" b="1" kern="1200" dirty="0"/>
        </a:p>
        <a:p>
          <a:pPr marL="171450" lvl="1" indent="-171450" algn="l" defTabSz="711200" rtl="0">
            <a:lnSpc>
              <a:spcPct val="90000"/>
            </a:lnSpc>
            <a:spcBef>
              <a:spcPct val="0"/>
            </a:spcBef>
            <a:spcAft>
              <a:spcPct val="15000"/>
            </a:spcAft>
            <a:buChar char="••"/>
          </a:pPr>
          <a:r>
            <a:rPr lang="en-US" sz="1600" b="1" kern="1200" dirty="0" smtClean="0"/>
            <a:t>Probation</a:t>
          </a:r>
          <a:endParaRPr lang="en-US" sz="1600" b="1" kern="1200" dirty="0"/>
        </a:p>
        <a:p>
          <a:pPr marL="171450" lvl="1" indent="-171450" algn="l" defTabSz="711200" rtl="0">
            <a:lnSpc>
              <a:spcPct val="90000"/>
            </a:lnSpc>
            <a:spcBef>
              <a:spcPct val="0"/>
            </a:spcBef>
            <a:spcAft>
              <a:spcPct val="15000"/>
            </a:spcAft>
            <a:buChar char="••"/>
          </a:pPr>
          <a:r>
            <a:rPr lang="en-US" sz="1600" b="1" kern="1200" dirty="0" smtClean="0"/>
            <a:t>Mental Health</a:t>
          </a:r>
          <a:endParaRPr lang="en-US" sz="1600" b="1" kern="1200" dirty="0"/>
        </a:p>
        <a:p>
          <a:pPr marL="171450" lvl="1" indent="-171450" algn="l" defTabSz="711200" rtl="0">
            <a:lnSpc>
              <a:spcPct val="90000"/>
            </a:lnSpc>
            <a:spcBef>
              <a:spcPct val="0"/>
            </a:spcBef>
            <a:spcAft>
              <a:spcPct val="15000"/>
            </a:spcAft>
            <a:buChar char="••"/>
          </a:pPr>
          <a:r>
            <a:rPr lang="en-US" sz="1600" b="1" kern="1200" dirty="0" smtClean="0"/>
            <a:t>Substance abuse</a:t>
          </a:r>
          <a:endParaRPr lang="en-US" sz="1600" b="1" kern="1200" dirty="0"/>
        </a:p>
        <a:p>
          <a:pPr marL="171450" lvl="1" indent="-171450" algn="l" defTabSz="711200" rtl="0">
            <a:lnSpc>
              <a:spcPct val="90000"/>
            </a:lnSpc>
            <a:spcBef>
              <a:spcPct val="0"/>
            </a:spcBef>
            <a:spcAft>
              <a:spcPct val="15000"/>
            </a:spcAft>
            <a:buChar char="••"/>
          </a:pPr>
          <a:r>
            <a:rPr lang="en-US" sz="1600" b="1" kern="1200" dirty="0" smtClean="0"/>
            <a:t>Public Health</a:t>
          </a:r>
          <a:endParaRPr lang="en-US" sz="1600" b="1" kern="1200" dirty="0"/>
        </a:p>
        <a:p>
          <a:pPr marL="171450" lvl="1" indent="-171450" algn="l" defTabSz="711200" rtl="0">
            <a:lnSpc>
              <a:spcPct val="90000"/>
            </a:lnSpc>
            <a:spcBef>
              <a:spcPct val="0"/>
            </a:spcBef>
            <a:spcAft>
              <a:spcPct val="15000"/>
            </a:spcAft>
            <a:buChar char="••"/>
          </a:pPr>
          <a:r>
            <a:rPr lang="en-US" sz="1600" kern="1200" dirty="0" smtClean="0"/>
            <a:t>Youth</a:t>
          </a:r>
          <a:endParaRPr lang="en-US" sz="1600" kern="1200" dirty="0"/>
        </a:p>
        <a:p>
          <a:pPr marL="171450" lvl="1" indent="-171450" algn="l" defTabSz="711200" rtl="0">
            <a:lnSpc>
              <a:spcPct val="90000"/>
            </a:lnSpc>
            <a:spcBef>
              <a:spcPct val="0"/>
            </a:spcBef>
            <a:spcAft>
              <a:spcPct val="15000"/>
            </a:spcAft>
            <a:buChar char="••"/>
          </a:pPr>
          <a:r>
            <a:rPr lang="en-US" sz="1600" kern="1200" dirty="0" smtClean="0"/>
            <a:t>Caregiver/placement provider</a:t>
          </a:r>
          <a:endParaRPr lang="en-US" sz="1600" kern="1200" dirty="0"/>
        </a:p>
        <a:p>
          <a:pPr marL="171450" lvl="1" indent="-171450" algn="l" defTabSz="711200" rtl="0">
            <a:lnSpc>
              <a:spcPct val="90000"/>
            </a:lnSpc>
            <a:spcBef>
              <a:spcPct val="0"/>
            </a:spcBef>
            <a:spcAft>
              <a:spcPct val="15000"/>
            </a:spcAft>
            <a:buChar char="••"/>
          </a:pPr>
          <a:r>
            <a:rPr lang="en-US" sz="1600" kern="1200" dirty="0" smtClean="0"/>
            <a:t>Children’s Dependency Attorneys</a:t>
          </a:r>
          <a:endParaRPr lang="en-US" sz="1600" kern="1200" dirty="0"/>
        </a:p>
        <a:p>
          <a:pPr marL="171450" lvl="1" indent="-171450" algn="l" defTabSz="711200" rtl="0">
            <a:lnSpc>
              <a:spcPct val="90000"/>
            </a:lnSpc>
            <a:spcBef>
              <a:spcPct val="0"/>
            </a:spcBef>
            <a:spcAft>
              <a:spcPct val="15000"/>
            </a:spcAft>
            <a:buChar char="••"/>
          </a:pPr>
          <a:r>
            <a:rPr lang="en-US" sz="1600" kern="1200" dirty="0" smtClean="0"/>
            <a:t>Education</a:t>
          </a:r>
          <a:endParaRPr lang="en-US" sz="1600" kern="1200" dirty="0"/>
        </a:p>
        <a:p>
          <a:pPr marL="171450" lvl="1" indent="-171450" algn="l" defTabSz="711200" rtl="0">
            <a:lnSpc>
              <a:spcPct val="90000"/>
            </a:lnSpc>
            <a:spcBef>
              <a:spcPct val="0"/>
            </a:spcBef>
            <a:spcAft>
              <a:spcPct val="15000"/>
            </a:spcAft>
            <a:buChar char="••"/>
          </a:pPr>
          <a:r>
            <a:rPr lang="en-US" sz="1600" kern="1200" dirty="0" smtClean="0"/>
            <a:t>Local CSEC Provider Agencies</a:t>
          </a:r>
          <a:endParaRPr lang="en-US" sz="1600" kern="1200" dirty="0"/>
        </a:p>
        <a:p>
          <a:pPr marL="171450" lvl="1" indent="-171450" algn="l" defTabSz="711200" rtl="0">
            <a:lnSpc>
              <a:spcPct val="90000"/>
            </a:lnSpc>
            <a:spcBef>
              <a:spcPct val="0"/>
            </a:spcBef>
            <a:spcAft>
              <a:spcPct val="15000"/>
            </a:spcAft>
            <a:buChar char="••"/>
          </a:pPr>
          <a:r>
            <a:rPr lang="en-US" sz="1600" kern="1200" dirty="0" smtClean="0"/>
            <a:t>Survivors/mentors</a:t>
          </a:r>
          <a:endParaRPr lang="en-US" sz="1600" kern="1200" dirty="0"/>
        </a:p>
        <a:p>
          <a:pPr marL="171450" lvl="1" indent="-171450" algn="l" defTabSz="711200" rtl="0">
            <a:lnSpc>
              <a:spcPct val="90000"/>
            </a:lnSpc>
            <a:spcBef>
              <a:spcPct val="0"/>
            </a:spcBef>
            <a:spcAft>
              <a:spcPct val="15000"/>
            </a:spcAft>
            <a:buChar char="••"/>
          </a:pPr>
          <a:r>
            <a:rPr lang="en-US" sz="1600" kern="1200" dirty="0" smtClean="0"/>
            <a:t>Others, as appropriate</a:t>
          </a:r>
          <a:endParaRPr lang="en-US" sz="1600" kern="1200" dirty="0"/>
        </a:p>
      </dsp:txBody>
      <dsp:txXfrm>
        <a:off x="5910445" y="524559"/>
        <a:ext cx="2591135" cy="39836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E5EE2C-4207-104E-B8EB-070D331ECF97}">
      <dsp:nvSpPr>
        <dsp:cNvPr id="0" name=""/>
        <dsp:cNvSpPr/>
      </dsp:nvSpPr>
      <dsp:spPr>
        <a:xfrm>
          <a:off x="1705341" y="3746073"/>
          <a:ext cx="91440" cy="438033"/>
        </a:xfrm>
        <a:custGeom>
          <a:avLst/>
          <a:gdLst/>
          <a:ahLst/>
          <a:cxnLst/>
          <a:rect l="0" t="0" r="0" b="0"/>
          <a:pathLst>
            <a:path>
              <a:moveTo>
                <a:pt x="45720" y="0"/>
              </a:moveTo>
              <a:lnTo>
                <a:pt x="45720" y="438033"/>
              </a:lnTo>
            </a:path>
          </a:pathLst>
        </a:custGeom>
        <a:noFill/>
        <a:ln w="11429" cap="flat" cmpd="sng" algn="ctr">
          <a:solidFill>
            <a:schemeClr val="accent1">
              <a:shade val="8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088CCC05-9293-8C4F-81BA-D057982A3C9E}">
      <dsp:nvSpPr>
        <dsp:cNvPr id="0" name=""/>
        <dsp:cNvSpPr/>
      </dsp:nvSpPr>
      <dsp:spPr>
        <a:xfrm>
          <a:off x="1705341" y="2351647"/>
          <a:ext cx="91440" cy="438033"/>
        </a:xfrm>
        <a:custGeom>
          <a:avLst/>
          <a:gdLst/>
          <a:ahLst/>
          <a:cxnLst/>
          <a:rect l="0" t="0" r="0" b="0"/>
          <a:pathLst>
            <a:path>
              <a:moveTo>
                <a:pt x="45720" y="0"/>
              </a:moveTo>
              <a:lnTo>
                <a:pt x="45720" y="438033"/>
              </a:lnTo>
            </a:path>
          </a:pathLst>
        </a:custGeom>
        <a:noFill/>
        <a:ln w="11429" cap="flat" cmpd="sng" algn="ctr">
          <a:solidFill>
            <a:schemeClr val="accent1">
              <a:shade val="8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C493F929-1272-7F47-80F3-6A59925ABC2A}">
      <dsp:nvSpPr>
        <dsp:cNvPr id="0" name=""/>
        <dsp:cNvSpPr/>
      </dsp:nvSpPr>
      <dsp:spPr>
        <a:xfrm>
          <a:off x="1705341" y="957220"/>
          <a:ext cx="91440" cy="438033"/>
        </a:xfrm>
        <a:custGeom>
          <a:avLst/>
          <a:gdLst/>
          <a:ahLst/>
          <a:cxnLst/>
          <a:rect l="0" t="0" r="0" b="0"/>
          <a:pathLst>
            <a:path>
              <a:moveTo>
                <a:pt x="45720" y="0"/>
              </a:moveTo>
              <a:lnTo>
                <a:pt x="45720" y="438033"/>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5A8DD90F-61F0-A440-A058-FD7E5CED4E99}">
      <dsp:nvSpPr>
        <dsp:cNvPr id="0" name=""/>
        <dsp:cNvSpPr/>
      </dsp:nvSpPr>
      <dsp:spPr>
        <a:xfrm>
          <a:off x="997995" y="827"/>
          <a:ext cx="1506131" cy="956393"/>
        </a:xfrm>
        <a:prstGeom prst="roundRect">
          <a:avLst>
            <a:gd name="adj" fmla="val 10000"/>
          </a:avLst>
        </a:prstGeom>
        <a:solidFill>
          <a:schemeClr val="accent4">
            <a:lumMod val="7500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2E440BDF-E1B1-F944-A43B-094A530E4402}">
      <dsp:nvSpPr>
        <dsp:cNvPr id="0" name=""/>
        <dsp:cNvSpPr/>
      </dsp:nvSpPr>
      <dsp:spPr>
        <a:xfrm>
          <a:off x="1165343" y="159808"/>
          <a:ext cx="1506131" cy="956393"/>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California</a:t>
          </a:r>
          <a:endParaRPr lang="en-US" sz="2000" kern="1200" dirty="0"/>
        </a:p>
      </dsp:txBody>
      <dsp:txXfrm>
        <a:off x="1193355" y="187820"/>
        <a:ext cx="1450107" cy="900369"/>
      </dsp:txXfrm>
    </dsp:sp>
    <dsp:sp modelId="{2A6611E8-D975-4D4E-9BCE-66017C04FBA0}">
      <dsp:nvSpPr>
        <dsp:cNvPr id="0" name=""/>
        <dsp:cNvSpPr/>
      </dsp:nvSpPr>
      <dsp:spPr>
        <a:xfrm>
          <a:off x="997995" y="1395253"/>
          <a:ext cx="1506131" cy="956393"/>
        </a:xfrm>
        <a:prstGeom prst="roundRect">
          <a:avLst>
            <a:gd name="adj" fmla="val 10000"/>
          </a:avLst>
        </a:prstGeom>
        <a:solidFill>
          <a:schemeClr val="accent4">
            <a:lumMod val="7500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DEDCBB9B-E6ED-C341-800E-68BA910E2DCC}">
      <dsp:nvSpPr>
        <dsp:cNvPr id="0" name=""/>
        <dsp:cNvSpPr/>
      </dsp:nvSpPr>
      <dsp:spPr>
        <a:xfrm>
          <a:off x="1165343" y="1554234"/>
          <a:ext cx="1506131" cy="956393"/>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County</a:t>
          </a:r>
        </a:p>
        <a:p>
          <a:pPr lvl="0" algn="ctr" defTabSz="977900">
            <a:lnSpc>
              <a:spcPct val="90000"/>
            </a:lnSpc>
            <a:spcBef>
              <a:spcPct val="0"/>
            </a:spcBef>
            <a:spcAft>
              <a:spcPct val="35000"/>
            </a:spcAft>
          </a:pPr>
          <a:r>
            <a:rPr lang="en-US" sz="1600" kern="1200" dirty="0" smtClean="0"/>
            <a:t>(x 58)</a:t>
          </a:r>
          <a:endParaRPr lang="en-US" sz="1600" kern="1200" dirty="0"/>
        </a:p>
      </dsp:txBody>
      <dsp:txXfrm>
        <a:off x="1193355" y="1582246"/>
        <a:ext cx="1450107" cy="900369"/>
      </dsp:txXfrm>
    </dsp:sp>
    <dsp:sp modelId="{2514302B-276A-DA47-B0F0-E5281BC489C9}">
      <dsp:nvSpPr>
        <dsp:cNvPr id="0" name=""/>
        <dsp:cNvSpPr/>
      </dsp:nvSpPr>
      <dsp:spPr>
        <a:xfrm>
          <a:off x="997995" y="2789680"/>
          <a:ext cx="1506131" cy="956393"/>
        </a:xfrm>
        <a:prstGeom prst="roundRect">
          <a:avLst>
            <a:gd name="adj" fmla="val 10000"/>
          </a:avLst>
        </a:prstGeom>
        <a:solidFill>
          <a:schemeClr val="accent4">
            <a:lumMod val="7500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CBE33BD9-05C2-9946-9643-95D99332BE2E}">
      <dsp:nvSpPr>
        <dsp:cNvPr id="0" name=""/>
        <dsp:cNvSpPr/>
      </dsp:nvSpPr>
      <dsp:spPr>
        <a:xfrm>
          <a:off x="1165343" y="2948660"/>
          <a:ext cx="1506131" cy="956393"/>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Steering Committee</a:t>
          </a:r>
          <a:endParaRPr lang="en-US" sz="2000" kern="1200" dirty="0"/>
        </a:p>
      </dsp:txBody>
      <dsp:txXfrm>
        <a:off x="1193355" y="2976672"/>
        <a:ext cx="1450107" cy="900369"/>
      </dsp:txXfrm>
    </dsp:sp>
    <dsp:sp modelId="{F19B2F99-2F69-FC4E-866A-6A25A785E98D}">
      <dsp:nvSpPr>
        <dsp:cNvPr id="0" name=""/>
        <dsp:cNvSpPr/>
      </dsp:nvSpPr>
      <dsp:spPr>
        <a:xfrm>
          <a:off x="997995" y="4184106"/>
          <a:ext cx="1506131" cy="956393"/>
        </a:xfrm>
        <a:prstGeom prst="roundRect">
          <a:avLst>
            <a:gd name="adj" fmla="val 10000"/>
          </a:avLst>
        </a:prstGeom>
        <a:solidFill>
          <a:schemeClr val="accent4">
            <a:lumMod val="7500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F0429005-6E74-8242-B7B1-71271D7A0D0E}">
      <dsp:nvSpPr>
        <dsp:cNvPr id="0" name=""/>
        <dsp:cNvSpPr/>
      </dsp:nvSpPr>
      <dsp:spPr>
        <a:xfrm>
          <a:off x="1165343" y="4343087"/>
          <a:ext cx="1506131" cy="956393"/>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MDT </a:t>
          </a:r>
        </a:p>
        <a:p>
          <a:pPr lvl="0" algn="ctr" defTabSz="800100">
            <a:lnSpc>
              <a:spcPct val="90000"/>
            </a:lnSpc>
            <a:spcBef>
              <a:spcPct val="0"/>
            </a:spcBef>
            <a:spcAft>
              <a:spcPct val="35000"/>
            </a:spcAft>
          </a:pPr>
          <a:r>
            <a:rPr lang="en-US" sz="1600" kern="1200" dirty="0" smtClean="0"/>
            <a:t>(x # of identified CSEC)</a:t>
          </a:r>
          <a:endParaRPr lang="en-US" sz="1600" kern="1200" dirty="0"/>
        </a:p>
      </dsp:txBody>
      <dsp:txXfrm>
        <a:off x="1193355" y="4371099"/>
        <a:ext cx="1450107" cy="900369"/>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A27CF6E-0AE5-5940-89FE-D524E241B96F}" type="datetimeFigureOut">
              <a:rPr lang="en-US" smtClean="0"/>
              <a:t>8/17/15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988CD32-FD52-8648-A84E-87E9513151C3}" type="slidenum">
              <a:rPr lang="en-US" smtClean="0"/>
              <a:t>‹#›</a:t>
            </a:fld>
            <a:endParaRPr lang="en-US"/>
          </a:p>
        </p:txBody>
      </p:sp>
    </p:spTree>
    <p:extLst>
      <p:ext uri="{BB962C8B-B14F-4D97-AF65-F5344CB8AC3E}">
        <p14:creationId xmlns:p14="http://schemas.microsoft.com/office/powerpoint/2010/main" val="31615205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68004E-C756-5945-94A7-B7622940FD80}" type="datetimeFigureOut">
              <a:rPr lang="en-US" smtClean="0"/>
              <a:t>8/17/15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75F915-2486-284C-AD60-DF4310AA0FC7}" type="slidenum">
              <a:rPr lang="en-US" smtClean="0"/>
              <a:t>‹#›</a:t>
            </a:fld>
            <a:endParaRPr lang="en-US"/>
          </a:p>
        </p:txBody>
      </p:sp>
    </p:spTree>
    <p:extLst>
      <p:ext uri="{BB962C8B-B14F-4D97-AF65-F5344CB8AC3E}">
        <p14:creationId xmlns:p14="http://schemas.microsoft.com/office/powerpoint/2010/main" val="20904653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US" dirty="0" smtClean="0"/>
              <a:t>Agencies</a:t>
            </a:r>
            <a:r>
              <a:rPr lang="en-US" baseline="0" dirty="0" smtClean="0"/>
              <a:t> that must develop protocol: </a:t>
            </a:r>
            <a:r>
              <a:rPr lang="en-US" dirty="0" smtClean="0"/>
              <a:t>developed by representatives of the county human services department, probation, mental health, public health, and the juvenile court Additional representatives may include local education agencies, local law enforcement, survivors of CSE and trafficking, and others</a:t>
            </a:r>
          </a:p>
          <a:p>
            <a:endParaRPr lang="en-US" dirty="0"/>
          </a:p>
        </p:txBody>
      </p:sp>
      <p:sp>
        <p:nvSpPr>
          <p:cNvPr id="4" name="Slide Number Placeholder 3"/>
          <p:cNvSpPr>
            <a:spLocks noGrp="1"/>
          </p:cNvSpPr>
          <p:nvPr>
            <p:ph type="sldNum" sz="quarter" idx="10"/>
          </p:nvPr>
        </p:nvSpPr>
        <p:spPr/>
        <p:txBody>
          <a:bodyPr/>
          <a:lstStyle/>
          <a:p>
            <a:fld id="{4C75F915-2486-284C-AD60-DF4310AA0FC7}" type="slidenum">
              <a:rPr lang="en-US" smtClean="0"/>
              <a:t>9</a:t>
            </a:fld>
            <a:endParaRPr lang="en-US"/>
          </a:p>
        </p:txBody>
      </p:sp>
    </p:spTree>
    <p:extLst>
      <p:ext uri="{BB962C8B-B14F-4D97-AF65-F5344CB8AC3E}">
        <p14:creationId xmlns:p14="http://schemas.microsoft.com/office/powerpoint/2010/main" val="2740692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Meaningfully involve youth in planning and decision-making</a:t>
            </a:r>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Assess and address immediate and long-term needs</a:t>
            </a:r>
          </a:p>
          <a:p>
            <a:endParaRPr lang="en-US" dirty="0"/>
          </a:p>
        </p:txBody>
      </p:sp>
      <p:sp>
        <p:nvSpPr>
          <p:cNvPr id="4" name="Slide Number Placeholder 3"/>
          <p:cNvSpPr>
            <a:spLocks noGrp="1"/>
          </p:cNvSpPr>
          <p:nvPr>
            <p:ph type="sldNum" sz="quarter" idx="10"/>
          </p:nvPr>
        </p:nvSpPr>
        <p:spPr/>
        <p:txBody>
          <a:bodyPr/>
          <a:lstStyle/>
          <a:p>
            <a:fld id="{4C75F915-2486-284C-AD60-DF4310AA0FC7}" type="slidenum">
              <a:rPr lang="en-US" smtClean="0"/>
              <a:t>10</a:t>
            </a:fld>
            <a:endParaRPr lang="en-US"/>
          </a:p>
        </p:txBody>
      </p:sp>
    </p:spTree>
    <p:extLst>
      <p:ext uri="{BB962C8B-B14F-4D97-AF65-F5344CB8AC3E}">
        <p14:creationId xmlns:p14="http://schemas.microsoft.com/office/powerpoint/2010/main" val="15131070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a:t>
            </a:r>
            <a:r>
              <a:rPr lang="en-US" baseline="0" dirty="0" smtClean="0"/>
              <a:t> federal reporting requirements</a:t>
            </a:r>
            <a:endParaRPr lang="en-US" dirty="0"/>
          </a:p>
        </p:txBody>
      </p:sp>
      <p:sp>
        <p:nvSpPr>
          <p:cNvPr id="4" name="Slide Number Placeholder 3"/>
          <p:cNvSpPr>
            <a:spLocks noGrp="1"/>
          </p:cNvSpPr>
          <p:nvPr>
            <p:ph type="sldNum" sz="quarter" idx="10"/>
          </p:nvPr>
        </p:nvSpPr>
        <p:spPr/>
        <p:txBody>
          <a:bodyPr/>
          <a:lstStyle/>
          <a:p>
            <a:fld id="{4C75F915-2486-284C-AD60-DF4310AA0FC7}" type="slidenum">
              <a:rPr lang="en-US" smtClean="0"/>
              <a:t>11</a:t>
            </a:fld>
            <a:endParaRPr lang="en-US"/>
          </a:p>
        </p:txBody>
      </p:sp>
    </p:spTree>
    <p:extLst>
      <p:ext uri="{BB962C8B-B14F-4D97-AF65-F5344CB8AC3E}">
        <p14:creationId xmlns:p14="http://schemas.microsoft.com/office/powerpoint/2010/main" val="22499772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4C75F915-2486-284C-AD60-DF4310AA0FC7}" type="slidenum">
              <a:rPr lang="en-US" smtClean="0"/>
              <a:t>12</a:t>
            </a:fld>
            <a:endParaRPr lang="en-US"/>
          </a:p>
        </p:txBody>
      </p:sp>
    </p:spTree>
    <p:extLst>
      <p:ext uri="{BB962C8B-B14F-4D97-AF65-F5344CB8AC3E}">
        <p14:creationId xmlns:p14="http://schemas.microsoft.com/office/powerpoint/2010/main" val="40561413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C0967D-5857-4848-A3B3-DFCAA1222DBA}" type="slidenum">
              <a:rPr lang="en-US" smtClean="0"/>
              <a:t>16</a:t>
            </a:fld>
            <a:endParaRPr lang="en-US"/>
          </a:p>
        </p:txBody>
      </p:sp>
    </p:spTree>
    <p:extLst>
      <p:ext uri="{BB962C8B-B14F-4D97-AF65-F5344CB8AC3E}">
        <p14:creationId xmlns:p14="http://schemas.microsoft.com/office/powerpoint/2010/main" val="2572582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D0983F88-3D8E-DD44-8095-7C973604FD2E}" type="datetimeFigureOut">
              <a:rPr lang="en-US" smtClean="0"/>
              <a:t>8/17/15</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D5BB042-C969-FB48-8987-C004B7DF5F6A}"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0983F88-3D8E-DD44-8095-7C973604FD2E}" type="datetimeFigureOut">
              <a:rPr lang="en-US" smtClean="0"/>
              <a:t>8/17/15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BB042-C969-FB48-8987-C004B7DF5F6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2D5BB042-C969-FB48-8987-C004B7DF5F6A}"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0983F88-3D8E-DD44-8095-7C973604FD2E}" type="datetimeFigureOut">
              <a:rPr lang="en-US" smtClean="0"/>
              <a:t>8/17/15</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0983F88-3D8E-DD44-8095-7C973604FD2E}" type="datetimeFigureOut">
              <a:rPr lang="en-US" smtClean="0"/>
              <a:t>8/17/15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2D5BB042-C969-FB48-8987-C004B7DF5F6A}"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D0983F88-3D8E-DD44-8095-7C973604FD2E}" type="datetimeFigureOut">
              <a:rPr lang="en-US" smtClean="0"/>
              <a:t>8/17/15</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D5BB042-C969-FB48-8987-C004B7DF5F6A}"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D0983F88-3D8E-DD44-8095-7C973604FD2E}" type="datetimeFigureOut">
              <a:rPr lang="en-US" smtClean="0"/>
              <a:t>8/17/15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5BB042-C969-FB48-8987-C004B7DF5F6A}"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0983F88-3D8E-DD44-8095-7C973604FD2E}" type="datetimeFigureOut">
              <a:rPr lang="en-US" smtClean="0"/>
              <a:t>8/17/15</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2D5BB042-C969-FB48-8987-C004B7DF5F6A}"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0983F88-3D8E-DD44-8095-7C973604FD2E}" type="datetimeFigureOut">
              <a:rPr lang="en-US" smtClean="0"/>
              <a:t>8/17/15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2D5BB042-C969-FB48-8987-C004B7DF5F6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D0983F88-3D8E-DD44-8095-7C973604FD2E}" type="datetimeFigureOut">
              <a:rPr lang="en-US" smtClean="0"/>
              <a:t>8/17/15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D5BB042-C969-FB48-8987-C004B7DF5F6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D5BB042-C969-FB48-8987-C004B7DF5F6A}"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D0983F88-3D8E-DD44-8095-7C973604FD2E}" type="datetimeFigureOut">
              <a:rPr lang="en-US" smtClean="0"/>
              <a:t>8/17/15</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2D5BB042-C969-FB48-8987-C004B7DF5F6A}"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D0983F88-3D8E-DD44-8095-7C973604FD2E}" type="datetimeFigureOut">
              <a:rPr lang="en-US" smtClean="0"/>
              <a:t>8/17/15</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0983F88-3D8E-DD44-8095-7C973604FD2E}" type="datetimeFigureOut">
              <a:rPr lang="en-US" smtClean="0"/>
              <a:t>8/17/15</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2D5BB042-C969-FB48-8987-C004B7DF5F6A}"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8" Type="http://schemas.openxmlformats.org/officeDocument/2006/relationships/image" Target="../media/image3.jpeg"/><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endParaRPr lang="en-US" sz="2200" dirty="0" smtClean="0"/>
          </a:p>
          <a:p>
            <a:r>
              <a:rPr lang="en-US" sz="2200" dirty="0" smtClean="0"/>
              <a:t>National Center </a:t>
            </a:r>
          </a:p>
          <a:p>
            <a:r>
              <a:rPr lang="en-US" sz="2200" dirty="0" smtClean="0"/>
              <a:t>for Youth Law</a:t>
            </a:r>
            <a:endParaRPr lang="en-US" sz="2200" dirty="0"/>
          </a:p>
        </p:txBody>
      </p:sp>
      <p:sp>
        <p:nvSpPr>
          <p:cNvPr id="2" name="Title 1"/>
          <p:cNvSpPr>
            <a:spLocks noGrp="1"/>
          </p:cNvSpPr>
          <p:nvPr>
            <p:ph type="ctrTitle"/>
          </p:nvPr>
        </p:nvSpPr>
        <p:spPr/>
        <p:txBody>
          <a:bodyPr/>
          <a:lstStyle/>
          <a:p>
            <a:r>
              <a:rPr lang="en-US" dirty="0" smtClean="0"/>
              <a:t>Commercial Sexual Exploitation of Children (CSEC) Program</a:t>
            </a:r>
            <a:endParaRPr lang="en-US" dirty="0"/>
          </a:p>
        </p:txBody>
      </p:sp>
      <p:pic>
        <p:nvPicPr>
          <p:cNvPr id="4" name="Picture 2" descr="NCYL_logo_green_wo_text_small.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758764" y="4811084"/>
            <a:ext cx="1726953" cy="156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699495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a:t>
            </a:r>
            <a:r>
              <a:rPr lang="en-US" dirty="0"/>
              <a:t>d</a:t>
            </a:r>
            <a:r>
              <a:rPr lang="en-US" dirty="0" smtClean="0"/>
              <a:t>isciplinary Teams (MDTs)</a:t>
            </a:r>
            <a:endParaRPr lang="en-US"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2662721149"/>
              </p:ext>
            </p:extLst>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p:cNvSpPr txBox="1"/>
          <p:nvPr/>
        </p:nvSpPr>
        <p:spPr>
          <a:xfrm>
            <a:off x="6186134" y="5806787"/>
            <a:ext cx="2025715" cy="584776"/>
          </a:xfrm>
          <a:prstGeom prst="rect">
            <a:avLst/>
          </a:prstGeom>
          <a:noFill/>
        </p:spPr>
        <p:txBody>
          <a:bodyPr wrap="none" rtlCol="0">
            <a:spAutoFit/>
          </a:bodyPr>
          <a:lstStyle/>
          <a:p>
            <a:r>
              <a:rPr lang="en-US" sz="1600" b="1" dirty="0" smtClean="0">
                <a:solidFill>
                  <a:srgbClr val="000000"/>
                </a:solidFill>
              </a:rPr>
              <a:t>Required</a:t>
            </a:r>
          </a:p>
          <a:p>
            <a:r>
              <a:rPr lang="en-US" sz="1600" dirty="0" smtClean="0">
                <a:solidFill>
                  <a:srgbClr val="000000"/>
                </a:solidFill>
              </a:rPr>
              <a:t>Invitation suggested</a:t>
            </a:r>
            <a:endParaRPr lang="en-US" sz="1600" dirty="0">
              <a:solidFill>
                <a:srgbClr val="000000"/>
              </a:solidFill>
            </a:endParaRPr>
          </a:p>
        </p:txBody>
      </p:sp>
      <p:pic>
        <p:nvPicPr>
          <p:cNvPr id="6" name="Picture 2" descr="NCYL_logo_green_wo_text_small.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8258147" y="6051558"/>
            <a:ext cx="83978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530508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CSEC Program </a:t>
            </a:r>
            <a:r>
              <a:rPr lang="en-US" dirty="0"/>
              <a:t>Structure in California</a:t>
            </a:r>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1203359089"/>
              </p:ext>
            </p:extLst>
          </p:nvPr>
        </p:nvGraphicFramePr>
        <p:xfrm>
          <a:off x="2698323" y="1403633"/>
          <a:ext cx="3669470" cy="53003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Curved Left Arrow 3"/>
          <p:cNvSpPr/>
          <p:nvPr/>
        </p:nvSpPr>
        <p:spPr>
          <a:xfrm>
            <a:off x="5602077" y="2370935"/>
            <a:ext cx="822960" cy="822960"/>
          </a:xfrm>
          <a:prstGeom prst="curvedLeftArrow">
            <a:avLst/>
          </a:prstGeom>
          <a:solidFill>
            <a:schemeClr val="accent4">
              <a:lumMod val="75000"/>
            </a:schemeClr>
          </a:solidFill>
          <a:ln>
            <a:solidFill>
              <a:schemeClr val="bg2">
                <a:lumMod val="2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2" name="Curved Left Arrow 11"/>
          <p:cNvSpPr/>
          <p:nvPr/>
        </p:nvSpPr>
        <p:spPr>
          <a:xfrm>
            <a:off x="5602077" y="3835219"/>
            <a:ext cx="822960" cy="822960"/>
          </a:xfrm>
          <a:prstGeom prst="curvedLeftArrow">
            <a:avLst/>
          </a:prstGeom>
          <a:solidFill>
            <a:schemeClr val="accent4">
              <a:lumMod val="75000"/>
            </a:schemeClr>
          </a:solidFill>
          <a:ln>
            <a:solidFill>
              <a:schemeClr val="bg2">
                <a:lumMod val="2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4" name="Curved Left Arrow 13"/>
          <p:cNvSpPr/>
          <p:nvPr/>
        </p:nvSpPr>
        <p:spPr>
          <a:xfrm>
            <a:off x="5602077" y="5195911"/>
            <a:ext cx="822960" cy="822960"/>
          </a:xfrm>
          <a:prstGeom prst="curvedLeftArrow">
            <a:avLst/>
          </a:prstGeom>
          <a:solidFill>
            <a:schemeClr val="accent4">
              <a:lumMod val="75000"/>
            </a:schemeClr>
          </a:solidFill>
          <a:ln>
            <a:solidFill>
              <a:schemeClr val="bg2">
                <a:lumMod val="2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1" name="Curved Left Arrow 20"/>
          <p:cNvSpPr/>
          <p:nvPr/>
        </p:nvSpPr>
        <p:spPr>
          <a:xfrm rot="10800000">
            <a:off x="2760617" y="4810800"/>
            <a:ext cx="731520" cy="1216152"/>
          </a:xfrm>
          <a:prstGeom prst="curvedLeftArrow">
            <a:avLst/>
          </a:prstGeom>
          <a:solidFill>
            <a:schemeClr val="accent4">
              <a:lumMod val="75000"/>
            </a:schemeClr>
          </a:solidFill>
          <a:ln>
            <a:solidFill>
              <a:schemeClr val="bg2">
                <a:lumMod val="2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2" name="Curved Left Arrow 21"/>
          <p:cNvSpPr/>
          <p:nvPr/>
        </p:nvSpPr>
        <p:spPr>
          <a:xfrm rot="10800000">
            <a:off x="2760617" y="3385351"/>
            <a:ext cx="731520" cy="1216152"/>
          </a:xfrm>
          <a:prstGeom prst="curvedLeftArrow">
            <a:avLst/>
          </a:prstGeom>
          <a:solidFill>
            <a:schemeClr val="accent4">
              <a:lumMod val="75000"/>
            </a:schemeClr>
          </a:solidFill>
          <a:ln>
            <a:solidFill>
              <a:schemeClr val="bg2">
                <a:lumMod val="2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3" name="Curved Left Arrow 22"/>
          <p:cNvSpPr/>
          <p:nvPr/>
        </p:nvSpPr>
        <p:spPr>
          <a:xfrm rot="10800000">
            <a:off x="2760617" y="1977743"/>
            <a:ext cx="731520" cy="1216152"/>
          </a:xfrm>
          <a:prstGeom prst="curvedLeftArrow">
            <a:avLst/>
          </a:prstGeom>
          <a:solidFill>
            <a:schemeClr val="accent4">
              <a:lumMod val="75000"/>
            </a:schemeClr>
          </a:solidFill>
          <a:ln>
            <a:solidFill>
              <a:schemeClr val="bg2">
                <a:lumMod val="2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4" name="TextBox 23"/>
          <p:cNvSpPr txBox="1"/>
          <p:nvPr/>
        </p:nvSpPr>
        <p:spPr>
          <a:xfrm>
            <a:off x="224106" y="4970653"/>
            <a:ext cx="2474217" cy="1600438"/>
          </a:xfrm>
          <a:prstGeom prst="rect">
            <a:avLst/>
          </a:prstGeom>
          <a:noFill/>
        </p:spPr>
        <p:txBody>
          <a:bodyPr wrap="square" rtlCol="0">
            <a:spAutoFit/>
          </a:bodyPr>
          <a:lstStyle/>
          <a:p>
            <a:r>
              <a:rPr lang="en-US" sz="1600" dirty="0" smtClean="0"/>
              <a:t>As the MDTs learn more about what is working for the client, information wil</a:t>
            </a:r>
            <a:r>
              <a:rPr lang="en-US" sz="1600" dirty="0"/>
              <a:t>l</a:t>
            </a:r>
            <a:r>
              <a:rPr lang="en-US" sz="1600" dirty="0" smtClean="0"/>
              <a:t> be funneled to the steering committee</a:t>
            </a:r>
          </a:p>
          <a:p>
            <a:endParaRPr lang="en-US" dirty="0"/>
          </a:p>
        </p:txBody>
      </p:sp>
      <p:sp>
        <p:nvSpPr>
          <p:cNvPr id="25" name="TextBox 24"/>
          <p:cNvSpPr txBox="1"/>
          <p:nvPr/>
        </p:nvSpPr>
        <p:spPr>
          <a:xfrm>
            <a:off x="224106" y="3385351"/>
            <a:ext cx="2297089" cy="1323439"/>
          </a:xfrm>
          <a:prstGeom prst="rect">
            <a:avLst/>
          </a:prstGeom>
          <a:noFill/>
        </p:spPr>
        <p:txBody>
          <a:bodyPr wrap="square" rtlCol="0">
            <a:spAutoFit/>
          </a:bodyPr>
          <a:lstStyle/>
          <a:p>
            <a:r>
              <a:rPr lang="en-US" sz="1600" dirty="0" smtClean="0"/>
              <a:t>Steering Committees will be responsible for reporting key aggregate information to the county</a:t>
            </a:r>
            <a:endParaRPr lang="en-US" sz="1600" dirty="0"/>
          </a:p>
        </p:txBody>
      </p:sp>
      <p:sp>
        <p:nvSpPr>
          <p:cNvPr id="26" name="TextBox 25"/>
          <p:cNvSpPr txBox="1"/>
          <p:nvPr/>
        </p:nvSpPr>
        <p:spPr>
          <a:xfrm>
            <a:off x="224106" y="2145809"/>
            <a:ext cx="2297089" cy="830997"/>
          </a:xfrm>
          <a:prstGeom prst="rect">
            <a:avLst/>
          </a:prstGeom>
          <a:noFill/>
        </p:spPr>
        <p:txBody>
          <a:bodyPr wrap="square" rtlCol="0">
            <a:spAutoFit/>
          </a:bodyPr>
          <a:lstStyle/>
          <a:p>
            <a:r>
              <a:rPr lang="en-US" sz="1600" dirty="0" smtClean="0"/>
              <a:t>County is responsible for providing reports to the State on #s served </a:t>
            </a:r>
            <a:endParaRPr lang="en-US" sz="1600" dirty="0"/>
          </a:p>
        </p:txBody>
      </p:sp>
      <p:sp>
        <p:nvSpPr>
          <p:cNvPr id="27" name="TextBox 26"/>
          <p:cNvSpPr txBox="1"/>
          <p:nvPr/>
        </p:nvSpPr>
        <p:spPr>
          <a:xfrm>
            <a:off x="6816564" y="2268872"/>
            <a:ext cx="2327436" cy="830997"/>
          </a:xfrm>
          <a:prstGeom prst="rect">
            <a:avLst/>
          </a:prstGeom>
          <a:noFill/>
        </p:spPr>
        <p:txBody>
          <a:bodyPr wrap="square" rtlCol="0">
            <a:spAutoFit/>
          </a:bodyPr>
          <a:lstStyle/>
          <a:p>
            <a:r>
              <a:rPr lang="en-US" sz="1600" dirty="0" smtClean="0"/>
              <a:t>Law permits counties to participate in CSEC Program</a:t>
            </a:r>
            <a:endParaRPr lang="en-US" sz="1600" dirty="0"/>
          </a:p>
        </p:txBody>
      </p:sp>
      <p:sp>
        <p:nvSpPr>
          <p:cNvPr id="29" name="TextBox 28"/>
          <p:cNvSpPr txBox="1"/>
          <p:nvPr/>
        </p:nvSpPr>
        <p:spPr>
          <a:xfrm>
            <a:off x="6816564" y="3835219"/>
            <a:ext cx="2327436" cy="830997"/>
          </a:xfrm>
          <a:prstGeom prst="rect">
            <a:avLst/>
          </a:prstGeom>
          <a:noFill/>
        </p:spPr>
        <p:txBody>
          <a:bodyPr wrap="square" rtlCol="0">
            <a:spAutoFit/>
          </a:bodyPr>
          <a:lstStyle/>
          <a:p>
            <a:r>
              <a:rPr lang="en-US" sz="1600" dirty="0" smtClean="0"/>
              <a:t>County influences approach to CSEC Program &amp; Protocol </a:t>
            </a:r>
            <a:endParaRPr lang="en-US" sz="1600" dirty="0"/>
          </a:p>
        </p:txBody>
      </p:sp>
      <p:sp>
        <p:nvSpPr>
          <p:cNvPr id="30" name="TextBox 29"/>
          <p:cNvSpPr txBox="1"/>
          <p:nvPr/>
        </p:nvSpPr>
        <p:spPr>
          <a:xfrm>
            <a:off x="6816564" y="5032774"/>
            <a:ext cx="2327436" cy="1077218"/>
          </a:xfrm>
          <a:prstGeom prst="rect">
            <a:avLst/>
          </a:prstGeom>
          <a:noFill/>
        </p:spPr>
        <p:txBody>
          <a:bodyPr wrap="square" rtlCol="0">
            <a:spAutoFit/>
          </a:bodyPr>
          <a:lstStyle/>
          <a:p>
            <a:r>
              <a:rPr lang="en-US" sz="1600" dirty="0" smtClean="0"/>
              <a:t>Steering committee provides guidance to MDTs on Interagency Protocol</a:t>
            </a:r>
            <a:endParaRPr lang="en-US" sz="1600" dirty="0"/>
          </a:p>
        </p:txBody>
      </p:sp>
    </p:spTree>
    <p:extLst>
      <p:ext uri="{BB962C8B-B14F-4D97-AF65-F5344CB8AC3E}">
        <p14:creationId xmlns:p14="http://schemas.microsoft.com/office/powerpoint/2010/main" val="43089942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All County Letter (ACL) No. 14-62</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Issued September 3, 2014 notifying counties about the CSEC Program created by SB 855</a:t>
            </a:r>
          </a:p>
          <a:p>
            <a:r>
              <a:rPr lang="en-US" dirty="0" smtClean="0"/>
              <a:t>Describes Fiscal Year (FY) 2014-2015 appropriation of $5 million dollars:</a:t>
            </a:r>
          </a:p>
          <a:p>
            <a:pPr lvl="1">
              <a:buFont typeface="Courier New"/>
              <a:buChar char="o"/>
            </a:pPr>
            <a:r>
              <a:rPr lang="en-US" dirty="0" smtClean="0"/>
              <a:t>$1.75 million to train county child workers and out-of-home caregivers statewide beginning October 2014</a:t>
            </a:r>
          </a:p>
          <a:p>
            <a:pPr lvl="1">
              <a:buFont typeface="Courier New"/>
              <a:buChar char="o"/>
            </a:pPr>
            <a:r>
              <a:rPr lang="en-US" dirty="0" smtClean="0"/>
              <a:t>$750,000 to train foster youth who are at risk of CSE</a:t>
            </a:r>
          </a:p>
          <a:p>
            <a:pPr lvl="1">
              <a:buFont typeface="Courier New"/>
              <a:buChar char="o"/>
            </a:pPr>
            <a:r>
              <a:rPr lang="en-US" dirty="0" smtClean="0"/>
              <a:t>$2.5 million divided among counties for protocol development and capacity building for services to CSEC</a:t>
            </a:r>
          </a:p>
          <a:p>
            <a:r>
              <a:rPr lang="en-US" dirty="0" smtClean="0"/>
              <a:t>Accompanied by County Fiscal Letter (CFL) No. 14/15-32 with information and claiming instructions</a:t>
            </a:r>
            <a:endParaRPr lang="en-US" dirty="0"/>
          </a:p>
        </p:txBody>
      </p:sp>
      <p:pic>
        <p:nvPicPr>
          <p:cNvPr id="4" name="Picture 2" descr="NCYL_logo_green_wo_text_small.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258147" y="6040492"/>
            <a:ext cx="83978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5591699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 County Information Notice, No. I-23-15</a:t>
            </a:r>
            <a:endParaRPr lang="en-US" dirty="0"/>
          </a:p>
        </p:txBody>
      </p:sp>
      <p:sp>
        <p:nvSpPr>
          <p:cNvPr id="3" name="Content Placeholder 2"/>
          <p:cNvSpPr>
            <a:spLocks noGrp="1"/>
          </p:cNvSpPr>
          <p:nvPr>
            <p:ph sz="quarter" idx="1"/>
          </p:nvPr>
        </p:nvSpPr>
        <p:spPr/>
        <p:txBody>
          <a:bodyPr>
            <a:normAutofit fontScale="92500"/>
          </a:bodyPr>
          <a:lstStyle/>
          <a:p>
            <a:r>
              <a:rPr lang="en-US" dirty="0" smtClean="0"/>
              <a:t>Issued April 7, 2015</a:t>
            </a:r>
            <a:endParaRPr lang="en-US" dirty="0"/>
          </a:p>
          <a:p>
            <a:r>
              <a:rPr lang="en-US" dirty="0" smtClean="0"/>
              <a:t>Provides counties with CSEC Model Interagency Protocol Framework, guidance developed by the CSEC Action Team that counties may utilize when developing their Interagency Protocols</a:t>
            </a:r>
          </a:p>
          <a:p>
            <a:r>
              <a:rPr lang="en-US" dirty="0" smtClean="0"/>
              <a:t>The Model Framework includes:</a:t>
            </a:r>
          </a:p>
          <a:p>
            <a:pPr lvl="1"/>
            <a:r>
              <a:rPr lang="en-US" dirty="0" smtClean="0"/>
              <a:t>Background information about the problem and the State’s response</a:t>
            </a:r>
          </a:p>
          <a:p>
            <a:pPr lvl="1"/>
            <a:r>
              <a:rPr lang="en-US" dirty="0" smtClean="0"/>
              <a:t>Guiding Principles of the Model Framework</a:t>
            </a:r>
          </a:p>
          <a:p>
            <a:pPr lvl="1"/>
            <a:r>
              <a:rPr lang="en-US" dirty="0" smtClean="0"/>
              <a:t>Required and suggested agencies/ organizations for the Steering Committee and MDTs</a:t>
            </a:r>
          </a:p>
          <a:p>
            <a:pPr lvl="1"/>
            <a:r>
              <a:rPr lang="en-US" dirty="0" smtClean="0"/>
              <a:t>Responsibilities of participants in steering committee and MDTs</a:t>
            </a:r>
          </a:p>
          <a:p>
            <a:endParaRPr lang="en-US" dirty="0"/>
          </a:p>
        </p:txBody>
      </p:sp>
    </p:spTree>
    <p:extLst>
      <p:ext uri="{BB962C8B-B14F-4D97-AF65-F5344CB8AC3E}">
        <p14:creationId xmlns:p14="http://schemas.microsoft.com/office/powerpoint/2010/main" val="1832482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 County Letter (ACL) 15-48</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Issued May 29, 2015 providing instructions for submitting County Plans that will </a:t>
            </a:r>
            <a:r>
              <a:rPr lang="en-US" dirty="0" smtClean="0"/>
              <a:t>enable counties to access funding for FY 2015 – 2016 under the CSEC Program.  </a:t>
            </a:r>
            <a:endParaRPr lang="en-US" dirty="0" smtClean="0"/>
          </a:p>
          <a:p>
            <a:r>
              <a:rPr lang="en-US" dirty="0" smtClean="0"/>
              <a:t>Included the CSEC Action Team CSEC </a:t>
            </a:r>
            <a:r>
              <a:rPr lang="en-US" dirty="0" smtClean="0"/>
              <a:t>Practice Guidance Toolkit </a:t>
            </a:r>
            <a:r>
              <a:rPr lang="en-US" dirty="0" smtClean="0"/>
              <a:t>which includes:</a:t>
            </a:r>
            <a:endParaRPr lang="en-US" dirty="0" smtClean="0"/>
          </a:p>
          <a:p>
            <a:pPr lvl="1"/>
            <a:r>
              <a:rPr lang="en-US" b="1" dirty="0" smtClean="0"/>
              <a:t>Holistic Needs </a:t>
            </a:r>
            <a:r>
              <a:rPr lang="en-US" dirty="0" smtClean="0"/>
              <a:t>– common needs associated with CSEC victims and survivors</a:t>
            </a:r>
          </a:p>
          <a:p>
            <a:pPr lvl="1"/>
            <a:r>
              <a:rPr lang="en-US" b="1" dirty="0"/>
              <a:t>Competencies for CSEC Providers </a:t>
            </a:r>
            <a:r>
              <a:rPr lang="en-US" b="1" dirty="0" smtClean="0"/>
              <a:t>– </a:t>
            </a:r>
            <a:r>
              <a:rPr lang="en-US" dirty="0" smtClean="0"/>
              <a:t>key competencies for working with CSEC and strategies for engaging CSEC </a:t>
            </a:r>
            <a:r>
              <a:rPr lang="en-US" b="1" dirty="0" smtClean="0"/>
              <a:t> </a:t>
            </a:r>
          </a:p>
          <a:p>
            <a:pPr lvl="1"/>
            <a:r>
              <a:rPr lang="en-US" b="1" dirty="0" smtClean="0"/>
              <a:t>Overarching CSEC Protocol</a:t>
            </a:r>
            <a:r>
              <a:rPr lang="en-US" dirty="0" smtClean="0"/>
              <a:t> – MOU template defining the responsibilities of agencies from pre-identification through long-term </a:t>
            </a:r>
            <a:r>
              <a:rPr lang="en-US" dirty="0" smtClean="0"/>
              <a:t>stabilization</a:t>
            </a:r>
          </a:p>
        </p:txBody>
      </p:sp>
    </p:spTree>
    <p:extLst>
      <p:ext uri="{BB962C8B-B14F-4D97-AF65-F5344CB8AC3E}">
        <p14:creationId xmlns:p14="http://schemas.microsoft.com/office/powerpoint/2010/main" val="21970141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Forthcoming County Fiscal Letter (CFL)</a:t>
            </a:r>
            <a:endParaRPr lang="en-US" dirty="0"/>
          </a:p>
        </p:txBody>
      </p:sp>
      <p:sp>
        <p:nvSpPr>
          <p:cNvPr id="3" name="Content Placeholder 2"/>
          <p:cNvSpPr>
            <a:spLocks noGrp="1"/>
          </p:cNvSpPr>
          <p:nvPr>
            <p:ph sz="quarter" idx="1"/>
          </p:nvPr>
        </p:nvSpPr>
        <p:spPr/>
        <p:txBody>
          <a:bodyPr/>
          <a:lstStyle/>
          <a:p>
            <a:r>
              <a:rPr lang="en-US" dirty="0" smtClean="0"/>
              <a:t>CDSS currently working on a County Fiscal Letter which will identify which counties will receive Tier 1 funding and which ones will receive Tier 2 funding</a:t>
            </a:r>
          </a:p>
          <a:p>
            <a:r>
              <a:rPr lang="en-US" dirty="0" smtClean="0"/>
              <a:t>The CFL will include some indication of amount counties will receive </a:t>
            </a:r>
            <a:endParaRPr lang="en-US" dirty="0"/>
          </a:p>
        </p:txBody>
      </p:sp>
    </p:spTree>
    <p:extLst>
      <p:ext uri="{BB962C8B-B14F-4D97-AF65-F5344CB8AC3E}">
        <p14:creationId xmlns:p14="http://schemas.microsoft.com/office/powerpoint/2010/main" val="41779103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Content Placeholder 2"/>
          <p:cNvSpPr>
            <a:spLocks noGrp="1"/>
          </p:cNvSpPr>
          <p:nvPr>
            <p:ph idx="1"/>
          </p:nvPr>
        </p:nvSpPr>
        <p:spPr>
          <a:xfrm>
            <a:off x="0" y="1742787"/>
            <a:ext cx="9144000" cy="4830142"/>
          </a:xfrm>
        </p:spPr>
        <p:txBody>
          <a:bodyPr numCol="2">
            <a:normAutofit/>
          </a:bodyPr>
          <a:lstStyle/>
          <a:p>
            <a:pPr marL="342900" lvl="1" indent="0">
              <a:spcBef>
                <a:spcPts val="0"/>
              </a:spcBef>
              <a:buNone/>
            </a:pPr>
            <a:endParaRPr lang="en-US" sz="2400" b="1" dirty="0" smtClean="0"/>
          </a:p>
          <a:p>
            <a:pPr marL="342900" lvl="1" indent="0">
              <a:spcBef>
                <a:spcPts val="0"/>
              </a:spcBef>
              <a:buNone/>
            </a:pPr>
            <a:r>
              <a:rPr lang="en-US" sz="2400" b="1" dirty="0" err="1" smtClean="0"/>
              <a:t>Neha</a:t>
            </a:r>
            <a:r>
              <a:rPr lang="en-US" sz="2400" b="1" dirty="0" smtClean="0"/>
              <a:t> Desai, J.D.</a:t>
            </a:r>
            <a:endParaRPr lang="en-US" sz="2400" dirty="0" smtClean="0"/>
          </a:p>
          <a:p>
            <a:pPr marL="342900" lvl="1" indent="0">
              <a:spcBef>
                <a:spcPts val="0"/>
              </a:spcBef>
              <a:buNone/>
            </a:pPr>
            <a:r>
              <a:rPr lang="en-US" dirty="0" smtClean="0"/>
              <a:t>Staff Attorney</a:t>
            </a:r>
          </a:p>
          <a:p>
            <a:pPr marL="342900" lvl="1" indent="0">
              <a:spcBef>
                <a:spcPts val="0"/>
              </a:spcBef>
              <a:buNone/>
            </a:pPr>
            <a:r>
              <a:rPr lang="en-US" dirty="0" smtClean="0"/>
              <a:t>National </a:t>
            </a:r>
            <a:r>
              <a:rPr lang="en-US" dirty="0"/>
              <a:t>Center </a:t>
            </a:r>
            <a:r>
              <a:rPr lang="en-US" dirty="0" smtClean="0"/>
              <a:t>for </a:t>
            </a:r>
            <a:r>
              <a:rPr lang="en-US" dirty="0"/>
              <a:t>Youth </a:t>
            </a:r>
            <a:r>
              <a:rPr lang="en-US" dirty="0" smtClean="0"/>
              <a:t>Law</a:t>
            </a:r>
          </a:p>
          <a:p>
            <a:pPr marL="342900" lvl="1" indent="0">
              <a:spcBef>
                <a:spcPts val="0"/>
              </a:spcBef>
              <a:buNone/>
            </a:pPr>
            <a:r>
              <a:rPr lang="en-US" dirty="0" err="1" smtClean="0"/>
              <a:t>ndesai@youthlaw.org</a:t>
            </a:r>
            <a:endParaRPr lang="en-US" dirty="0" smtClean="0"/>
          </a:p>
          <a:p>
            <a:pPr marL="342900" lvl="1" indent="0">
              <a:spcBef>
                <a:spcPts val="0"/>
              </a:spcBef>
              <a:buNone/>
            </a:pPr>
            <a:r>
              <a:rPr lang="en-US" dirty="0" smtClean="0"/>
              <a:t>510.835.8098</a:t>
            </a:r>
            <a:endParaRPr lang="en-US" sz="2400" dirty="0" smtClean="0"/>
          </a:p>
          <a:p>
            <a:pPr marL="342900" lvl="1" indent="0">
              <a:spcBef>
                <a:spcPts val="0"/>
              </a:spcBef>
              <a:buNone/>
            </a:pPr>
            <a:endParaRPr lang="en-US" sz="2400" dirty="0"/>
          </a:p>
          <a:p>
            <a:pPr marL="342900" lvl="1" indent="0">
              <a:spcBef>
                <a:spcPts val="0"/>
              </a:spcBef>
              <a:buNone/>
            </a:pPr>
            <a:endParaRPr lang="en-US" sz="2400" dirty="0" smtClean="0"/>
          </a:p>
          <a:p>
            <a:pPr marL="342900" lvl="1" indent="0">
              <a:spcBef>
                <a:spcPts val="0"/>
              </a:spcBef>
              <a:buNone/>
            </a:pPr>
            <a:endParaRPr lang="en-US" sz="2400" dirty="0"/>
          </a:p>
          <a:p>
            <a:pPr marL="342900" lvl="1" indent="0">
              <a:spcBef>
                <a:spcPts val="0"/>
              </a:spcBef>
              <a:buNone/>
            </a:pPr>
            <a:endParaRPr lang="en-US" sz="2400" dirty="0" smtClean="0"/>
          </a:p>
          <a:p>
            <a:pPr marL="342900" lvl="1" indent="0">
              <a:spcBef>
                <a:spcPts val="0"/>
              </a:spcBef>
              <a:buNone/>
            </a:pPr>
            <a:endParaRPr lang="en-US" sz="2400" dirty="0"/>
          </a:p>
          <a:p>
            <a:pPr marL="342900" lvl="1" indent="0">
              <a:spcBef>
                <a:spcPts val="0"/>
              </a:spcBef>
              <a:buNone/>
            </a:pPr>
            <a:endParaRPr lang="en-US" sz="2400" dirty="0" smtClean="0"/>
          </a:p>
          <a:p>
            <a:pPr marL="342900" lvl="1" indent="0">
              <a:spcBef>
                <a:spcPts val="0"/>
              </a:spcBef>
              <a:buNone/>
            </a:pPr>
            <a:endParaRPr lang="en-US" sz="2400" dirty="0" smtClean="0"/>
          </a:p>
          <a:p>
            <a:pPr marL="342900" lvl="1" indent="0">
              <a:spcBef>
                <a:spcPts val="0"/>
              </a:spcBef>
              <a:buNone/>
            </a:pPr>
            <a:endParaRPr lang="en-US" sz="2400" b="1" dirty="0" smtClean="0"/>
          </a:p>
          <a:p>
            <a:pPr marL="342900" lvl="1" indent="0">
              <a:spcBef>
                <a:spcPts val="0"/>
              </a:spcBef>
              <a:buNone/>
            </a:pPr>
            <a:r>
              <a:rPr lang="en-US" sz="2400" b="1" dirty="0" smtClean="0"/>
              <a:t>Kate Walker, J.D.</a:t>
            </a:r>
            <a:endParaRPr lang="en-US" sz="2400" dirty="0" smtClean="0"/>
          </a:p>
          <a:p>
            <a:pPr marL="342900" lvl="1" indent="0">
              <a:spcBef>
                <a:spcPts val="0"/>
              </a:spcBef>
              <a:buNone/>
            </a:pPr>
            <a:r>
              <a:rPr lang="en-US" dirty="0" smtClean="0"/>
              <a:t>Staff Attorney</a:t>
            </a:r>
          </a:p>
          <a:p>
            <a:pPr marL="342900" lvl="1" indent="0">
              <a:spcBef>
                <a:spcPts val="0"/>
              </a:spcBef>
              <a:buNone/>
            </a:pPr>
            <a:r>
              <a:rPr lang="en-US" dirty="0" smtClean="0"/>
              <a:t>National Center for Youth Law</a:t>
            </a:r>
          </a:p>
          <a:p>
            <a:pPr marL="342900" lvl="1" indent="0">
              <a:spcBef>
                <a:spcPts val="0"/>
              </a:spcBef>
              <a:buNone/>
            </a:pPr>
            <a:r>
              <a:rPr lang="en-US" dirty="0" err="1"/>
              <a:t>kwalker@youthlaw.org</a:t>
            </a:r>
            <a:endParaRPr lang="en-US" dirty="0"/>
          </a:p>
          <a:p>
            <a:pPr marL="342900" lvl="1" indent="0">
              <a:spcBef>
                <a:spcPts val="0"/>
              </a:spcBef>
              <a:buNone/>
            </a:pPr>
            <a:r>
              <a:rPr lang="en-US" dirty="0" smtClean="0"/>
              <a:t>510.835.8098</a:t>
            </a:r>
            <a:endParaRPr lang="en-US" sz="2100" dirty="0" smtClean="0"/>
          </a:p>
          <a:p>
            <a:pPr marL="349250" lvl="1" indent="0">
              <a:spcBef>
                <a:spcPts val="0"/>
              </a:spcBef>
              <a:buNone/>
            </a:pPr>
            <a:endParaRPr lang="en-US" sz="2100" dirty="0"/>
          </a:p>
          <a:p>
            <a:pPr marL="349250" lvl="1" indent="0">
              <a:spcBef>
                <a:spcPts val="0"/>
              </a:spcBef>
              <a:buNone/>
            </a:pPr>
            <a:endParaRPr lang="en-US" dirty="0" smtClean="0"/>
          </a:p>
          <a:p>
            <a:pPr marL="0" indent="0">
              <a:buNone/>
            </a:pPr>
            <a:endParaRPr lang="en-US" dirty="0"/>
          </a:p>
        </p:txBody>
      </p:sp>
      <p:pic>
        <p:nvPicPr>
          <p:cNvPr id="6" name="Picture 2" descr="NCYL_logo_green_wo_text_small.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325844" y="5202875"/>
            <a:ext cx="1665890" cy="1511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12044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Overview </a:t>
            </a:r>
            <a:endParaRPr lang="en-US" dirty="0"/>
          </a:p>
        </p:txBody>
      </p:sp>
      <p:sp>
        <p:nvSpPr>
          <p:cNvPr id="3" name="Content Placeholder 2"/>
          <p:cNvSpPr>
            <a:spLocks noGrp="1"/>
          </p:cNvSpPr>
          <p:nvPr>
            <p:ph sz="quarter" idx="1"/>
          </p:nvPr>
        </p:nvSpPr>
        <p:spPr/>
        <p:txBody>
          <a:bodyPr/>
          <a:lstStyle/>
          <a:p>
            <a:r>
              <a:rPr lang="en-US" dirty="0" smtClean="0"/>
              <a:t>Forms of Human Trafficking </a:t>
            </a:r>
          </a:p>
          <a:p>
            <a:r>
              <a:rPr lang="en-US" dirty="0" smtClean="0"/>
              <a:t>Basic CSEC Statistics </a:t>
            </a:r>
          </a:p>
          <a:p>
            <a:r>
              <a:rPr lang="en-US" dirty="0" smtClean="0"/>
              <a:t>High level</a:t>
            </a:r>
          </a:p>
          <a:p>
            <a:pPr lvl="1"/>
            <a:r>
              <a:rPr lang="en-US" dirty="0" smtClean="0"/>
              <a:t>Federal legislative overview</a:t>
            </a:r>
          </a:p>
          <a:p>
            <a:pPr lvl="1"/>
            <a:r>
              <a:rPr lang="en-US" dirty="0" smtClean="0"/>
              <a:t>State legislative overview </a:t>
            </a:r>
          </a:p>
          <a:p>
            <a:pPr lvl="2"/>
            <a:r>
              <a:rPr lang="en-US" dirty="0" smtClean="0"/>
              <a:t>Components of the CSEC Program</a:t>
            </a:r>
          </a:p>
          <a:p>
            <a:r>
              <a:rPr lang="en-US" dirty="0" smtClean="0"/>
              <a:t>Guidance from California Department of Social Services </a:t>
            </a:r>
            <a:endParaRPr lang="en-US" dirty="0"/>
          </a:p>
        </p:txBody>
      </p:sp>
    </p:spTree>
    <p:extLst>
      <p:ext uri="{BB962C8B-B14F-4D97-AF65-F5344CB8AC3E}">
        <p14:creationId xmlns:p14="http://schemas.microsoft.com/office/powerpoint/2010/main" val="3069464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Trafficking</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Human Trafficking spans:</a:t>
            </a:r>
          </a:p>
          <a:p>
            <a:pPr lvl="1"/>
            <a:r>
              <a:rPr lang="en-US" dirty="0" smtClean="0"/>
              <a:t>Age:</a:t>
            </a:r>
          </a:p>
          <a:p>
            <a:pPr lvl="2"/>
            <a:r>
              <a:rPr lang="en-US" dirty="0" smtClean="0"/>
              <a:t>Adult Trafficking</a:t>
            </a:r>
          </a:p>
          <a:p>
            <a:pPr lvl="3"/>
            <a:r>
              <a:rPr lang="en-US" dirty="0" smtClean="0"/>
              <a:t>Requires “force, fraud, coercion” </a:t>
            </a:r>
            <a:endParaRPr lang="en-US" dirty="0"/>
          </a:p>
          <a:p>
            <a:pPr lvl="2"/>
            <a:r>
              <a:rPr lang="en-US" dirty="0" smtClean="0"/>
              <a:t>Child Trafficking</a:t>
            </a:r>
          </a:p>
          <a:p>
            <a:pPr lvl="3"/>
            <a:r>
              <a:rPr lang="en-US" dirty="0" smtClean="0"/>
              <a:t>Does not require “force, fraud, coercion”</a:t>
            </a:r>
          </a:p>
          <a:p>
            <a:pPr lvl="1"/>
            <a:r>
              <a:rPr lang="en-US" dirty="0" smtClean="0"/>
              <a:t>Form</a:t>
            </a:r>
          </a:p>
          <a:p>
            <a:pPr lvl="2"/>
            <a:r>
              <a:rPr lang="en-US" dirty="0" smtClean="0"/>
              <a:t>Labor Trafficking </a:t>
            </a:r>
          </a:p>
          <a:p>
            <a:pPr lvl="2"/>
            <a:r>
              <a:rPr lang="en-US" dirty="0" smtClean="0"/>
              <a:t>Sex Trafficking </a:t>
            </a:r>
          </a:p>
          <a:p>
            <a:pPr lvl="3"/>
            <a:r>
              <a:rPr lang="en-US" dirty="0" smtClean="0"/>
              <a:t>May include survival sex, interfamilial exploitation, gang based “prostitution” </a:t>
            </a:r>
          </a:p>
          <a:p>
            <a:pPr lvl="1"/>
            <a:r>
              <a:rPr lang="en-US" dirty="0" smtClean="0"/>
              <a:t>Geography</a:t>
            </a:r>
          </a:p>
          <a:p>
            <a:pPr lvl="2"/>
            <a:r>
              <a:rPr lang="en-US" dirty="0" smtClean="0"/>
              <a:t>International Trafficking (across borders)</a:t>
            </a:r>
          </a:p>
          <a:p>
            <a:pPr lvl="2"/>
            <a:r>
              <a:rPr lang="en-US" dirty="0" smtClean="0"/>
              <a:t>Domestic Trafficking (within a nation’s borders)</a:t>
            </a:r>
          </a:p>
          <a:p>
            <a:pPr lvl="3"/>
            <a:r>
              <a:rPr lang="en-US" dirty="0" smtClean="0"/>
              <a:t>Includes domestic born and foreign born </a:t>
            </a:r>
          </a:p>
          <a:p>
            <a:pPr lvl="3"/>
            <a:endParaRPr lang="en-US" dirty="0" smtClean="0"/>
          </a:p>
          <a:p>
            <a:pPr lvl="1"/>
            <a:endParaRPr lang="en-US" dirty="0"/>
          </a:p>
        </p:txBody>
      </p:sp>
    </p:spTree>
    <p:extLst>
      <p:ext uri="{BB962C8B-B14F-4D97-AF65-F5344CB8AC3E}">
        <p14:creationId xmlns:p14="http://schemas.microsoft.com/office/powerpoint/2010/main" val="3078881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Commercial Sexual Exploitation of Children Statistics </a:t>
            </a:r>
            <a:endParaRPr lang="en-US" dirty="0"/>
          </a:p>
        </p:txBody>
      </p:sp>
      <p:sp>
        <p:nvSpPr>
          <p:cNvPr id="3" name="Content Placeholder 2"/>
          <p:cNvSpPr>
            <a:spLocks noGrp="1"/>
          </p:cNvSpPr>
          <p:nvPr>
            <p:ph sz="quarter" idx="1"/>
          </p:nvPr>
        </p:nvSpPr>
        <p:spPr/>
        <p:txBody>
          <a:bodyPr>
            <a:normAutofit fontScale="70000" lnSpcReduction="20000"/>
          </a:bodyPr>
          <a:lstStyle/>
          <a:p>
            <a:pPr marL="457200" lvl="0" indent="-317500">
              <a:lnSpc>
                <a:spcPct val="90000"/>
              </a:lnSpc>
              <a:spcBef>
                <a:spcPts val="370"/>
              </a:spcBef>
              <a:buClr>
                <a:schemeClr val="dk1"/>
              </a:buClr>
              <a:buSzPct val="100000"/>
              <a:buFont typeface="Cambria"/>
              <a:buChar char="●"/>
            </a:pPr>
            <a:r>
              <a:rPr lang="en-US" dirty="0" smtClean="0"/>
              <a:t> </a:t>
            </a:r>
            <a:r>
              <a:rPr lang="en-US" sz="2800" dirty="0">
                <a:ea typeface="Cambria"/>
                <a:cs typeface="Cambria"/>
                <a:sym typeface="Cambria"/>
              </a:rPr>
              <a:t>In 2011, FBI </a:t>
            </a:r>
            <a:r>
              <a:rPr lang="en-US" sz="2800" dirty="0"/>
              <a:t>estimates that 100,000 children are sold for sex each year within the United States, and as many as 300,000 children are at risk of becoming victims of CSE in the United States. Due to underreporting, this number is likely to be much higher </a:t>
            </a:r>
            <a:r>
              <a:rPr lang="en-US" sz="2000" dirty="0"/>
              <a:t>(California Child Welfare Council)</a:t>
            </a:r>
          </a:p>
          <a:p>
            <a:pPr marL="139700" lvl="0" indent="0">
              <a:lnSpc>
                <a:spcPct val="90000"/>
              </a:lnSpc>
              <a:spcBef>
                <a:spcPts val="370"/>
              </a:spcBef>
              <a:buClr>
                <a:schemeClr val="dk1"/>
              </a:buClr>
              <a:buSzPct val="100000"/>
              <a:buNone/>
            </a:pPr>
            <a:endParaRPr lang="en-US" sz="2800" dirty="0"/>
          </a:p>
          <a:p>
            <a:pPr marL="457200" lvl="0" indent="-317500">
              <a:lnSpc>
                <a:spcPct val="90000"/>
              </a:lnSpc>
              <a:spcBef>
                <a:spcPts val="370"/>
              </a:spcBef>
              <a:buClr>
                <a:schemeClr val="dk1"/>
              </a:buClr>
              <a:buSzPct val="100000"/>
              <a:buFont typeface="Cambria"/>
              <a:buChar char="●"/>
            </a:pPr>
            <a:r>
              <a:rPr lang="en-US" sz="2800" dirty="0">
                <a:ea typeface="Cambria"/>
                <a:cs typeface="Cambria"/>
                <a:sym typeface="Cambria"/>
              </a:rPr>
              <a:t>In 2013, estimated that 1 in 7 child runaways was a victim of CSEC, and of these youth, 67% were in the care of child welfare when they went missing </a:t>
            </a:r>
            <a:r>
              <a:rPr lang="en-US" sz="2000" dirty="0">
                <a:ea typeface="Cambria"/>
                <a:cs typeface="Cambria"/>
                <a:sym typeface="Cambria"/>
              </a:rPr>
              <a:t>(National Center for Missing and Exploited Children CSEC Fact Sheet)</a:t>
            </a:r>
          </a:p>
          <a:p>
            <a:pPr marL="139700" lvl="0" indent="0">
              <a:lnSpc>
                <a:spcPct val="90000"/>
              </a:lnSpc>
              <a:spcBef>
                <a:spcPts val="370"/>
              </a:spcBef>
              <a:buClr>
                <a:schemeClr val="dk1"/>
              </a:buClr>
              <a:buSzPct val="100000"/>
              <a:buNone/>
            </a:pPr>
            <a:endParaRPr lang="en-US" sz="2800" dirty="0">
              <a:ea typeface="Cambria"/>
              <a:cs typeface="Cambria"/>
              <a:sym typeface="Cambria"/>
            </a:endParaRPr>
          </a:p>
          <a:p>
            <a:pPr marL="457200" lvl="0" indent="-317500">
              <a:lnSpc>
                <a:spcPct val="90000"/>
              </a:lnSpc>
              <a:spcBef>
                <a:spcPts val="370"/>
              </a:spcBef>
              <a:buClr>
                <a:schemeClr val="dk1"/>
              </a:buClr>
              <a:buSzPct val="100000"/>
              <a:buFont typeface="Cambria"/>
              <a:buChar char="●"/>
            </a:pPr>
            <a:r>
              <a:rPr lang="en-US" sz="2800" dirty="0">
                <a:ea typeface="Cambria"/>
                <a:cs typeface="Cambria"/>
                <a:sym typeface="Cambria"/>
              </a:rPr>
              <a:t>80% of sex trafficking cases in California occurred in the Bay Area, Los Angeles, and San Diego </a:t>
            </a:r>
            <a:r>
              <a:rPr lang="en-US" sz="2000" dirty="0">
                <a:ea typeface="Cambria"/>
                <a:cs typeface="Cambria"/>
                <a:sym typeface="Cambria"/>
              </a:rPr>
              <a:t>(H.E.A.T. Watch CSEC Fact Sheet) </a:t>
            </a:r>
          </a:p>
          <a:p>
            <a:pPr marL="139700" lvl="0" indent="0">
              <a:lnSpc>
                <a:spcPct val="90000"/>
              </a:lnSpc>
              <a:spcBef>
                <a:spcPts val="370"/>
              </a:spcBef>
              <a:buClr>
                <a:schemeClr val="dk1"/>
              </a:buClr>
              <a:buSzPct val="100000"/>
              <a:buNone/>
            </a:pPr>
            <a:endParaRPr lang="en-US" sz="2800" dirty="0">
              <a:ea typeface="Cambria"/>
              <a:cs typeface="Cambria"/>
              <a:sym typeface="Cambria"/>
            </a:endParaRPr>
          </a:p>
          <a:p>
            <a:pPr marL="457200" lvl="0" indent="-317500">
              <a:lnSpc>
                <a:spcPct val="90000"/>
              </a:lnSpc>
              <a:spcBef>
                <a:spcPts val="370"/>
              </a:spcBef>
              <a:buClr>
                <a:schemeClr val="dk1"/>
              </a:buClr>
              <a:buSzPct val="100000"/>
              <a:buFont typeface="Cambria"/>
              <a:buChar char="●"/>
            </a:pPr>
            <a:r>
              <a:rPr lang="en-US" sz="2800" dirty="0">
                <a:ea typeface="Cambria"/>
                <a:cs typeface="Cambria"/>
                <a:sym typeface="Cambria"/>
              </a:rPr>
              <a:t>Bay Area is one of 13 national areas </a:t>
            </a:r>
            <a:r>
              <a:rPr lang="en" sz="2800" dirty="0">
                <a:ea typeface="Cambria"/>
                <a:cs typeface="Cambria"/>
                <a:sym typeface="Cambria"/>
              </a:rPr>
              <a:t>designated as</a:t>
            </a:r>
            <a:r>
              <a:rPr lang="en-US" sz="2800" dirty="0">
                <a:ea typeface="Cambria"/>
                <a:cs typeface="Cambria"/>
                <a:sym typeface="Cambria"/>
              </a:rPr>
              <a:t> “High Intensity Child Prostitution Area” by the FBI </a:t>
            </a:r>
            <a:r>
              <a:rPr lang="en-US" sz="2000" dirty="0"/>
              <a:t>(California Child Welfare Council)</a:t>
            </a:r>
          </a:p>
          <a:p>
            <a:pPr marL="457200" indent="-317500">
              <a:lnSpc>
                <a:spcPct val="90000"/>
              </a:lnSpc>
              <a:spcBef>
                <a:spcPts val="370"/>
              </a:spcBef>
              <a:buClr>
                <a:schemeClr val="dk1"/>
              </a:buClr>
              <a:buSzPct val="100000"/>
              <a:buFont typeface="Cambria"/>
              <a:buChar char="●"/>
            </a:pPr>
            <a:endParaRPr lang="en-US" sz="2800" b="1" dirty="0">
              <a:ea typeface="Cambria"/>
              <a:cs typeface="Cambria"/>
              <a:sym typeface="Cambria"/>
            </a:endParaRPr>
          </a:p>
          <a:p>
            <a:pPr marL="457200" lvl="0" indent="-317500">
              <a:lnSpc>
                <a:spcPct val="90000"/>
              </a:lnSpc>
              <a:spcBef>
                <a:spcPts val="370"/>
              </a:spcBef>
              <a:buClr>
                <a:schemeClr val="dk1"/>
              </a:buClr>
              <a:buSzPct val="100000"/>
              <a:buFont typeface="Cambria"/>
              <a:buChar char="●"/>
            </a:pPr>
            <a:r>
              <a:rPr lang="en-US" sz="2800" dirty="0">
                <a:ea typeface="Cambria"/>
                <a:cs typeface="Cambria"/>
                <a:sym typeface="Cambria"/>
              </a:rPr>
              <a:t>Average age of recruitment into exploitation is 11-13 for boys, and 12-14 for girls </a:t>
            </a:r>
            <a:r>
              <a:rPr lang="en-US" sz="2800" dirty="0"/>
              <a:t>(</a:t>
            </a:r>
            <a:r>
              <a:rPr lang="en-US" sz="2000" dirty="0"/>
              <a:t>California Child Welfare Council</a:t>
            </a:r>
            <a:r>
              <a:rPr lang="en-US" sz="2000" dirty="0" smtClean="0"/>
              <a:t>)</a:t>
            </a:r>
            <a:endParaRPr lang="en-US" sz="2000" dirty="0"/>
          </a:p>
          <a:p>
            <a:endParaRPr lang="en-US" dirty="0"/>
          </a:p>
        </p:txBody>
      </p:sp>
      <p:pic>
        <p:nvPicPr>
          <p:cNvPr id="4" name="Picture 2" descr="NCYL_logo_green_wo_text_small.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258147" y="6040492"/>
            <a:ext cx="83978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5876047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Federal Trafficking Legislation</a:t>
            </a:r>
            <a:endParaRPr lang="en-US" dirty="0"/>
          </a:p>
        </p:txBody>
      </p:sp>
      <p:sp>
        <p:nvSpPr>
          <p:cNvPr id="3" name="Content Placeholder 2"/>
          <p:cNvSpPr>
            <a:spLocks noGrp="1"/>
          </p:cNvSpPr>
          <p:nvPr>
            <p:ph sz="quarter" idx="1"/>
          </p:nvPr>
        </p:nvSpPr>
        <p:spPr/>
        <p:txBody>
          <a:bodyPr>
            <a:normAutofit fontScale="92500" lnSpcReduction="20000"/>
          </a:bodyPr>
          <a:lstStyle/>
          <a:p>
            <a:pPr>
              <a:buNone/>
              <a:defRPr/>
            </a:pPr>
            <a:r>
              <a:rPr lang="en-US" b="1" dirty="0">
                <a:solidFill>
                  <a:srgbClr val="000000"/>
                </a:solidFill>
              </a:rPr>
              <a:t>Trafficking Victims Protection Reauthorization Act 22 U.S.C. § 7102</a:t>
            </a:r>
          </a:p>
          <a:p>
            <a:r>
              <a:rPr lang="en-US" b="1" dirty="0"/>
              <a:t>(9)</a:t>
            </a:r>
            <a:r>
              <a:rPr lang="en-US" dirty="0"/>
              <a:t> </a:t>
            </a:r>
            <a:r>
              <a:rPr lang="en-US" b="1" dirty="0"/>
              <a:t>Severe forms of trafficking in persons</a:t>
            </a:r>
            <a:endParaRPr lang="en-US" dirty="0"/>
          </a:p>
          <a:p>
            <a:pPr lvl="1"/>
            <a:r>
              <a:rPr lang="en-US" dirty="0"/>
              <a:t>The term “severe forms of trafficking in persons” means—</a:t>
            </a:r>
          </a:p>
          <a:p>
            <a:pPr lvl="1"/>
            <a:r>
              <a:rPr lang="en-US" b="1" dirty="0"/>
              <a:t>(A)</a:t>
            </a:r>
            <a:r>
              <a:rPr lang="en-US" dirty="0"/>
              <a:t> sex trafficking in which a commercial sex act is induced by force, fraud, or coercion, OR in which the person induced to perform such act has not attained 18 years of age; or</a:t>
            </a:r>
          </a:p>
          <a:p>
            <a:pPr lvl="1"/>
            <a:r>
              <a:rPr lang="en-US" b="1" dirty="0"/>
              <a:t>(B)</a:t>
            </a:r>
            <a:r>
              <a:rPr lang="en-US" dirty="0"/>
              <a:t> the recruitment, harboring, transportation, provision, or obtaining of a person for labor or services, through the use of force, fraud, or coercion for the purpose of subjection to involuntary servitude, peonage, debt bondage, or slavery.</a:t>
            </a:r>
          </a:p>
          <a:p>
            <a:r>
              <a:rPr lang="en-US" b="1" dirty="0"/>
              <a:t>(10)</a:t>
            </a:r>
            <a:r>
              <a:rPr lang="en-US" dirty="0"/>
              <a:t> </a:t>
            </a:r>
            <a:r>
              <a:rPr lang="en-US" b="1" dirty="0"/>
              <a:t>Sex trafficking</a:t>
            </a:r>
            <a:endParaRPr lang="en-US" dirty="0"/>
          </a:p>
          <a:p>
            <a:pPr lvl="1"/>
            <a:r>
              <a:rPr lang="en-US" dirty="0"/>
              <a:t>The term “sex trafficking” means the recruitment, harboring, transportation, provision, or obtaining of a person for the purpose of a commercial sex act.</a:t>
            </a:r>
          </a:p>
          <a:p>
            <a:endParaRPr lang="en-US" dirty="0"/>
          </a:p>
        </p:txBody>
      </p:sp>
    </p:spTree>
    <p:extLst>
      <p:ext uri="{BB962C8B-B14F-4D97-AF65-F5344CB8AC3E}">
        <p14:creationId xmlns:p14="http://schemas.microsoft.com/office/powerpoint/2010/main" val="652626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42110"/>
            <a:ext cx="8534400" cy="758952"/>
          </a:xfrm>
        </p:spPr>
        <p:txBody>
          <a:bodyPr/>
          <a:lstStyle/>
          <a:p>
            <a:r>
              <a:rPr lang="en-US" dirty="0" smtClean="0"/>
              <a:t>Recent Federal Legislative Changes</a:t>
            </a:r>
            <a:endParaRPr lang="en-US" dirty="0"/>
          </a:p>
        </p:txBody>
      </p:sp>
      <p:sp>
        <p:nvSpPr>
          <p:cNvPr id="3" name="Content Placeholder 2"/>
          <p:cNvSpPr>
            <a:spLocks noGrp="1"/>
          </p:cNvSpPr>
          <p:nvPr>
            <p:ph sz="quarter" idx="1"/>
          </p:nvPr>
        </p:nvSpPr>
        <p:spPr/>
        <p:txBody>
          <a:bodyPr/>
          <a:lstStyle/>
          <a:p>
            <a:r>
              <a:rPr lang="en-US" sz="2400" dirty="0"/>
              <a:t>Preventing Sex Trafficking and Strengthening Families Act (2014) </a:t>
            </a:r>
          </a:p>
          <a:p>
            <a:pPr lvl="1"/>
            <a:r>
              <a:rPr lang="en-US" sz="2000" dirty="0"/>
              <a:t>Title IV-E requirements to develop and implement policies and procedures to identify, report, and determine services for victims of sex trafficking</a:t>
            </a:r>
          </a:p>
          <a:p>
            <a:pPr lvl="1"/>
            <a:r>
              <a:rPr lang="en-US" sz="2000" dirty="0"/>
              <a:t>Cross report to law enforcement</a:t>
            </a:r>
          </a:p>
          <a:p>
            <a:pPr lvl="1"/>
            <a:r>
              <a:rPr lang="en-US" sz="2000" dirty="0"/>
              <a:t>Annual report to HHS on #s</a:t>
            </a:r>
          </a:p>
          <a:p>
            <a:pPr lvl="1"/>
            <a:r>
              <a:rPr lang="en-US" sz="2000" dirty="0"/>
              <a:t>Plan to locate children missing from foster care, determine lead causes for running away, and surmise what occurred while missing, incl. Sex </a:t>
            </a:r>
            <a:r>
              <a:rPr lang="en-US" sz="2000" dirty="0" smtClean="0"/>
              <a:t>trafficking</a:t>
            </a:r>
            <a:endParaRPr lang="en-US" sz="2000" dirty="0"/>
          </a:p>
        </p:txBody>
      </p:sp>
    </p:spTree>
    <p:extLst>
      <p:ext uri="{BB962C8B-B14F-4D97-AF65-F5344CB8AC3E}">
        <p14:creationId xmlns:p14="http://schemas.microsoft.com/office/powerpoint/2010/main" val="3083310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a:t>
            </a:r>
            <a:r>
              <a:rPr lang="en-US" dirty="0" smtClean="0"/>
              <a:t>State Legislative </a:t>
            </a:r>
            <a:r>
              <a:rPr lang="en-US" dirty="0" smtClean="0"/>
              <a:t>Changes</a:t>
            </a:r>
            <a:endParaRPr lang="en-US" dirty="0"/>
          </a:p>
        </p:txBody>
      </p:sp>
      <p:sp>
        <p:nvSpPr>
          <p:cNvPr id="3" name="Content Placeholder 2"/>
          <p:cNvSpPr>
            <a:spLocks noGrp="1"/>
          </p:cNvSpPr>
          <p:nvPr>
            <p:ph sz="quarter" idx="1"/>
          </p:nvPr>
        </p:nvSpPr>
        <p:spPr>
          <a:xfrm>
            <a:off x="135115" y="1465100"/>
            <a:ext cx="8551685" cy="4972050"/>
          </a:xfrm>
        </p:spPr>
        <p:txBody>
          <a:bodyPr>
            <a:normAutofit/>
          </a:bodyPr>
          <a:lstStyle/>
          <a:p>
            <a:r>
              <a:rPr lang="en-US" dirty="0" smtClean="0"/>
              <a:t>State </a:t>
            </a:r>
            <a:endParaRPr lang="en-US" dirty="0" smtClean="0"/>
          </a:p>
          <a:p>
            <a:pPr lvl="1"/>
            <a:r>
              <a:rPr lang="en-US" dirty="0" smtClean="0"/>
              <a:t>CA </a:t>
            </a:r>
            <a:r>
              <a:rPr lang="en-US" dirty="0" smtClean="0"/>
              <a:t>Governor and Legislature passed SB 855 in June, </a:t>
            </a:r>
            <a:r>
              <a:rPr lang="en-US" dirty="0" smtClean="0"/>
              <a:t>2014</a:t>
            </a:r>
          </a:p>
          <a:p>
            <a:pPr lvl="2"/>
            <a:r>
              <a:rPr lang="en-US" dirty="0" smtClean="0"/>
              <a:t>Clarifies </a:t>
            </a:r>
            <a:r>
              <a:rPr lang="en-US" dirty="0" smtClean="0"/>
              <a:t>CSEC may be served through child welfare system as victims of child abuse and neglect pursuant </a:t>
            </a:r>
            <a:r>
              <a:rPr lang="en-US" dirty="0"/>
              <a:t>to </a:t>
            </a:r>
            <a:r>
              <a:rPr lang="en-US" dirty="0" err="1" smtClean="0"/>
              <a:t>Welf</a:t>
            </a:r>
            <a:r>
              <a:rPr lang="en-US" dirty="0" smtClean="0"/>
              <a:t>. &amp; Inst. </a:t>
            </a:r>
            <a:r>
              <a:rPr lang="en-US" dirty="0"/>
              <a:t>Code (WIC) § </a:t>
            </a:r>
            <a:r>
              <a:rPr lang="en-US" dirty="0" smtClean="0"/>
              <a:t>300</a:t>
            </a:r>
          </a:p>
          <a:p>
            <a:pPr lvl="2"/>
            <a:r>
              <a:rPr lang="en-US" dirty="0" smtClean="0"/>
              <a:t>Creates </a:t>
            </a:r>
            <a:r>
              <a:rPr lang="en-US" dirty="0" smtClean="0"/>
              <a:t>a CSEC Program (effective July 1, 2015) to serve identified and at-risk CSEC through a multidisciplinary team (MDT) </a:t>
            </a:r>
            <a:r>
              <a:rPr lang="en-US" dirty="0" smtClean="0"/>
              <a:t>approach</a:t>
            </a:r>
          </a:p>
          <a:p>
            <a:pPr lvl="2"/>
            <a:r>
              <a:rPr lang="en-US" dirty="0" smtClean="0"/>
              <a:t>Appropriates </a:t>
            </a:r>
            <a:r>
              <a:rPr lang="en-US" dirty="0" smtClean="0"/>
              <a:t>$5 million in FY 14-15 to train staff and develop interagency protocols, and $14 million annually thereafter to provide services outlined in the CSEC </a:t>
            </a:r>
            <a:r>
              <a:rPr lang="en-US" dirty="0" smtClean="0"/>
              <a:t>Program</a:t>
            </a:r>
          </a:p>
          <a:p>
            <a:pPr lvl="1"/>
            <a:r>
              <a:rPr lang="en-US" dirty="0" smtClean="0"/>
              <a:t>SB 794 Clean up bill</a:t>
            </a:r>
          </a:p>
          <a:p>
            <a:pPr lvl="2"/>
            <a:r>
              <a:rPr lang="en-US" dirty="0" smtClean="0"/>
              <a:t>Bring CA into compliance with HR 4980</a:t>
            </a:r>
            <a:endParaRPr lang="en-US" dirty="0"/>
          </a:p>
          <a:p>
            <a:pPr marL="594360" lvl="2" indent="0">
              <a:buNone/>
            </a:pPr>
            <a:endParaRPr lang="en-US" dirty="0" smtClean="0"/>
          </a:p>
        </p:txBody>
      </p:sp>
      <p:pic>
        <p:nvPicPr>
          <p:cNvPr id="4" name="Picture 2" descr="NCYL_logo_green_wo_text_small.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258147" y="6040492"/>
            <a:ext cx="83978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2593603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Clarification to CA </a:t>
            </a:r>
            <a:r>
              <a:rPr lang="en-US" dirty="0" err="1" smtClean="0"/>
              <a:t>Welf</a:t>
            </a:r>
            <a:r>
              <a:rPr lang="en-US" dirty="0" smtClean="0"/>
              <a:t>. &amp; Inst. Code § 300(b)(2)</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“The </a:t>
            </a:r>
            <a:r>
              <a:rPr lang="en-US" dirty="0"/>
              <a:t>Legislature finds and declares that a child who is </a:t>
            </a:r>
            <a:endParaRPr lang="en-US" dirty="0" smtClean="0"/>
          </a:p>
          <a:p>
            <a:pPr lvl="1"/>
            <a:r>
              <a:rPr lang="en-US" dirty="0" smtClean="0"/>
              <a:t>sexually </a:t>
            </a:r>
            <a:r>
              <a:rPr lang="en-US" dirty="0"/>
              <a:t>trafficked, as described in Section 236.1 of the Penal Code, </a:t>
            </a:r>
            <a:r>
              <a:rPr lang="en-US" b="1" dirty="0"/>
              <a:t>or</a:t>
            </a:r>
            <a:r>
              <a:rPr lang="en-US" dirty="0"/>
              <a:t> </a:t>
            </a:r>
            <a:endParaRPr lang="en-US" dirty="0" smtClean="0"/>
          </a:p>
          <a:p>
            <a:pPr lvl="1"/>
            <a:r>
              <a:rPr lang="en-US" dirty="0" smtClean="0"/>
              <a:t>who </a:t>
            </a:r>
            <a:r>
              <a:rPr lang="en-US" dirty="0"/>
              <a:t>receives food or shelter in exchange for, </a:t>
            </a:r>
            <a:r>
              <a:rPr lang="en-US" b="1" dirty="0" smtClean="0"/>
              <a:t>or</a:t>
            </a:r>
            <a:r>
              <a:rPr lang="en-US" dirty="0" smtClean="0"/>
              <a:t> </a:t>
            </a:r>
          </a:p>
          <a:p>
            <a:pPr lvl="1"/>
            <a:r>
              <a:rPr lang="en-US" dirty="0" smtClean="0"/>
              <a:t>who </a:t>
            </a:r>
            <a:r>
              <a:rPr lang="en-US" dirty="0"/>
              <a:t>is paid to perform, sexual acts described in Section 236.1 or 11165.1 of the Penal Code</a:t>
            </a:r>
            <a:r>
              <a:rPr lang="en-US" dirty="0" smtClean="0"/>
              <a:t>,</a:t>
            </a:r>
          </a:p>
          <a:p>
            <a:pPr lvl="1"/>
            <a:r>
              <a:rPr lang="en-US" b="1" dirty="0" smtClean="0"/>
              <a:t>AND</a:t>
            </a:r>
          </a:p>
          <a:p>
            <a:pPr lvl="1"/>
            <a:r>
              <a:rPr lang="en-US" dirty="0" smtClean="0"/>
              <a:t>whose </a:t>
            </a:r>
            <a:r>
              <a:rPr lang="en-US" dirty="0"/>
              <a:t>parent or guardian failed to, or was unable to, protect the child, </a:t>
            </a:r>
            <a:endParaRPr lang="en-US" dirty="0" smtClean="0"/>
          </a:p>
          <a:p>
            <a:pPr lvl="1"/>
            <a:r>
              <a:rPr lang="en-US" dirty="0" smtClean="0"/>
              <a:t>is </a:t>
            </a:r>
            <a:r>
              <a:rPr lang="en-US" dirty="0"/>
              <a:t>within the description of this subdivision, and that this finding is declaratory of existing law. These children shall be known as commercially sexually exploited </a:t>
            </a:r>
            <a:r>
              <a:rPr lang="en-US" dirty="0" smtClean="0"/>
              <a:t>children.” </a:t>
            </a:r>
            <a:endParaRPr lang="en-US" dirty="0"/>
          </a:p>
        </p:txBody>
      </p:sp>
    </p:spTree>
    <p:extLst>
      <p:ext uri="{BB962C8B-B14F-4D97-AF65-F5344CB8AC3E}">
        <p14:creationId xmlns:p14="http://schemas.microsoft.com/office/powerpoint/2010/main" val="238213345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CSEC Program</a:t>
            </a:r>
            <a:endParaRPr lang="en-US" dirty="0"/>
          </a:p>
        </p:txBody>
      </p:sp>
      <p:sp>
        <p:nvSpPr>
          <p:cNvPr id="3" name="Content Placeholder 2"/>
          <p:cNvSpPr>
            <a:spLocks noGrp="1"/>
          </p:cNvSpPr>
          <p:nvPr>
            <p:ph sz="quarter" idx="1"/>
          </p:nvPr>
        </p:nvSpPr>
        <p:spPr>
          <a:xfrm>
            <a:off x="457200" y="1600200"/>
            <a:ext cx="8229600" cy="5003800"/>
          </a:xfrm>
        </p:spPr>
        <p:txBody>
          <a:bodyPr>
            <a:normAutofit/>
          </a:bodyPr>
          <a:lstStyle/>
          <a:p>
            <a:r>
              <a:rPr lang="en-US" dirty="0" smtClean="0"/>
              <a:t>Counties may elect to participate in the program</a:t>
            </a:r>
          </a:p>
          <a:p>
            <a:r>
              <a:rPr lang="en-US" dirty="0" smtClean="0"/>
              <a:t>Participating counties must:</a:t>
            </a:r>
          </a:p>
          <a:p>
            <a:pPr lvl="1"/>
            <a:r>
              <a:rPr lang="en-US" dirty="0" smtClean="0"/>
              <a:t>Develop an interagency protocol to serve CSEC</a:t>
            </a:r>
          </a:p>
          <a:p>
            <a:pPr lvl="2"/>
            <a:r>
              <a:rPr lang="en-US" dirty="0" smtClean="0"/>
              <a:t>Protocol must include the use of MDTs and describe the provision of services to CSEC</a:t>
            </a:r>
          </a:p>
          <a:p>
            <a:pPr lvl="1"/>
            <a:r>
              <a:rPr lang="en-US" dirty="0" smtClean="0"/>
              <a:t>Submit a plan to CDSS describing how the county will utilize CSEC Program funding</a:t>
            </a:r>
          </a:p>
          <a:p>
            <a:r>
              <a:rPr lang="en-US" dirty="0" smtClean="0">
                <a:solidFill>
                  <a:srgbClr val="000000"/>
                </a:solidFill>
              </a:rPr>
              <a:t>CDSS </a:t>
            </a:r>
            <a:r>
              <a:rPr lang="en-US" dirty="0" smtClean="0">
                <a:solidFill>
                  <a:srgbClr val="000000"/>
                </a:solidFill>
              </a:rPr>
              <a:t>will provide a baseline of funding to all “Tier 1” counties and enhanced funding to all “Tier 2” counties </a:t>
            </a:r>
            <a:endParaRPr lang="en-US" dirty="0">
              <a:solidFill>
                <a:srgbClr val="FF0000"/>
              </a:solidFill>
            </a:endParaRPr>
          </a:p>
        </p:txBody>
      </p:sp>
      <p:pic>
        <p:nvPicPr>
          <p:cNvPr id="4" name="Picture 2" descr="NCYL_logo_green_wo_text_small.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258147" y="6040492"/>
            <a:ext cx="83978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41145038"/>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14248</TotalTime>
  <Words>1333</Words>
  <Application>Microsoft Macintosh PowerPoint</Application>
  <PresentationFormat>On-screen Show (4:3)</PresentationFormat>
  <Paragraphs>164</Paragraphs>
  <Slides>16</Slides>
  <Notes>5</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Civic</vt:lpstr>
      <vt:lpstr>Commercial Sexual Exploitation of Children (CSEC) Program</vt:lpstr>
      <vt:lpstr>Presentation Overview </vt:lpstr>
      <vt:lpstr>Human Trafficking</vt:lpstr>
      <vt:lpstr>Commercial Sexual Exploitation of Children Statistics </vt:lpstr>
      <vt:lpstr>Federal Trafficking Legislation</vt:lpstr>
      <vt:lpstr>Recent Federal Legislative Changes</vt:lpstr>
      <vt:lpstr>Recent State Legislative Changes</vt:lpstr>
      <vt:lpstr>Clarification to CA Welf. &amp; Inst. Code § 300(b)(2)</vt:lpstr>
      <vt:lpstr>CSEC Program</vt:lpstr>
      <vt:lpstr>Multidisciplinary Teams (MDTs)</vt:lpstr>
      <vt:lpstr>CSEC Program Structure in California</vt:lpstr>
      <vt:lpstr>All County Letter (ACL) No. 14-62</vt:lpstr>
      <vt:lpstr>All County Information Notice, No. I-23-15</vt:lpstr>
      <vt:lpstr>All County Letter (ACL) 15-48</vt:lpstr>
      <vt:lpstr>Forthcoming County Fiscal Letter (CFL)</vt:lpstr>
      <vt:lpstr>Contact Information</vt:lpstr>
    </vt:vector>
  </TitlesOfParts>
  <Company>National Center for Youth Law</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Reed</dc:creator>
  <cp:lastModifiedBy>Neha Desai</cp:lastModifiedBy>
  <cp:revision>179</cp:revision>
  <cp:lastPrinted>2015-08-18T16:06:18Z</cp:lastPrinted>
  <dcterms:created xsi:type="dcterms:W3CDTF">2015-01-20T22:52:27Z</dcterms:created>
  <dcterms:modified xsi:type="dcterms:W3CDTF">2015-08-18T16:57:28Z</dcterms:modified>
</cp:coreProperties>
</file>