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256" r:id="rId2"/>
    <p:sldId id="298" r:id="rId3"/>
    <p:sldId id="291" r:id="rId4"/>
    <p:sldId id="299" r:id="rId5"/>
    <p:sldId id="292" r:id="rId6"/>
    <p:sldId id="302" r:id="rId7"/>
    <p:sldId id="303" r:id="rId8"/>
    <p:sldId id="305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4B230"/>
    <a:srgbClr val="33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89198" autoAdjust="0"/>
  </p:normalViewPr>
  <p:slideViewPr>
    <p:cSldViewPr>
      <p:cViewPr varScale="1">
        <p:scale>
          <a:sx n="107" d="100"/>
          <a:sy n="107" d="100"/>
        </p:scale>
        <p:origin x="114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0277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119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1800" cy="457200"/>
          </a:xfrm>
          <a:prstGeom prst="rect">
            <a:avLst/>
          </a:prstGeom>
        </p:spPr>
        <p:txBody>
          <a:bodyPr vert="horz" lIns="91438" tIns="45719" rIns="91438" bIns="4571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4" y="0"/>
            <a:ext cx="2971800" cy="457200"/>
          </a:xfrm>
          <a:prstGeom prst="rect">
            <a:avLst/>
          </a:prstGeom>
        </p:spPr>
        <p:txBody>
          <a:bodyPr vert="horz" lIns="91438" tIns="45719" rIns="91438" bIns="45719" rtlCol="0"/>
          <a:lstStyle>
            <a:lvl1pPr algn="r">
              <a:defRPr sz="1200"/>
            </a:lvl1pPr>
          </a:lstStyle>
          <a:p>
            <a:fld id="{2ED7C777-3B23-4EA6-A5EA-66547E04B653}" type="datetimeFigureOut">
              <a:rPr lang="en-US" smtClean="0"/>
              <a:pPr/>
              <a:t>11/4/2015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685213"/>
            <a:ext cx="2971800" cy="457200"/>
          </a:xfrm>
          <a:prstGeom prst="rect">
            <a:avLst/>
          </a:prstGeom>
        </p:spPr>
        <p:txBody>
          <a:bodyPr vert="horz" lIns="91438" tIns="45719" rIns="91438" bIns="4571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4" y="8685213"/>
            <a:ext cx="2971800" cy="457200"/>
          </a:xfrm>
          <a:prstGeom prst="rect">
            <a:avLst/>
          </a:prstGeom>
        </p:spPr>
        <p:txBody>
          <a:bodyPr vert="horz" lIns="91438" tIns="45719" rIns="91438" bIns="45719" rtlCol="0" anchor="b"/>
          <a:lstStyle>
            <a:lvl1pPr algn="r">
              <a:defRPr sz="1200"/>
            </a:lvl1pPr>
          </a:lstStyle>
          <a:p>
            <a:fld id="{B150F300-757E-47F3-86E5-5088458E344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9083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1800" cy="457200"/>
          </a:xfrm>
          <a:prstGeom prst="rect">
            <a:avLst/>
          </a:prstGeom>
        </p:spPr>
        <p:txBody>
          <a:bodyPr vert="horz" lIns="91438" tIns="45719" rIns="91438" bIns="4571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4" y="0"/>
            <a:ext cx="2971800" cy="457200"/>
          </a:xfrm>
          <a:prstGeom prst="rect">
            <a:avLst/>
          </a:prstGeom>
        </p:spPr>
        <p:txBody>
          <a:bodyPr vert="horz" lIns="91438" tIns="45719" rIns="91438" bIns="45719" rtlCol="0"/>
          <a:lstStyle>
            <a:lvl1pPr algn="r">
              <a:defRPr sz="1200"/>
            </a:lvl1pPr>
          </a:lstStyle>
          <a:p>
            <a:fld id="{2CA0F271-C849-432E-8C94-425943F4EBB1}" type="datetimeFigureOut">
              <a:rPr lang="en-US" smtClean="0"/>
              <a:pPr/>
              <a:t>11/4/2015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3588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8" tIns="45719" rIns="91438" bIns="4571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38" tIns="45719" rIns="91438" bIns="4571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685213"/>
            <a:ext cx="2971800" cy="457200"/>
          </a:xfrm>
          <a:prstGeom prst="rect">
            <a:avLst/>
          </a:prstGeom>
        </p:spPr>
        <p:txBody>
          <a:bodyPr vert="horz" lIns="91438" tIns="45719" rIns="91438" bIns="4571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4" y="8685213"/>
            <a:ext cx="2971800" cy="457200"/>
          </a:xfrm>
          <a:prstGeom prst="rect">
            <a:avLst/>
          </a:prstGeom>
        </p:spPr>
        <p:txBody>
          <a:bodyPr vert="horz" lIns="91438" tIns="45719" rIns="91438" bIns="45719" rtlCol="0" anchor="b"/>
          <a:lstStyle>
            <a:lvl1pPr algn="r">
              <a:defRPr sz="1200"/>
            </a:lvl1pPr>
          </a:lstStyle>
          <a:p>
            <a:fld id="{5D0D6AFE-D3D2-47B1-85E4-1269243625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4955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0D6AFE-D3D2-47B1-85E4-1269243625E0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301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0D6AFE-D3D2-47B1-85E4-1269243625E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96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454F4B17-1435-46D2-8B71-5783BE2856AF}" type="datetimeFigureOut">
              <a:rPr lang="en-US" smtClean="0"/>
              <a:pPr/>
              <a:t>11/4/2015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4E51E32-E112-478F-BEF6-35AB6A935C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F4B17-1435-46D2-8B71-5783BE2856AF}" type="datetimeFigureOut">
              <a:rPr lang="en-US" smtClean="0"/>
              <a:pPr/>
              <a:t>11/4/2015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51E32-E112-478F-BEF6-35AB6A935C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454F4B17-1435-46D2-8B71-5783BE2856AF}" type="datetimeFigureOut">
              <a:rPr lang="en-US" smtClean="0"/>
              <a:pPr/>
              <a:t>11/4/2015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34E51E32-E112-478F-BEF6-35AB6A935C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F4B17-1435-46D2-8B71-5783BE2856AF}" type="datetimeFigureOut">
              <a:rPr lang="en-US" smtClean="0"/>
              <a:pPr/>
              <a:t>11/4/2015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4E51E32-E112-478F-BEF6-35AB6A935C1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F4B17-1435-46D2-8B71-5783BE2856AF}" type="datetimeFigureOut">
              <a:rPr lang="en-US" smtClean="0"/>
              <a:pPr/>
              <a:t>11/4/2015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34E51E32-E112-478F-BEF6-35AB6A935C1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54F4B17-1435-46D2-8B71-5783BE2856AF}" type="datetimeFigureOut">
              <a:rPr lang="en-US" smtClean="0"/>
              <a:pPr/>
              <a:t>11/4/2015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34E51E32-E112-478F-BEF6-35AB6A935C1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54F4B17-1435-46D2-8B71-5783BE2856AF}" type="datetimeFigureOut">
              <a:rPr lang="en-US" smtClean="0"/>
              <a:pPr/>
              <a:t>11/4/2015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34E51E32-E112-478F-BEF6-35AB6A935C1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F4B17-1435-46D2-8B71-5783BE2856AF}" type="datetimeFigureOut">
              <a:rPr lang="en-US" smtClean="0"/>
              <a:pPr/>
              <a:t>11/4/2015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4E51E32-E112-478F-BEF6-35AB6A935C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F4B17-1435-46D2-8B71-5783BE2856AF}" type="datetimeFigureOut">
              <a:rPr lang="en-US" smtClean="0"/>
              <a:pPr/>
              <a:t>11/4/2015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4E51E32-E112-478F-BEF6-35AB6A935C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F4B17-1435-46D2-8B71-5783BE2856AF}" type="datetimeFigureOut">
              <a:rPr lang="en-US" smtClean="0"/>
              <a:pPr/>
              <a:t>11/4/2015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4E51E32-E112-478F-BEF6-35AB6A935C1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454F4B17-1435-46D2-8B71-5783BE2856AF}" type="datetimeFigureOut">
              <a:rPr lang="en-US" smtClean="0"/>
              <a:pPr/>
              <a:t>11/4/2015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34E51E32-E112-478F-BEF6-35AB6A935C1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54F4B17-1435-46D2-8B71-5783BE2856AF}" type="datetimeFigureOut">
              <a:rPr lang="en-US" smtClean="0"/>
              <a:pPr/>
              <a:t>11/4/2015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4E51E32-E112-478F-BEF6-35AB6A935C1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62200" y="6019800"/>
            <a:ext cx="6781800" cy="685800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en-US" b="1" dirty="0" smtClean="0"/>
              <a:t>Children’s Advocates Roundtable Presentation</a:t>
            </a:r>
            <a:endParaRPr lang="en-US" b="1" dirty="0" smtClean="0"/>
          </a:p>
          <a:p>
            <a:pPr algn="ctr"/>
            <a:r>
              <a:rPr lang="en-US" b="1" dirty="0" smtClean="0"/>
              <a:t>2015 Legislative </a:t>
            </a:r>
            <a:r>
              <a:rPr lang="en-US" b="1" dirty="0" smtClean="0"/>
              <a:t>Wrap-Up &amp; Looking Ahead to 2016</a:t>
            </a:r>
            <a:endParaRPr lang="en-US" b="1" dirty="0" smtClean="0"/>
          </a:p>
        </p:txBody>
      </p:sp>
      <p:pic>
        <p:nvPicPr>
          <p:cNvPr id="4" name="Picture 3" descr="CCYLogos004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14400" y="4788813"/>
            <a:ext cx="4305300" cy="116708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007539">
            <a:off x="534353" y="578305"/>
            <a:ext cx="3886198" cy="3971973"/>
          </a:xfrm>
          <a:prstGeom prst="rect">
            <a:avLst/>
          </a:prstGeom>
          <a:ln w="76200">
            <a:solidFill>
              <a:schemeClr val="tx1"/>
            </a:solidFill>
          </a:ln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53100" y="4909659"/>
            <a:ext cx="2490314" cy="92538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21360630">
            <a:off x="4697704" y="1828800"/>
            <a:ext cx="4100438" cy="1295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43425" y="2181225"/>
            <a:ext cx="4600575" cy="467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California Coalition for Youth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sz="2600" b="1" i="1" dirty="0"/>
              <a:t>“</a:t>
            </a:r>
            <a:r>
              <a:rPr lang="en-US" sz="2700" b="1" i="1" dirty="0"/>
              <a:t>To improve and empower the lives of California’s youth.”</a:t>
            </a:r>
            <a:r>
              <a:rPr lang="en-US" sz="2400" i="1" dirty="0"/>
              <a:t/>
            </a:r>
            <a:br>
              <a:rPr lang="en-US" sz="2400" i="1" dirty="0"/>
            </a:br>
            <a:endParaRPr lang="en-US" sz="2400" i="1" dirty="0"/>
          </a:p>
          <a:p>
            <a:r>
              <a:rPr lang="en-US" sz="2400" dirty="0"/>
              <a:t>A statewide, grassroots organization representing organizations that serve disconnected youth throughout the state.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b="1" dirty="0"/>
              <a:t>Our Vision: </a:t>
            </a:r>
            <a:r>
              <a:rPr lang="en-US" sz="2400" dirty="0"/>
              <a:t>That every youth in California is connected to the services, resources and programs they need to have successful lives.</a:t>
            </a:r>
            <a:br>
              <a:rPr lang="en-US" sz="2400" dirty="0"/>
            </a:br>
            <a:endParaRPr lang="en-US" sz="2400" dirty="0"/>
          </a:p>
          <a:p>
            <a:r>
              <a:rPr lang="en-US" sz="2400" dirty="0"/>
              <a:t>We provide statewide policy and advocacy leadership around issues concerning disconnected, runaway and homeless youth.</a:t>
            </a:r>
            <a:br>
              <a:rPr lang="en-US" sz="2400" dirty="0"/>
            </a:br>
            <a:endParaRPr lang="en-US" sz="2400" dirty="0"/>
          </a:p>
          <a:p>
            <a:r>
              <a:rPr lang="en-US" sz="2400" b="1" dirty="0"/>
              <a:t>California Youth Crisis Line – (800) 843-5200</a:t>
            </a:r>
            <a:r>
              <a:rPr lang="en-US" sz="2400" dirty="0"/>
              <a:t> – Helping youth,  and those who serve them, one call at a time.</a:t>
            </a:r>
          </a:p>
          <a:p>
            <a:pPr marL="0" indent="0">
              <a:buNone/>
            </a:pPr>
            <a:endParaRPr lang="en-US" sz="2400" dirty="0"/>
          </a:p>
          <a:p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lvl="1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61883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8305800" cy="990600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CCY Sponsored Legislation:</a:t>
            </a:r>
            <a:br>
              <a:rPr lang="en-US" sz="2800" b="1" dirty="0" smtClean="0"/>
            </a:br>
            <a:r>
              <a:rPr lang="en-US" sz="2700" dirty="0" smtClean="0"/>
              <a:t>SB 252 (Leno) – Free GED and Proficiency Exams</a:t>
            </a:r>
            <a:endParaRPr lang="en-US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524000"/>
            <a:ext cx="4800600" cy="5334000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rmAutofit fontScale="92500"/>
          </a:bodyPr>
          <a:lstStyle/>
          <a:p>
            <a:pPr>
              <a:lnSpc>
                <a:spcPct val="110000"/>
              </a:lnSpc>
            </a:pPr>
            <a:r>
              <a:rPr lang="en-US" dirty="0" smtClean="0">
                <a:solidFill>
                  <a:schemeClr val="tx1"/>
                </a:solidFill>
              </a:rPr>
              <a:t>Prohibits </a:t>
            </a:r>
            <a:r>
              <a:rPr lang="en-US" dirty="0">
                <a:solidFill>
                  <a:schemeClr val="tx1"/>
                </a:solidFill>
              </a:rPr>
              <a:t>a fee from being charged to homeless youth </a:t>
            </a:r>
            <a:r>
              <a:rPr lang="en-US" dirty="0" smtClean="0">
                <a:solidFill>
                  <a:schemeClr val="tx1"/>
                </a:solidFill>
              </a:rPr>
              <a:t>taking the </a:t>
            </a:r>
            <a:r>
              <a:rPr lang="en-US" dirty="0">
                <a:solidFill>
                  <a:schemeClr val="tx1"/>
                </a:solidFill>
              </a:rPr>
              <a:t>high school proficiency exam </a:t>
            </a:r>
            <a:r>
              <a:rPr lang="en-US" dirty="0" smtClean="0">
                <a:solidFill>
                  <a:schemeClr val="tx1"/>
                </a:solidFill>
              </a:rPr>
              <a:t>or the </a:t>
            </a:r>
            <a:r>
              <a:rPr lang="en-US" dirty="0">
                <a:solidFill>
                  <a:schemeClr val="tx1"/>
                </a:solidFill>
              </a:rPr>
              <a:t>high school equivalency tests. 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Verification of homelessness by a homeless service provider</a:t>
            </a:r>
            <a:r>
              <a:rPr lang="en-US" dirty="0" smtClean="0">
                <a:solidFill>
                  <a:schemeClr val="accent1">
                    <a:lumMod val="85000"/>
                    <a:lumOff val="15000"/>
                  </a:schemeClr>
                </a:solidFill>
              </a:rPr>
              <a:t> </a:t>
            </a:r>
          </a:p>
          <a:p>
            <a:r>
              <a:rPr lang="en-US" dirty="0" smtClean="0">
                <a:solidFill>
                  <a:schemeClr val="accent1">
                    <a:lumMod val="85000"/>
                    <a:lumOff val="15000"/>
                  </a:schemeClr>
                </a:solidFill>
              </a:rPr>
              <a:t>SPI will report on impacts of the bill by Dec. 1, 2018</a:t>
            </a:r>
          </a:p>
          <a:p>
            <a:r>
              <a:rPr lang="en-US" dirty="0" smtClean="0">
                <a:solidFill>
                  <a:schemeClr val="accent1">
                    <a:lumMod val="85000"/>
                    <a:lumOff val="15000"/>
                  </a:schemeClr>
                </a:solidFill>
              </a:rPr>
              <a:t>9/30/15 – Bill signed into </a:t>
            </a:r>
            <a:r>
              <a:rPr lang="en-US" dirty="0" smtClean="0">
                <a:solidFill>
                  <a:schemeClr val="accent1">
                    <a:lumMod val="85000"/>
                    <a:lumOff val="15000"/>
                  </a:schemeClr>
                </a:solidFill>
              </a:rPr>
              <a:t>law</a:t>
            </a:r>
            <a:endParaRPr lang="en-US" dirty="0" smtClean="0">
              <a:solidFill>
                <a:schemeClr val="accent1">
                  <a:lumMod val="85000"/>
                  <a:lumOff val="15000"/>
                </a:schemeClr>
              </a:solidFill>
            </a:endParaRPr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00" y="2590800"/>
            <a:ext cx="4343400" cy="2819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8305800" cy="990600"/>
          </a:xfrm>
        </p:spPr>
        <p:txBody>
          <a:bodyPr>
            <a:noAutofit/>
          </a:bodyPr>
          <a:lstStyle/>
          <a:p>
            <a:r>
              <a:rPr lang="en-US" sz="2000" b="1" dirty="0" smtClean="0"/>
              <a:t>CCY Sponsored Legislation:</a:t>
            </a:r>
            <a:br>
              <a:rPr lang="en-US" sz="2000" b="1" dirty="0" smtClean="0"/>
            </a:br>
            <a:r>
              <a:rPr lang="en-US" sz="2000" dirty="0" smtClean="0"/>
              <a:t>AB 1228 (Gipson) – Priority for Homeless Students in UC, CSU and CCC Campus Housing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114800" y="1524000"/>
            <a:ext cx="5011882" cy="5334000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 fontScale="92500" lnSpcReduction="20000"/>
          </a:bodyPr>
          <a:lstStyle/>
          <a:p>
            <a:pPr>
              <a:lnSpc>
                <a:spcPct val="80000"/>
              </a:lnSpc>
            </a:pPr>
            <a:endParaRPr lang="en-US" sz="1000" dirty="0" smtClean="0">
              <a:solidFill>
                <a:schemeClr val="tx1"/>
              </a:solidFill>
            </a:endParaRPr>
          </a:p>
          <a:p>
            <a:pPr>
              <a:lnSpc>
                <a:spcPct val="110000"/>
              </a:lnSpc>
              <a:buClr>
                <a:srgbClr val="002060"/>
              </a:buClr>
            </a:pPr>
            <a:r>
              <a:rPr lang="en-US" sz="2700" dirty="0" smtClean="0">
                <a:solidFill>
                  <a:schemeClr val="tx1"/>
                </a:solidFill>
              </a:rPr>
              <a:t>Extends </a:t>
            </a:r>
            <a:r>
              <a:rPr lang="en-US" sz="2700" dirty="0">
                <a:solidFill>
                  <a:schemeClr val="tx1"/>
                </a:solidFill>
              </a:rPr>
              <a:t>priority for housing at the University of California, the California State University, and the California Community Colleges to homeless youth, and requests campuses to develop plans to ensure that </a:t>
            </a:r>
            <a:r>
              <a:rPr lang="en-US" sz="2700" dirty="0" smtClean="0">
                <a:solidFill>
                  <a:schemeClr val="tx1"/>
                </a:solidFill>
              </a:rPr>
              <a:t>current and former homeless </a:t>
            </a:r>
            <a:r>
              <a:rPr lang="en-US" sz="2700" dirty="0">
                <a:solidFill>
                  <a:schemeClr val="tx1"/>
                </a:solidFill>
              </a:rPr>
              <a:t>and foster youth have housing during breaks</a:t>
            </a:r>
            <a:r>
              <a:rPr lang="en-US" sz="2700" dirty="0" smtClean="0">
                <a:solidFill>
                  <a:schemeClr val="tx1"/>
                </a:solidFill>
              </a:rPr>
              <a:t>.</a:t>
            </a:r>
          </a:p>
          <a:p>
            <a:pPr>
              <a:lnSpc>
                <a:spcPct val="110000"/>
              </a:lnSpc>
              <a:buClrTx/>
            </a:pPr>
            <a:r>
              <a:rPr lang="en-US" sz="2700" dirty="0" smtClean="0">
                <a:solidFill>
                  <a:schemeClr val="tx1"/>
                </a:solidFill>
              </a:rPr>
              <a:t>Requires </a:t>
            </a:r>
            <a:r>
              <a:rPr lang="en-US" sz="2700" dirty="0">
                <a:solidFill>
                  <a:schemeClr val="tx1"/>
                </a:solidFill>
              </a:rPr>
              <a:t>that the </a:t>
            </a:r>
            <a:r>
              <a:rPr lang="en-US" sz="2700" dirty="0" smtClean="0">
                <a:solidFill>
                  <a:schemeClr val="tx1"/>
                </a:solidFill>
              </a:rPr>
              <a:t>students are not </a:t>
            </a:r>
            <a:r>
              <a:rPr lang="en-US" sz="2700" dirty="0">
                <a:solidFill>
                  <a:schemeClr val="tx1"/>
                </a:solidFill>
              </a:rPr>
              <a:t>charged any additional costs or fees related to remaining on campus during scheduled academic breaks</a:t>
            </a:r>
          </a:p>
          <a:p>
            <a:pPr>
              <a:lnSpc>
                <a:spcPct val="110000"/>
              </a:lnSpc>
              <a:buClrTx/>
            </a:pPr>
            <a:r>
              <a:rPr lang="en-US" sz="2700" dirty="0" smtClean="0">
                <a:solidFill>
                  <a:schemeClr val="tx1"/>
                </a:solidFill>
              </a:rPr>
              <a:t>10/7/15 – Bill signed into </a:t>
            </a:r>
            <a:r>
              <a:rPr lang="en-US" sz="2700" dirty="0" smtClean="0">
                <a:solidFill>
                  <a:schemeClr val="tx1"/>
                </a:solidFill>
              </a:rPr>
              <a:t>law</a:t>
            </a:r>
            <a:endParaRPr lang="en-US" sz="2700" dirty="0">
              <a:solidFill>
                <a:schemeClr val="tx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590800"/>
            <a:ext cx="4114800" cy="2514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318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228600"/>
            <a:ext cx="6861048" cy="990600"/>
          </a:xfrm>
        </p:spPr>
        <p:txBody>
          <a:bodyPr>
            <a:noAutofit/>
          </a:bodyPr>
          <a:lstStyle/>
          <a:p>
            <a:r>
              <a:rPr lang="en-US" sz="2000" b="1" dirty="0" smtClean="0">
                <a:solidFill>
                  <a:srgbClr val="74B230"/>
                </a:solidFill>
              </a:rPr>
              <a:t>CCY Sponsored Legislation:</a:t>
            </a:r>
            <a:br>
              <a:rPr lang="en-US" sz="2000" b="1" dirty="0" smtClean="0">
                <a:solidFill>
                  <a:srgbClr val="74B230"/>
                </a:solidFill>
              </a:rPr>
            </a:br>
            <a:r>
              <a:rPr lang="en-US" sz="2000" dirty="0" smtClean="0">
                <a:solidFill>
                  <a:srgbClr val="74B230"/>
                </a:solidFill>
              </a:rPr>
              <a:t>SCR 82 (McGuire) – California Runaway &amp; Homeless Youth Month </a:t>
            </a:r>
            <a:endParaRPr lang="en-US" sz="2000" dirty="0">
              <a:solidFill>
                <a:srgbClr val="74B23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676400"/>
            <a:ext cx="4191000" cy="5105400"/>
          </a:xfrm>
        </p:spPr>
        <p:txBody>
          <a:bodyPr>
            <a:noAutofit/>
          </a:bodyPr>
          <a:lstStyle/>
          <a:p>
            <a:r>
              <a:rPr lang="en-US" sz="2400" dirty="0" smtClean="0"/>
              <a:t>Designates the month of November 2015 as </a:t>
            </a:r>
            <a:r>
              <a:rPr lang="en-US" sz="2400" b="1" dirty="0" smtClean="0">
                <a:solidFill>
                  <a:srgbClr val="74B230"/>
                </a:solidFill>
              </a:rPr>
              <a:t>California Runaway and Homeless Youth Month</a:t>
            </a:r>
            <a:r>
              <a:rPr lang="en-US" sz="2400" b="1" dirty="0" smtClean="0">
                <a:solidFill>
                  <a:srgbClr val="92D050"/>
                </a:solidFill>
              </a:rPr>
              <a:t> </a:t>
            </a:r>
            <a:r>
              <a:rPr lang="en-US" sz="2400" dirty="0" smtClean="0"/>
              <a:t>and recognizes the need for individuals, schools, communities, business, local governments, and the state to take action on behalf of runaway and homeless youth in California.</a:t>
            </a:r>
          </a:p>
          <a:p>
            <a:r>
              <a:rPr lang="en-US" sz="1800" dirty="0" smtClean="0"/>
              <a:t>9/4/2015 – Resolution </a:t>
            </a:r>
            <a:r>
              <a:rPr lang="en-US" sz="1800" dirty="0" smtClean="0"/>
              <a:t>Adopted</a:t>
            </a:r>
          </a:p>
          <a:p>
            <a:r>
              <a:rPr lang="en-US" sz="2000" dirty="0" smtClean="0"/>
              <a:t>CCY Facebook address:  </a:t>
            </a:r>
            <a:r>
              <a:rPr lang="en-US" sz="2000" b="1" dirty="0" smtClean="0">
                <a:solidFill>
                  <a:schemeClr val="accent2">
                    <a:lumMod val="75000"/>
                  </a:schemeClr>
                </a:solidFill>
              </a:rPr>
              <a:t>calyouth.org</a:t>
            </a:r>
            <a:endParaRPr lang="en-US" sz="2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17410" name="Picture 2" descr="https://fbcdn-sphotos-e-a.akamaihd.net/hphotos-ak-ash3/546449_407055936021458_1248842841_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76200"/>
            <a:ext cx="1097280" cy="1097280"/>
          </a:xfrm>
          <a:prstGeom prst="rect">
            <a:avLst/>
          </a:prstGeom>
          <a:noFill/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2438400"/>
            <a:ext cx="3970940" cy="289703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000" b="1" dirty="0"/>
              <a:t>CCY Sponsored Legislation:</a:t>
            </a:r>
            <a:br>
              <a:rPr lang="en-US" sz="2000" b="1" dirty="0"/>
            </a:br>
            <a:r>
              <a:rPr lang="en-US" sz="2000" dirty="0"/>
              <a:t>AB </a:t>
            </a:r>
            <a:r>
              <a:rPr lang="en-US" sz="2000" dirty="0" smtClean="0"/>
              <a:t>801(Bloom) </a:t>
            </a:r>
            <a:r>
              <a:rPr lang="en-US" sz="2000" dirty="0"/>
              <a:t>– Success for Homeless Youth in Higher Education </a:t>
            </a:r>
            <a:r>
              <a:rPr lang="en-US" sz="2000" dirty="0" smtClean="0"/>
              <a:t>Act</a:t>
            </a:r>
            <a:br>
              <a:rPr lang="en-US" sz="2000" dirty="0" smtClean="0"/>
            </a:br>
            <a:r>
              <a:rPr lang="en-US" sz="2000" dirty="0" smtClean="0"/>
              <a:t>* </a:t>
            </a:r>
            <a:r>
              <a:rPr lang="en-US" sz="2000" dirty="0" smtClean="0"/>
              <a:t>Now a 2 Year Bill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800600"/>
          </a:xfrm>
        </p:spPr>
        <p:txBody>
          <a:bodyPr>
            <a:noAutofit/>
          </a:bodyPr>
          <a:lstStyle/>
          <a:p>
            <a:r>
              <a:rPr lang="en-US" sz="2000" dirty="0" smtClean="0"/>
              <a:t>Requires </a:t>
            </a:r>
            <a:r>
              <a:rPr lang="en-US" sz="2000" dirty="0"/>
              <a:t>the extension of priority </a:t>
            </a:r>
            <a:r>
              <a:rPr lang="en-US" sz="2000" dirty="0" smtClean="0"/>
              <a:t>enrollment </a:t>
            </a:r>
            <a:r>
              <a:rPr lang="en-US" sz="2000" dirty="0"/>
              <a:t>to homeless youth or former homeless youth at the California Community Colleges and the California State University and requests that the University of California make this same extension </a:t>
            </a:r>
          </a:p>
          <a:p>
            <a:r>
              <a:rPr lang="en-US" sz="2000" dirty="0"/>
              <a:t>R</a:t>
            </a:r>
            <a:r>
              <a:rPr lang="en-US" sz="2000" dirty="0" smtClean="0"/>
              <a:t>equires </a:t>
            </a:r>
            <a:r>
              <a:rPr lang="en-US" sz="2000" dirty="0"/>
              <a:t>designation of a Homeless and Foster Student Liaison at each </a:t>
            </a:r>
            <a:r>
              <a:rPr lang="en-US" sz="2000" dirty="0" err="1"/>
              <a:t>CalGrant</a:t>
            </a:r>
            <a:r>
              <a:rPr lang="en-US" sz="2000" dirty="0"/>
              <a:t> participating institution </a:t>
            </a:r>
          </a:p>
          <a:p>
            <a:r>
              <a:rPr lang="en-US" sz="2000" dirty="0"/>
              <a:t>G</a:t>
            </a:r>
            <a:r>
              <a:rPr lang="en-US" sz="2000" dirty="0" smtClean="0"/>
              <a:t>rants </a:t>
            </a:r>
            <a:r>
              <a:rPr lang="en-US" sz="2000" dirty="0"/>
              <a:t>homeless youth enrolling in a public higher education institution residency status</a:t>
            </a:r>
          </a:p>
          <a:p>
            <a:r>
              <a:rPr lang="en-US" sz="2000" dirty="0"/>
              <a:t>R</a:t>
            </a:r>
            <a:r>
              <a:rPr lang="en-US" sz="2000" dirty="0" smtClean="0"/>
              <a:t>equires </a:t>
            </a:r>
            <a:r>
              <a:rPr lang="en-US" sz="2000" dirty="0"/>
              <a:t>the waiver of per unit fees for a homeless youth or former homeless youth at the community colleges</a:t>
            </a:r>
          </a:p>
          <a:p>
            <a:r>
              <a:rPr lang="en-US" sz="2000" dirty="0"/>
              <a:t>A</a:t>
            </a:r>
            <a:r>
              <a:rPr lang="en-US" sz="2000" dirty="0" smtClean="0"/>
              <a:t>dds </a:t>
            </a:r>
            <a:r>
              <a:rPr lang="en-US" sz="2000" dirty="0"/>
              <a:t>homeless youth to the categories of youth to be served under existing financial aid programs and </a:t>
            </a:r>
            <a:r>
              <a:rPr lang="en-US" sz="2000" dirty="0" smtClean="0"/>
              <a:t>services</a:t>
            </a:r>
          </a:p>
          <a:p>
            <a:r>
              <a:rPr lang="en-US" sz="2000" dirty="0" smtClean="0"/>
              <a:t>Two Year Bill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6262847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http://sphotos-b.xx.fbcdn.net/hphotos-ash4/425619_311528088907577_2051817831_n.jpg"/>
          <p:cNvPicPr>
            <a:picLocks noChangeAspect="1" noChangeArrowheads="1"/>
          </p:cNvPicPr>
          <p:nvPr/>
        </p:nvPicPr>
        <p:blipFill>
          <a:blip r:embed="rId2" cstate="print"/>
          <a:srcRect l="11200" r="21600"/>
          <a:stretch>
            <a:fillRect/>
          </a:stretch>
        </p:blipFill>
        <p:spPr bwMode="auto">
          <a:xfrm>
            <a:off x="365760" y="2788920"/>
            <a:ext cx="2122066" cy="210312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25" name="Rectangle 24"/>
          <p:cNvSpPr/>
          <p:nvPr/>
        </p:nvSpPr>
        <p:spPr>
          <a:xfrm>
            <a:off x="530195" y="457200"/>
            <a:ext cx="5913863" cy="787908"/>
          </a:xfrm>
          <a:prstGeom prst="rect">
            <a:avLst/>
          </a:prstGeom>
          <a:noFill/>
        </p:spPr>
        <p:txBody>
          <a:bodyPr wrap="none" lIns="109728" tIns="54864" rIns="109728" bIns="54864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4400" dirty="0">
                <a:solidFill>
                  <a:schemeClr val="accent2">
                    <a:lumMod val="75000"/>
                  </a:schemeClr>
                </a:solidFill>
                <a:latin typeface="Impact" pitchFamily="34" charset="0"/>
              </a:rPr>
              <a:t>CCY </a:t>
            </a:r>
            <a:r>
              <a:rPr lang="en-US" sz="4400" dirty="0" smtClean="0">
                <a:solidFill>
                  <a:schemeClr val="accent2">
                    <a:lumMod val="75000"/>
                  </a:schemeClr>
                </a:solidFill>
                <a:latin typeface="Impact" pitchFamily="34" charset="0"/>
              </a:rPr>
              <a:t>2016 </a:t>
            </a:r>
            <a:r>
              <a:rPr lang="en-US" sz="4400" dirty="0">
                <a:solidFill>
                  <a:schemeClr val="accent2">
                    <a:lumMod val="75000"/>
                  </a:schemeClr>
                </a:solidFill>
                <a:latin typeface="Impact" pitchFamily="34" charset="0"/>
              </a:rPr>
              <a:t>Policy Platform</a:t>
            </a:r>
          </a:p>
        </p:txBody>
      </p:sp>
      <p:sp>
        <p:nvSpPr>
          <p:cNvPr id="14" name="Text Placeholder 20"/>
          <p:cNvSpPr txBox="1">
            <a:spLocks/>
          </p:cNvSpPr>
          <p:nvPr/>
        </p:nvSpPr>
        <p:spPr>
          <a:xfrm>
            <a:off x="2819400" y="1616393"/>
            <a:ext cx="5943600" cy="3290887"/>
          </a:xfrm>
          <a:prstGeom prst="rect">
            <a:avLst/>
          </a:prstGeom>
        </p:spPr>
        <p:txBody>
          <a:bodyPr lIns="91426" tIns="45712" rIns="91426" bIns="45712">
            <a:noAutofit/>
          </a:bodyPr>
          <a:lstStyle/>
          <a:p>
            <a:pPr lvl="0"/>
            <a:endParaRPr lang="en-US" sz="1700" dirty="0">
              <a:latin typeface="Calibri" panose="020F050202020403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895600" y="1371600"/>
            <a:ext cx="5181600" cy="5426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marR="0" lvl="0" indent="-285750">
              <a:lnSpc>
                <a:spcPct val="107000"/>
              </a:lnSpc>
              <a:spcBef>
                <a:spcPts val="4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dirty="0">
                <a:ea typeface="Times New Roman" panose="02020603050405020304" pitchFamily="18" charset="0"/>
                <a:cs typeface="Times New Roman" panose="02020603050405020304" pitchFamily="18" charset="0"/>
              </a:rPr>
              <a:t>Encourage the State of California to </a:t>
            </a:r>
            <a:r>
              <a:rPr lang="en-US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increase the level of funding</a:t>
            </a:r>
            <a:r>
              <a:rPr lang="en-US" dirty="0">
                <a:ea typeface="Times New Roman" panose="02020603050405020304" pitchFamily="18" charset="0"/>
                <a:cs typeface="Times New Roman" panose="02020603050405020304" pitchFamily="18" charset="0"/>
              </a:rPr>
              <a:t> dedicated to addressing the unm</a:t>
            </a:r>
            <a:r>
              <a:rPr lang="en-US" dirty="0">
                <a:solidFill>
                  <a:srgbClr val="231F2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et needs of runaway and homeless youth.  CCY is recommending that the state </a:t>
            </a:r>
            <a:r>
              <a:rPr lang="en-US" b="1" dirty="0">
                <a:solidFill>
                  <a:srgbClr val="231F2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increase its ongoing funding commitment from $1.1 million to $25 million starting </a:t>
            </a:r>
            <a:r>
              <a:rPr lang="en-US" dirty="0">
                <a:solidFill>
                  <a:srgbClr val="231F2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in the 2016-17 Budget to support and expand additional programs and services for runaway and homeless youth, especially in unserved areas of the state. </a:t>
            </a:r>
            <a:r>
              <a:rPr lang="en-US" b="1" dirty="0">
                <a:solidFill>
                  <a:srgbClr val="231F2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231F2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Of these funds</a:t>
            </a:r>
            <a:r>
              <a:rPr lang="en-US" b="1" dirty="0">
                <a:solidFill>
                  <a:srgbClr val="231F2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>
                <a:ea typeface="Times New Roman" panose="02020603050405020304" pitchFamily="18" charset="0"/>
                <a:cs typeface="Times New Roman" panose="02020603050405020304" pitchFamily="18" charset="0"/>
              </a:rPr>
              <a:t>$10 million should be focused on </a:t>
            </a:r>
            <a:r>
              <a:rPr lang="en-US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immediate basic needs for homeless youth to </a:t>
            </a:r>
            <a:r>
              <a:rPr lang="en-US" dirty="0">
                <a:ea typeface="Times New Roman" panose="02020603050405020304" pitchFamily="18" charset="0"/>
                <a:cs typeface="Times New Roman" panose="02020603050405020304" pitchFamily="18" charset="0"/>
              </a:rPr>
              <a:t>include outreach, drop-in centers and emergency shelters, coupled with supportive services. The additional $15 million would be allocated for programs to help move youth out of emergency shelters and off the streets and into transitional living programs as a pathway out of homelessness and into independent living, </a:t>
            </a:r>
            <a:r>
              <a:rPr lang="en-US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with access </a:t>
            </a:r>
            <a:r>
              <a:rPr lang="en-US" dirty="0">
                <a:ea typeface="Times New Roman" panose="02020603050405020304" pitchFamily="18" charset="0"/>
                <a:cs typeface="Times New Roman" panose="02020603050405020304" pitchFamily="18" charset="0"/>
              </a:rPr>
              <a:t>to education and gainful employment. </a:t>
            </a:r>
            <a:endParaRPr lang="en-US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504614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http://sphotos-b.xx.fbcdn.net/hphotos-ash4/425619_311528088907577_2051817831_n.jpg"/>
          <p:cNvPicPr>
            <a:picLocks noChangeAspect="1" noChangeArrowheads="1"/>
          </p:cNvPicPr>
          <p:nvPr/>
        </p:nvPicPr>
        <p:blipFill>
          <a:blip r:embed="rId2" cstate="print"/>
          <a:srcRect l="11200" r="21600"/>
          <a:stretch>
            <a:fillRect/>
          </a:stretch>
        </p:blipFill>
        <p:spPr bwMode="auto">
          <a:xfrm>
            <a:off x="365760" y="2788920"/>
            <a:ext cx="2122066" cy="210312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25" name="Rectangle 24"/>
          <p:cNvSpPr/>
          <p:nvPr/>
        </p:nvSpPr>
        <p:spPr>
          <a:xfrm>
            <a:off x="530195" y="457200"/>
            <a:ext cx="5913863" cy="787908"/>
          </a:xfrm>
          <a:prstGeom prst="rect">
            <a:avLst/>
          </a:prstGeom>
          <a:noFill/>
        </p:spPr>
        <p:txBody>
          <a:bodyPr wrap="none" lIns="109728" tIns="54864" rIns="109728" bIns="54864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4400" dirty="0">
                <a:solidFill>
                  <a:schemeClr val="accent2">
                    <a:lumMod val="75000"/>
                  </a:schemeClr>
                </a:solidFill>
                <a:latin typeface="Impact" pitchFamily="34" charset="0"/>
              </a:rPr>
              <a:t>CCY </a:t>
            </a:r>
            <a:r>
              <a:rPr lang="en-US" sz="4400" dirty="0" smtClean="0">
                <a:solidFill>
                  <a:schemeClr val="accent2">
                    <a:lumMod val="75000"/>
                  </a:schemeClr>
                </a:solidFill>
                <a:latin typeface="Impact" pitchFamily="34" charset="0"/>
              </a:rPr>
              <a:t>2016 </a:t>
            </a:r>
            <a:r>
              <a:rPr lang="en-US" sz="4400" dirty="0">
                <a:solidFill>
                  <a:schemeClr val="accent2">
                    <a:lumMod val="75000"/>
                  </a:schemeClr>
                </a:solidFill>
                <a:latin typeface="Impact" pitchFamily="34" charset="0"/>
              </a:rPr>
              <a:t>Policy Platform</a:t>
            </a:r>
          </a:p>
        </p:txBody>
      </p:sp>
      <p:sp>
        <p:nvSpPr>
          <p:cNvPr id="14" name="Text Placeholder 20"/>
          <p:cNvSpPr txBox="1">
            <a:spLocks/>
          </p:cNvSpPr>
          <p:nvPr/>
        </p:nvSpPr>
        <p:spPr>
          <a:xfrm>
            <a:off x="2819400" y="1616393"/>
            <a:ext cx="5943600" cy="3290887"/>
          </a:xfrm>
          <a:prstGeom prst="rect">
            <a:avLst/>
          </a:prstGeom>
        </p:spPr>
        <p:txBody>
          <a:bodyPr lIns="91426" tIns="45712" rIns="91426" bIns="45712">
            <a:noAutofit/>
          </a:bodyPr>
          <a:lstStyle/>
          <a:p>
            <a:pPr lvl="0"/>
            <a:endParaRPr lang="en-US" sz="1700" dirty="0">
              <a:latin typeface="Calibri" panose="020F050202020403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200400" y="1390983"/>
            <a:ext cx="4572000" cy="5657446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marR="139700" lvl="0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rgbClr val="231F2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Encourage </a:t>
            </a:r>
            <a:r>
              <a:rPr lang="en-US" dirty="0">
                <a:solidFill>
                  <a:srgbClr val="231F2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the U.S. Department of Housing and Urban Development </a:t>
            </a:r>
            <a:r>
              <a:rPr lang="en-US" b="1" dirty="0">
                <a:solidFill>
                  <a:srgbClr val="231F2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to adopt a more inclusive definition of homeless youth and families modeled on the McKinney-Vento Act</a:t>
            </a:r>
            <a:r>
              <a:rPr lang="en-US" dirty="0">
                <a:solidFill>
                  <a:srgbClr val="231F2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definitions and to restore local decision-making to allow communities to set their own priorities</a:t>
            </a:r>
            <a:r>
              <a:rPr lang="en-US" dirty="0" smtClean="0">
                <a:solidFill>
                  <a:srgbClr val="231F2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marR="139700" lvl="0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endParaRPr lang="en-US" dirty="0">
              <a:solidFill>
                <a:srgbClr val="231F2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139700" lvl="0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dirty="0">
                <a:ea typeface="Times New Roman" panose="02020603050405020304" pitchFamily="18" charset="0"/>
                <a:cs typeface="Times New Roman" panose="02020603050405020304" pitchFamily="18" charset="0"/>
              </a:rPr>
              <a:t>Encourage the State of California </a:t>
            </a:r>
            <a:r>
              <a:rPr lang="en-US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to maintain a balanced approach when enacting regulations that allows for innovation by homeless and disconnected youth providers</a:t>
            </a:r>
            <a:r>
              <a:rPr lang="en-US" dirty="0">
                <a:ea typeface="Times New Roman" panose="02020603050405020304" pitchFamily="18" charset="0"/>
                <a:cs typeface="Times New Roman" panose="02020603050405020304" pitchFamily="18" charset="0"/>
              </a:rPr>
              <a:t> in order to better respond programmatically and fiscally to the needs of runaway, homeless and disconnected youth in the state.</a:t>
            </a:r>
            <a:r>
              <a:rPr lang="en-US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16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marR="139700" lvl="0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endParaRPr lang="en-US" dirty="0" smtClean="0">
              <a:solidFill>
                <a:srgbClr val="231F2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13970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lang="en-US" sz="1600" dirty="0">
              <a:solidFill>
                <a:srgbClr val="231F2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13970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385972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Custom 7">
      <a:dk1>
        <a:sysClr val="windowText" lastClr="000000"/>
      </a:dk1>
      <a:lt1>
        <a:sysClr val="window" lastClr="FFFFFF"/>
      </a:lt1>
      <a:dk2>
        <a:srgbClr val="004C99"/>
      </a:dk2>
      <a:lt2>
        <a:srgbClr val="EBDDC3"/>
      </a:lt2>
      <a:accent1>
        <a:srgbClr val="000000"/>
      </a:accent1>
      <a:accent2>
        <a:srgbClr val="F69D1A"/>
      </a:accent2>
      <a:accent3>
        <a:srgbClr val="D0C3BE"/>
      </a:accent3>
      <a:accent4>
        <a:srgbClr val="D8B25C"/>
      </a:accent4>
      <a:accent5>
        <a:srgbClr val="7BA79D"/>
      </a:accent5>
      <a:accent6>
        <a:srgbClr val="968C8C"/>
      </a:accent6>
      <a:hlink>
        <a:srgbClr val="395750"/>
      </a:hlink>
      <a:folHlink>
        <a:srgbClr val="704404"/>
      </a:folHlink>
    </a:clrScheme>
    <a:fontScheme name="Custom 1">
      <a:majorFont>
        <a:latin typeface="Univers LT Std 85 XBlk"/>
        <a:ea typeface=""/>
        <a:cs typeface=""/>
      </a:majorFont>
      <a:minorFont>
        <a:latin typeface="Garamond"/>
        <a:ea typeface=""/>
        <a:cs typeface="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3737</TotalTime>
  <Words>502</Words>
  <Application>Microsoft Office PowerPoint</Application>
  <PresentationFormat>On-screen Show (4:3)</PresentationFormat>
  <Paragraphs>41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Arial</vt:lpstr>
      <vt:lpstr>Calibri</vt:lpstr>
      <vt:lpstr>Garamond</vt:lpstr>
      <vt:lpstr>Impact</vt:lpstr>
      <vt:lpstr>Times New Roman</vt:lpstr>
      <vt:lpstr>Univers LT Std 85 XBlk</vt:lpstr>
      <vt:lpstr>Wingdings</vt:lpstr>
      <vt:lpstr>Wingdings 2</vt:lpstr>
      <vt:lpstr>Median</vt:lpstr>
      <vt:lpstr>PowerPoint Presentation</vt:lpstr>
      <vt:lpstr>California Coalition for Youth</vt:lpstr>
      <vt:lpstr>CCY Sponsored Legislation: SB 252 (Leno) – Free GED and Proficiency Exams</vt:lpstr>
      <vt:lpstr>CCY Sponsored Legislation: AB 1228 (Gipson) – Priority for Homeless Students in UC, CSU and CCC Campus Housing</vt:lpstr>
      <vt:lpstr>CCY Sponsored Legislation: SCR 82 (McGuire) – California Runaway &amp; Homeless Youth Month </vt:lpstr>
      <vt:lpstr>CCY Sponsored Legislation: AB 801(Bloom) – Success for Homeless Youth in Higher Education Act * Now a 2 Year Bill</vt:lpstr>
      <vt:lpstr>PowerPoint Presentation</vt:lpstr>
      <vt:lpstr>PowerPoint Presentation</vt:lpstr>
    </vt:vector>
  </TitlesOfParts>
  <Company> 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Desiree</dc:creator>
  <cp:lastModifiedBy>paul</cp:lastModifiedBy>
  <cp:revision>171</cp:revision>
  <cp:lastPrinted>2015-10-15T22:45:25Z</cp:lastPrinted>
  <dcterms:created xsi:type="dcterms:W3CDTF">2013-05-17T20:16:52Z</dcterms:created>
  <dcterms:modified xsi:type="dcterms:W3CDTF">2015-11-04T20:37:08Z</dcterms:modified>
</cp:coreProperties>
</file>