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7" r:id="rId1"/>
    <p:sldMasterId id="2147483844" r:id="rId2"/>
    <p:sldMasterId id="2147483856" r:id="rId3"/>
  </p:sldMasterIdLst>
  <p:notesMasterIdLst>
    <p:notesMasterId r:id="rId34"/>
  </p:notesMasterIdLst>
  <p:handoutMasterIdLst>
    <p:handoutMasterId r:id="rId35"/>
  </p:handoutMasterIdLst>
  <p:sldIdLst>
    <p:sldId id="256" r:id="rId4"/>
    <p:sldId id="257" r:id="rId5"/>
    <p:sldId id="319" r:id="rId6"/>
    <p:sldId id="268" r:id="rId7"/>
    <p:sldId id="324" r:id="rId8"/>
    <p:sldId id="308" r:id="rId9"/>
    <p:sldId id="309" r:id="rId10"/>
    <p:sldId id="310" r:id="rId11"/>
    <p:sldId id="311" r:id="rId12"/>
    <p:sldId id="312" r:id="rId13"/>
    <p:sldId id="295" r:id="rId14"/>
    <p:sldId id="294" r:id="rId15"/>
    <p:sldId id="320" r:id="rId16"/>
    <p:sldId id="323" r:id="rId17"/>
    <p:sldId id="322" r:id="rId18"/>
    <p:sldId id="321" r:id="rId19"/>
    <p:sldId id="317" r:id="rId20"/>
    <p:sldId id="270" r:id="rId21"/>
    <p:sldId id="289" r:id="rId22"/>
    <p:sldId id="274" r:id="rId23"/>
    <p:sldId id="275" r:id="rId24"/>
    <p:sldId id="276" r:id="rId25"/>
    <p:sldId id="290" r:id="rId26"/>
    <p:sldId id="291" r:id="rId27"/>
    <p:sldId id="288" r:id="rId28"/>
    <p:sldId id="287" r:id="rId29"/>
    <p:sldId id="269" r:id="rId30"/>
    <p:sldId id="297" r:id="rId31"/>
    <p:sldId id="298" r:id="rId32"/>
    <p:sldId id="299" r:id="rId33"/>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8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E0C325EB-C51F-4EE8-8A78-A7B4DF7A4ED6}" type="datetimeFigureOut">
              <a:rPr lang="en-US" smtClean="0"/>
              <a:t>5/8/2019</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666A4F6F-FBB1-43BC-AD18-6019C8CB5D3F}" type="slidenum">
              <a:rPr lang="en-US" smtClean="0"/>
              <a:t>‹#›</a:t>
            </a:fld>
            <a:endParaRPr lang="en-US" dirty="0"/>
          </a:p>
        </p:txBody>
      </p:sp>
    </p:spTree>
    <p:extLst>
      <p:ext uri="{BB962C8B-B14F-4D97-AF65-F5344CB8AC3E}">
        <p14:creationId xmlns:p14="http://schemas.microsoft.com/office/powerpoint/2010/main" val="176736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5C3FFF9-3A58-4EE9-A0C2-5C9A5D51F897}" type="datetimeFigureOut">
              <a:rPr lang="en-US" smtClean="0"/>
              <a:t>5/8/2019</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798FBF0-4527-4F91-8DD2-42F4F6E7BF42}" type="slidenum">
              <a:rPr lang="en-US" smtClean="0"/>
              <a:t>‹#›</a:t>
            </a:fld>
            <a:endParaRPr lang="en-US" dirty="0"/>
          </a:p>
        </p:txBody>
      </p:sp>
    </p:spTree>
    <p:extLst>
      <p:ext uri="{BB962C8B-B14F-4D97-AF65-F5344CB8AC3E}">
        <p14:creationId xmlns:p14="http://schemas.microsoft.com/office/powerpoint/2010/main" val="253828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236A67-4820-4378-AF96-003C4B91A2F6}"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2510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235764-9371-4404-8D78-C2368C49E27D}"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203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464FB-2A4F-4F51-A6C9-828DBA389B5E}"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7387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88999D-D3D7-4EC7-9A16-509B77A9B49D}"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78996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3A5FA4-B229-4733-BAD8-80297177BCDC}"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20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EFCCE4-9679-46DF-839B-E33B08DD4E66}"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7887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75C09-97EC-49DE-91D0-D0B4520A416C}"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608588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57657-46E3-479E-9187-9165A7191F47}"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14316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9FEB-D98D-41BE-8777-B80F55848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03118-B6A0-47E6-86B7-BAE31346F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E96A33-6411-452A-BD27-1B2C8738E2E3}"/>
              </a:ext>
            </a:extLst>
          </p:cNvPr>
          <p:cNvSpPr>
            <a:spLocks noGrp="1"/>
          </p:cNvSpPr>
          <p:nvPr>
            <p:ph type="dt" sz="half" idx="10"/>
          </p:nvPr>
        </p:nvSpPr>
        <p:spPr/>
        <p:txBody>
          <a:bodyPr/>
          <a:lstStyle/>
          <a:p>
            <a:fld id="{ACFB1947-945A-4A35-80DE-F136065FDB8F}" type="datetime1">
              <a:rPr lang="en-US" smtClean="0"/>
              <a:t>5/8/2019</a:t>
            </a:fld>
            <a:endParaRPr lang="en-US" dirty="0"/>
          </a:p>
        </p:txBody>
      </p:sp>
      <p:sp>
        <p:nvSpPr>
          <p:cNvPr id="5" name="Footer Placeholder 4">
            <a:extLst>
              <a:ext uri="{FF2B5EF4-FFF2-40B4-BE49-F238E27FC236}">
                <a16:creationId xmlns:a16="http://schemas.microsoft.com/office/drawing/2014/main" id="{8D1B6024-4C88-4F7F-ADC3-B4708C79CB9E}"/>
              </a:ext>
            </a:extLst>
          </p:cNvPr>
          <p:cNvSpPr>
            <a:spLocks noGrp="1"/>
          </p:cNvSpPr>
          <p:nvPr>
            <p:ph type="ftr" sz="quarter" idx="11"/>
          </p:nvPr>
        </p:nvSpPr>
        <p:spPr/>
        <p:txBody>
          <a:body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76DD416F-BE46-4180-8E05-86F4858CCC22}"/>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245022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56C2-80D7-4AEC-9648-E3CA3044B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5B2A1-681D-4746-8681-0BF948FC03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989C0-3CC7-40E9-8889-19176EAD903D}"/>
              </a:ext>
            </a:extLst>
          </p:cNvPr>
          <p:cNvSpPr>
            <a:spLocks noGrp="1"/>
          </p:cNvSpPr>
          <p:nvPr>
            <p:ph type="dt" sz="half" idx="10"/>
          </p:nvPr>
        </p:nvSpPr>
        <p:spPr/>
        <p:txBody>
          <a:bodyPr/>
          <a:lstStyle/>
          <a:p>
            <a:fld id="{4D477528-0D8B-4765-B5EB-DBDC056110F7}" type="datetime1">
              <a:rPr lang="en-US" smtClean="0"/>
              <a:t>5/8/2019</a:t>
            </a:fld>
            <a:endParaRPr lang="en-US" dirty="0"/>
          </a:p>
        </p:txBody>
      </p:sp>
      <p:sp>
        <p:nvSpPr>
          <p:cNvPr id="5" name="Footer Placeholder 4">
            <a:extLst>
              <a:ext uri="{FF2B5EF4-FFF2-40B4-BE49-F238E27FC236}">
                <a16:creationId xmlns:a16="http://schemas.microsoft.com/office/drawing/2014/main" id="{C088A01B-948C-4A25-9A11-10D022CF2AC2}"/>
              </a:ext>
            </a:extLst>
          </p:cNvPr>
          <p:cNvSpPr>
            <a:spLocks noGrp="1"/>
          </p:cNvSpPr>
          <p:nvPr>
            <p:ph type="ftr" sz="quarter" idx="11"/>
          </p:nvPr>
        </p:nvSpPr>
        <p:spPr/>
        <p:txBody>
          <a:body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AD246A37-983F-4D9F-99CB-AEDD0730E880}"/>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71357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6A27-103E-466D-9B26-1E2790C0E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CCD1-343C-406E-89B3-3EA7A6C56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98E13C-3CC7-48F6-9AEF-81A5894B49D0}"/>
              </a:ext>
            </a:extLst>
          </p:cNvPr>
          <p:cNvSpPr>
            <a:spLocks noGrp="1"/>
          </p:cNvSpPr>
          <p:nvPr>
            <p:ph type="dt" sz="half" idx="10"/>
          </p:nvPr>
        </p:nvSpPr>
        <p:spPr/>
        <p:txBody>
          <a:bodyPr/>
          <a:lstStyle/>
          <a:p>
            <a:fld id="{40E66CD6-5F15-49ED-AF0C-6CB963599C74}" type="datetime1">
              <a:rPr lang="en-US" smtClean="0"/>
              <a:t>5/8/2019</a:t>
            </a:fld>
            <a:endParaRPr lang="en-US" dirty="0"/>
          </a:p>
        </p:txBody>
      </p:sp>
      <p:sp>
        <p:nvSpPr>
          <p:cNvPr id="5" name="Footer Placeholder 4">
            <a:extLst>
              <a:ext uri="{FF2B5EF4-FFF2-40B4-BE49-F238E27FC236}">
                <a16:creationId xmlns:a16="http://schemas.microsoft.com/office/drawing/2014/main" id="{2232EDCA-F9CE-4BBB-A69A-8E3604714532}"/>
              </a:ext>
            </a:extLst>
          </p:cNvPr>
          <p:cNvSpPr>
            <a:spLocks noGrp="1"/>
          </p:cNvSpPr>
          <p:nvPr>
            <p:ph type="ftr" sz="quarter" idx="11"/>
          </p:nvPr>
        </p:nvSpPr>
        <p:spPr/>
        <p:txBody>
          <a:body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93DBF2B3-C6EA-4F33-9B1D-CFBE7847CB86}"/>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74507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AE253-BE4A-4468-ADE0-B54E78859ABD}"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772418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152C-2362-475C-8FBD-381A66D5B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85A0B-B021-4184-8104-5F5AC6B0EA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120A0-3458-4CF8-AD82-3B40625D91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A47A86-5670-4FD0-B7E2-1B062E6D0E76}"/>
              </a:ext>
            </a:extLst>
          </p:cNvPr>
          <p:cNvSpPr>
            <a:spLocks noGrp="1"/>
          </p:cNvSpPr>
          <p:nvPr>
            <p:ph type="dt" sz="half" idx="10"/>
          </p:nvPr>
        </p:nvSpPr>
        <p:spPr/>
        <p:txBody>
          <a:bodyPr/>
          <a:lstStyle/>
          <a:p>
            <a:fld id="{A3687282-AF14-4F1D-A2CF-0968EEA495DC}" type="datetime1">
              <a:rPr lang="en-US" smtClean="0"/>
              <a:t>5/8/2019</a:t>
            </a:fld>
            <a:endParaRPr lang="en-US" dirty="0"/>
          </a:p>
        </p:txBody>
      </p:sp>
      <p:sp>
        <p:nvSpPr>
          <p:cNvPr id="6" name="Footer Placeholder 5">
            <a:extLst>
              <a:ext uri="{FF2B5EF4-FFF2-40B4-BE49-F238E27FC236}">
                <a16:creationId xmlns:a16="http://schemas.microsoft.com/office/drawing/2014/main" id="{A685047F-C05B-4F4D-BC90-15A35757F5C3}"/>
              </a:ext>
            </a:extLst>
          </p:cNvPr>
          <p:cNvSpPr>
            <a:spLocks noGrp="1"/>
          </p:cNvSpPr>
          <p:nvPr>
            <p:ph type="ftr" sz="quarter" idx="11"/>
          </p:nvPr>
        </p:nvSpPr>
        <p:spPr/>
        <p:txBody>
          <a:bodyPr/>
          <a:lstStyle/>
          <a:p>
            <a:r>
              <a:rPr lang="en-US" dirty="0"/>
              <a:t>CCCSH Children's Roundtable Presentation May 9, 2019</a:t>
            </a:r>
          </a:p>
        </p:txBody>
      </p:sp>
      <p:sp>
        <p:nvSpPr>
          <p:cNvPr id="7" name="Slide Number Placeholder 6">
            <a:extLst>
              <a:ext uri="{FF2B5EF4-FFF2-40B4-BE49-F238E27FC236}">
                <a16:creationId xmlns:a16="http://schemas.microsoft.com/office/drawing/2014/main" id="{AC2BFAA2-D702-45B3-B97A-30C1FE0CE6E1}"/>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5504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F05B-8A89-4828-B6FE-B577B6056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0A7A58-F984-494B-8B82-D08DDDB3A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810DD-CFAA-472C-A28A-C08C009553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22DA8-6834-4621-A528-14BCD4717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1D8253-3F69-4BF3-961B-5B0BD65F96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5C4E2C-13FA-4356-B761-A77CB59FCC95}"/>
              </a:ext>
            </a:extLst>
          </p:cNvPr>
          <p:cNvSpPr>
            <a:spLocks noGrp="1"/>
          </p:cNvSpPr>
          <p:nvPr>
            <p:ph type="dt" sz="half" idx="10"/>
          </p:nvPr>
        </p:nvSpPr>
        <p:spPr/>
        <p:txBody>
          <a:bodyPr/>
          <a:lstStyle/>
          <a:p>
            <a:fld id="{7BCD497E-1609-4736-AE30-62B07D28F1A1}" type="datetime1">
              <a:rPr lang="en-US" smtClean="0"/>
              <a:t>5/8/2019</a:t>
            </a:fld>
            <a:endParaRPr lang="en-US" dirty="0"/>
          </a:p>
        </p:txBody>
      </p:sp>
      <p:sp>
        <p:nvSpPr>
          <p:cNvPr id="8" name="Footer Placeholder 7">
            <a:extLst>
              <a:ext uri="{FF2B5EF4-FFF2-40B4-BE49-F238E27FC236}">
                <a16:creationId xmlns:a16="http://schemas.microsoft.com/office/drawing/2014/main" id="{2F88151D-11A6-48FA-A4F3-A8EEEFD6492F}"/>
              </a:ext>
            </a:extLst>
          </p:cNvPr>
          <p:cNvSpPr>
            <a:spLocks noGrp="1"/>
          </p:cNvSpPr>
          <p:nvPr>
            <p:ph type="ftr" sz="quarter" idx="11"/>
          </p:nvPr>
        </p:nvSpPr>
        <p:spPr/>
        <p:txBody>
          <a:bodyPr/>
          <a:lstStyle/>
          <a:p>
            <a:r>
              <a:rPr lang="en-US" dirty="0"/>
              <a:t>CCCSH Children's Roundtable Presentation May 9, 2019</a:t>
            </a:r>
          </a:p>
        </p:txBody>
      </p:sp>
      <p:sp>
        <p:nvSpPr>
          <p:cNvPr id="9" name="Slide Number Placeholder 8">
            <a:extLst>
              <a:ext uri="{FF2B5EF4-FFF2-40B4-BE49-F238E27FC236}">
                <a16:creationId xmlns:a16="http://schemas.microsoft.com/office/drawing/2014/main" id="{EA073171-38D4-4334-96D4-607E5E38C442}"/>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54411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E383-15A4-4C4B-AEB9-D6C8996D0C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D10717-242A-48AC-9396-90D2A6E7C3BC}"/>
              </a:ext>
            </a:extLst>
          </p:cNvPr>
          <p:cNvSpPr>
            <a:spLocks noGrp="1"/>
          </p:cNvSpPr>
          <p:nvPr>
            <p:ph type="dt" sz="half" idx="10"/>
          </p:nvPr>
        </p:nvSpPr>
        <p:spPr/>
        <p:txBody>
          <a:bodyPr/>
          <a:lstStyle/>
          <a:p>
            <a:fld id="{7734A8D1-D059-4D53-88BB-2AF37D8CB368}" type="datetime1">
              <a:rPr lang="en-US" smtClean="0"/>
              <a:t>5/8/2019</a:t>
            </a:fld>
            <a:endParaRPr lang="en-US" dirty="0"/>
          </a:p>
        </p:txBody>
      </p:sp>
      <p:sp>
        <p:nvSpPr>
          <p:cNvPr id="4" name="Footer Placeholder 3">
            <a:extLst>
              <a:ext uri="{FF2B5EF4-FFF2-40B4-BE49-F238E27FC236}">
                <a16:creationId xmlns:a16="http://schemas.microsoft.com/office/drawing/2014/main" id="{8F54EF9C-3FD4-4863-B9DD-C57968270D23}"/>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ACDAE892-DA84-421E-A413-6080F1AFFE6F}"/>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63701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C5431-300C-4BE6-BBEB-02ABBEA78F3E}"/>
              </a:ext>
            </a:extLst>
          </p:cNvPr>
          <p:cNvSpPr>
            <a:spLocks noGrp="1"/>
          </p:cNvSpPr>
          <p:nvPr>
            <p:ph type="dt" sz="half" idx="10"/>
          </p:nvPr>
        </p:nvSpPr>
        <p:spPr/>
        <p:txBody>
          <a:bodyPr/>
          <a:lstStyle/>
          <a:p>
            <a:fld id="{5CDD9BE8-9034-4242-9E31-F44D4D5EAD61}" type="datetime1">
              <a:rPr lang="en-US" smtClean="0"/>
              <a:t>5/8/2019</a:t>
            </a:fld>
            <a:endParaRPr lang="en-US" dirty="0"/>
          </a:p>
        </p:txBody>
      </p:sp>
      <p:sp>
        <p:nvSpPr>
          <p:cNvPr id="3" name="Footer Placeholder 2">
            <a:extLst>
              <a:ext uri="{FF2B5EF4-FFF2-40B4-BE49-F238E27FC236}">
                <a16:creationId xmlns:a16="http://schemas.microsoft.com/office/drawing/2014/main" id="{425C222A-C572-4AFF-9257-76C539DDF6F5}"/>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a:extLst>
              <a:ext uri="{FF2B5EF4-FFF2-40B4-BE49-F238E27FC236}">
                <a16:creationId xmlns:a16="http://schemas.microsoft.com/office/drawing/2014/main" id="{EB73939A-B7F4-4DD5-87FE-C06CB8F59D72}"/>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96102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E2BC-B33E-47D4-8097-7F5250366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B5F8A-3686-438F-8D47-C77B227FA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49468-2685-4CEC-BCEE-DD09D6852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68C62A-72A0-446A-A827-E91783CAE6EF}"/>
              </a:ext>
            </a:extLst>
          </p:cNvPr>
          <p:cNvSpPr>
            <a:spLocks noGrp="1"/>
          </p:cNvSpPr>
          <p:nvPr>
            <p:ph type="dt" sz="half" idx="10"/>
          </p:nvPr>
        </p:nvSpPr>
        <p:spPr/>
        <p:txBody>
          <a:bodyPr/>
          <a:lstStyle/>
          <a:p>
            <a:fld id="{CAADD160-E47E-4073-87B8-C74DBC04ECAF}" type="datetime1">
              <a:rPr lang="en-US" smtClean="0"/>
              <a:t>5/8/2019</a:t>
            </a:fld>
            <a:endParaRPr lang="en-US" dirty="0"/>
          </a:p>
        </p:txBody>
      </p:sp>
      <p:sp>
        <p:nvSpPr>
          <p:cNvPr id="6" name="Footer Placeholder 5">
            <a:extLst>
              <a:ext uri="{FF2B5EF4-FFF2-40B4-BE49-F238E27FC236}">
                <a16:creationId xmlns:a16="http://schemas.microsoft.com/office/drawing/2014/main" id="{4334F1A2-70CE-4DDF-B8F4-77679BEC618C}"/>
              </a:ext>
            </a:extLst>
          </p:cNvPr>
          <p:cNvSpPr>
            <a:spLocks noGrp="1"/>
          </p:cNvSpPr>
          <p:nvPr>
            <p:ph type="ftr" sz="quarter" idx="11"/>
          </p:nvPr>
        </p:nvSpPr>
        <p:spPr/>
        <p:txBody>
          <a:bodyPr/>
          <a:lstStyle/>
          <a:p>
            <a:r>
              <a:rPr lang="en-US" dirty="0"/>
              <a:t>CCCSH Children's Roundtable Presentation May 9, 2019</a:t>
            </a:r>
          </a:p>
        </p:txBody>
      </p:sp>
      <p:sp>
        <p:nvSpPr>
          <p:cNvPr id="7" name="Slide Number Placeholder 6">
            <a:extLst>
              <a:ext uri="{FF2B5EF4-FFF2-40B4-BE49-F238E27FC236}">
                <a16:creationId xmlns:a16="http://schemas.microsoft.com/office/drawing/2014/main" id="{AFE1FDEF-68BF-420E-9FFF-41694FBFF6FC}"/>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97258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497-AAF8-49A6-AAE1-90FE93693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FD4F9-58CE-4133-8603-69B447A68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09992D1-DC0D-4E6B-B591-6DC16883D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9C2363-8173-4C99-93FD-5E3ABB8E4CAC}"/>
              </a:ext>
            </a:extLst>
          </p:cNvPr>
          <p:cNvSpPr>
            <a:spLocks noGrp="1"/>
          </p:cNvSpPr>
          <p:nvPr>
            <p:ph type="dt" sz="half" idx="10"/>
          </p:nvPr>
        </p:nvSpPr>
        <p:spPr/>
        <p:txBody>
          <a:bodyPr/>
          <a:lstStyle/>
          <a:p>
            <a:fld id="{BD0329A9-61FB-4107-8100-4979795F5007}" type="datetime1">
              <a:rPr lang="en-US" smtClean="0"/>
              <a:t>5/8/2019</a:t>
            </a:fld>
            <a:endParaRPr lang="en-US" dirty="0"/>
          </a:p>
        </p:txBody>
      </p:sp>
      <p:sp>
        <p:nvSpPr>
          <p:cNvPr id="6" name="Footer Placeholder 5">
            <a:extLst>
              <a:ext uri="{FF2B5EF4-FFF2-40B4-BE49-F238E27FC236}">
                <a16:creationId xmlns:a16="http://schemas.microsoft.com/office/drawing/2014/main" id="{3707AF3A-0AE4-4853-A86F-4E3D84914F78}"/>
              </a:ext>
            </a:extLst>
          </p:cNvPr>
          <p:cNvSpPr>
            <a:spLocks noGrp="1"/>
          </p:cNvSpPr>
          <p:nvPr>
            <p:ph type="ftr" sz="quarter" idx="11"/>
          </p:nvPr>
        </p:nvSpPr>
        <p:spPr/>
        <p:txBody>
          <a:bodyPr/>
          <a:lstStyle/>
          <a:p>
            <a:r>
              <a:rPr lang="en-US" dirty="0"/>
              <a:t>CCCSH Children's Roundtable Presentation May 9, 2019</a:t>
            </a:r>
          </a:p>
        </p:txBody>
      </p:sp>
      <p:sp>
        <p:nvSpPr>
          <p:cNvPr id="7" name="Slide Number Placeholder 6">
            <a:extLst>
              <a:ext uri="{FF2B5EF4-FFF2-40B4-BE49-F238E27FC236}">
                <a16:creationId xmlns:a16="http://schemas.microsoft.com/office/drawing/2014/main" id="{E476EB72-8749-42E9-AB1D-53ED356DAF1D}"/>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860690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485B-18D6-4F9E-8BED-D6ED06880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8B1E38-F71A-40D9-B138-878D92BF1B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4F00A-F965-4F7F-BF63-5DBAFC463136}"/>
              </a:ext>
            </a:extLst>
          </p:cNvPr>
          <p:cNvSpPr>
            <a:spLocks noGrp="1"/>
          </p:cNvSpPr>
          <p:nvPr>
            <p:ph type="dt" sz="half" idx="10"/>
          </p:nvPr>
        </p:nvSpPr>
        <p:spPr/>
        <p:txBody>
          <a:bodyPr/>
          <a:lstStyle/>
          <a:p>
            <a:fld id="{F5F2C4F5-63B7-415E-999A-3B19ACDCA469}" type="datetime1">
              <a:rPr lang="en-US" smtClean="0"/>
              <a:t>5/8/2019</a:t>
            </a:fld>
            <a:endParaRPr lang="en-US" dirty="0"/>
          </a:p>
        </p:txBody>
      </p:sp>
      <p:sp>
        <p:nvSpPr>
          <p:cNvPr id="5" name="Footer Placeholder 4">
            <a:extLst>
              <a:ext uri="{FF2B5EF4-FFF2-40B4-BE49-F238E27FC236}">
                <a16:creationId xmlns:a16="http://schemas.microsoft.com/office/drawing/2014/main" id="{1954E688-9EE6-4DE1-B9C3-1C0443D02C13}"/>
              </a:ext>
            </a:extLst>
          </p:cNvPr>
          <p:cNvSpPr>
            <a:spLocks noGrp="1"/>
          </p:cNvSpPr>
          <p:nvPr>
            <p:ph type="ftr" sz="quarter" idx="11"/>
          </p:nvPr>
        </p:nvSpPr>
        <p:spPr/>
        <p:txBody>
          <a:body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F3297648-762C-4522-86CB-668DB1173621}"/>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2870957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B5934-6AAF-47F9-91CE-A26946A627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C2191-FC66-4AC6-BCE4-40588ECF2B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7DC2F-BE16-4CDE-B444-348EB32C3E8D}"/>
              </a:ext>
            </a:extLst>
          </p:cNvPr>
          <p:cNvSpPr>
            <a:spLocks noGrp="1"/>
          </p:cNvSpPr>
          <p:nvPr>
            <p:ph type="dt" sz="half" idx="10"/>
          </p:nvPr>
        </p:nvSpPr>
        <p:spPr/>
        <p:txBody>
          <a:bodyPr/>
          <a:lstStyle/>
          <a:p>
            <a:fld id="{CC759C37-83BE-4CE7-A03C-D8630512100F}" type="datetime1">
              <a:rPr lang="en-US" smtClean="0"/>
              <a:t>5/8/2019</a:t>
            </a:fld>
            <a:endParaRPr lang="en-US" dirty="0"/>
          </a:p>
        </p:txBody>
      </p:sp>
      <p:sp>
        <p:nvSpPr>
          <p:cNvPr id="5" name="Footer Placeholder 4">
            <a:extLst>
              <a:ext uri="{FF2B5EF4-FFF2-40B4-BE49-F238E27FC236}">
                <a16:creationId xmlns:a16="http://schemas.microsoft.com/office/drawing/2014/main" id="{757F4D06-BF79-4DF2-B79D-CE473FF82FC0}"/>
              </a:ext>
            </a:extLst>
          </p:cNvPr>
          <p:cNvSpPr>
            <a:spLocks noGrp="1"/>
          </p:cNvSpPr>
          <p:nvPr>
            <p:ph type="ftr" sz="quarter" idx="11"/>
          </p:nvPr>
        </p:nvSpPr>
        <p:spPr/>
        <p:txBody>
          <a:body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EB892243-A84A-426D-B755-F5D4A67291D8}"/>
              </a:ext>
            </a:extLst>
          </p:cNvPr>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4009788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E19497-63D1-47A0-81AD-F53D276F76E9}"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34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C6171-DB64-4AF1-8785-D2E71FCA67C2}"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95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67D082-6070-40E0-839F-A72D02F8812B}"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4168933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E3582-A5DC-4A59-BD2A-693B9AA78200}"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826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9C9FFA-20D0-48C8-B720-48DD91433225}"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954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ADF021-FB01-4E4F-A135-86642B218E29}" type="datetime1">
              <a:rPr lang="en-US" smtClean="0"/>
              <a:t>5/8/2019</a:t>
            </a:fld>
            <a:endParaRPr lang="en-US" dirty="0"/>
          </a:p>
        </p:txBody>
      </p:sp>
      <p:sp>
        <p:nvSpPr>
          <p:cNvPr id="8" name="Footer Placeholder 7"/>
          <p:cNvSpPr>
            <a:spLocks noGrp="1"/>
          </p:cNvSpPr>
          <p:nvPr>
            <p:ph type="ftr" sz="quarter" idx="11"/>
          </p:nvPr>
        </p:nvSpPr>
        <p:spPr/>
        <p:txBody>
          <a:bodyPr/>
          <a:lstStyle/>
          <a:p>
            <a:r>
              <a:rPr lang="en-US" dirty="0"/>
              <a:t>CCCSH Children's Roundtable Presentation May 9, 2019</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424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178ED-A08C-43A5-AE2B-51E96BBBD038}" type="datetime1">
              <a:rPr lang="en-US" smtClean="0"/>
              <a:t>5/8/2019</a:t>
            </a:fld>
            <a:endParaRPr lang="en-US" dirty="0"/>
          </a:p>
        </p:txBody>
      </p:sp>
      <p:sp>
        <p:nvSpPr>
          <p:cNvPr id="4" name="Footer Placeholder 3"/>
          <p:cNvSpPr>
            <a:spLocks noGrp="1"/>
          </p:cNvSpPr>
          <p:nvPr>
            <p:ph type="ftr" sz="quarter" idx="11"/>
          </p:nvPr>
        </p:nvSpPr>
        <p:spPr/>
        <p:txBody>
          <a:bodyPr/>
          <a:lstStyle/>
          <a:p>
            <a:r>
              <a:rPr lang="en-US" dirty="0"/>
              <a:t>CCCSH Children's Roundtable Presentation May 9, 2019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400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D574699-14FC-4DB6-99C3-BF192020A8E4}" type="datetime1">
              <a:rPr lang="en-US" smtClean="0"/>
              <a:t>5/8/2019</a:t>
            </a:fld>
            <a:endParaRPr lang="en-US" dirty="0"/>
          </a:p>
        </p:txBody>
      </p:sp>
      <p:sp>
        <p:nvSpPr>
          <p:cNvPr id="3" name="Footer Placeholder 2"/>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516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2F3B9-B478-4EED-AE27-4207C1C9C335}"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42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C44F7-6237-4D8D-9DC3-B88FFA24DDE7}"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3953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E2106-80AE-454E-8500-A11CB01CD821}"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528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43F0D-6E52-44C4-9335-A64FA4DA2694}"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796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C5EB8-9EA9-49CB-9EAC-D9AF5E07B71A}"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44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0B37D3-357C-470F-AF21-A966EB870D19}"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685061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D9BDD-281B-4596-99BF-C7463939ED86}"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553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A41E21-20A7-4F97-A186-B5C66843B873}" type="datetime1">
              <a:rPr lang="en-US" smtClean="0"/>
              <a:t>5/8/2019</a:t>
            </a:fld>
            <a:endParaRPr lang="en-US" dirty="0"/>
          </a:p>
        </p:txBody>
      </p:sp>
      <p:sp>
        <p:nvSpPr>
          <p:cNvPr id="4" name="Footer Placeholder 3"/>
          <p:cNvSpPr>
            <a:spLocks noGrp="1"/>
          </p:cNvSpPr>
          <p:nvPr>
            <p:ph type="ftr" sz="quarter" idx="11"/>
          </p:nvPr>
        </p:nvSpPr>
        <p:spPr/>
        <p:txBody>
          <a:bodyPr/>
          <a:lstStyle/>
          <a:p>
            <a:r>
              <a:rPr lang="en-US" dirty="0"/>
              <a:t>CCCSH Children's Roundtable Presentation May 9, 2019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771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03C29F-ABF3-4F56-9A06-FD144F140456}" type="datetime1">
              <a:rPr lang="en-US" smtClean="0"/>
              <a:t>5/8/2019</a:t>
            </a:fld>
            <a:endParaRPr lang="en-US" dirty="0"/>
          </a:p>
        </p:txBody>
      </p:sp>
      <p:sp>
        <p:nvSpPr>
          <p:cNvPr id="4" name="Footer Placeholder 3"/>
          <p:cNvSpPr>
            <a:spLocks noGrp="1"/>
          </p:cNvSpPr>
          <p:nvPr>
            <p:ph type="ftr" sz="quarter" idx="11"/>
          </p:nvPr>
        </p:nvSpPr>
        <p:spPr/>
        <p:txBody>
          <a:bodyPr/>
          <a:lstStyle/>
          <a:p>
            <a:r>
              <a:rPr lang="en-US" dirty="0"/>
              <a:t>CCCSH Children's Roundtable Presentation May 9, 2019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821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1CA8B4-94AC-4D70-B88E-A0720716BFAF}"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626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23065-E022-4CE1-BA77-14AE7F55269B}"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908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E7C5E-B0A8-410D-909E-0BA58BA6558C}" type="datetime1">
              <a:rPr lang="en-US" smtClean="0"/>
              <a:t>5/8/2019</a:t>
            </a:fld>
            <a:endParaRPr lang="en-US" dirty="0"/>
          </a:p>
        </p:txBody>
      </p:sp>
      <p:sp>
        <p:nvSpPr>
          <p:cNvPr id="5" name="Footer Placeholder 4"/>
          <p:cNvSpPr>
            <a:spLocks noGrp="1"/>
          </p:cNvSpPr>
          <p:nvPr>
            <p:ph type="ftr" sz="quarter" idx="11"/>
          </p:nvPr>
        </p:nvSpPr>
        <p:spPr/>
        <p:txBody>
          <a:bodyPr/>
          <a:lstStyle/>
          <a:p>
            <a:r>
              <a:rPr lang="en-US" dirty="0"/>
              <a:t>CCCSH Children's Roundtable Presentation May 9,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35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7EDE6-7B77-48A7-99E6-4DE512531666}" type="datetime1">
              <a:rPr lang="en-US" smtClean="0"/>
              <a:t>5/8/2019</a:t>
            </a:fld>
            <a:endParaRPr lang="en-US" dirty="0"/>
          </a:p>
        </p:txBody>
      </p:sp>
      <p:sp>
        <p:nvSpPr>
          <p:cNvPr id="8" name="Footer Placeholder 7"/>
          <p:cNvSpPr>
            <a:spLocks noGrp="1"/>
          </p:cNvSpPr>
          <p:nvPr>
            <p:ph type="ftr" sz="quarter" idx="11"/>
          </p:nvPr>
        </p:nvSpPr>
        <p:spPr/>
        <p:txBody>
          <a:bodyPr/>
          <a:lstStyle/>
          <a:p>
            <a:r>
              <a:rPr lang="en-US" dirty="0"/>
              <a:t>CCCSH Children's Roundtable Presentation May 9, 2019</a:t>
            </a:r>
          </a:p>
        </p:txBody>
      </p:sp>
      <p:sp>
        <p:nvSpPr>
          <p:cNvPr id="9" name="Slide Number Placeholder 8"/>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15930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934342-1029-44A1-AFCE-62EDF1F8242C}" type="datetime1">
              <a:rPr lang="en-US" smtClean="0"/>
              <a:t>5/8/2019</a:t>
            </a:fld>
            <a:endParaRPr lang="en-US" dirty="0"/>
          </a:p>
        </p:txBody>
      </p:sp>
      <p:sp>
        <p:nvSpPr>
          <p:cNvPr id="4" name="Footer Placeholder 3"/>
          <p:cNvSpPr>
            <a:spLocks noGrp="1"/>
          </p:cNvSpPr>
          <p:nvPr>
            <p:ph type="ftr" sz="quarter" idx="11"/>
          </p:nvPr>
        </p:nvSpPr>
        <p:spPr/>
        <p:txBody>
          <a:bodyPr/>
          <a:lstStyle/>
          <a:p>
            <a:r>
              <a:rPr lang="en-US" dirty="0"/>
              <a:t>CCCSH Children's Roundtable Presentation May 9, 2019</a:t>
            </a:r>
          </a:p>
        </p:txBody>
      </p:sp>
      <p:sp>
        <p:nvSpPr>
          <p:cNvPr id="5" name="Slide Number Placeholder 4"/>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32615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B67B0-5573-48E3-A161-D73CD70E007D}" type="datetime1">
              <a:rPr lang="en-US" smtClean="0"/>
              <a:t>5/8/2019</a:t>
            </a:fld>
            <a:endParaRPr lang="en-US" dirty="0"/>
          </a:p>
        </p:txBody>
      </p:sp>
      <p:sp>
        <p:nvSpPr>
          <p:cNvPr id="3" name="Footer Placeholder 2"/>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32801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192E2-6456-4AB0-96AB-4A7C63A24CAE}"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151253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1FFDFB-8810-492C-9886-0A4491647ED7}" type="datetime1">
              <a:rPr lang="en-US" smtClean="0"/>
              <a:t>5/8/2019</a:t>
            </a:fld>
            <a:endParaRPr lang="en-US" dirty="0"/>
          </a:p>
        </p:txBody>
      </p:sp>
      <p:sp>
        <p:nvSpPr>
          <p:cNvPr id="6" name="Footer Placeholder 5"/>
          <p:cNvSpPr>
            <a:spLocks noGrp="1"/>
          </p:cNvSpPr>
          <p:nvPr>
            <p:ph type="ftr" sz="quarter" idx="11"/>
          </p:nvPr>
        </p:nvSpPr>
        <p:spPr/>
        <p:txBody>
          <a:bodyPr/>
          <a:lstStyle/>
          <a:p>
            <a:r>
              <a:rPr lang="en-US" dirty="0"/>
              <a:t>CCCSH Children's Roundtable Presentation May 9, 2019</a:t>
            </a:r>
          </a:p>
        </p:txBody>
      </p:sp>
      <p:sp>
        <p:nvSpPr>
          <p:cNvPr id="7" name="Slide Number Placeholder 6"/>
          <p:cNvSpPr>
            <a:spLocks noGrp="1"/>
          </p:cNvSpPr>
          <p:nvPr>
            <p:ph type="sldNum" sz="quarter" idx="12"/>
          </p:nvPr>
        </p:nvSpPr>
        <p:spPr/>
        <p:txBody>
          <a:bodyPr/>
          <a:lstStyle/>
          <a:p>
            <a:fld id="{A9ACD6B4-B6EF-4637-BE8A-DFF7EF8EC586}" type="slidenum">
              <a:rPr lang="en-US" smtClean="0"/>
              <a:t>‹#›</a:t>
            </a:fld>
            <a:endParaRPr lang="en-US" dirty="0"/>
          </a:p>
        </p:txBody>
      </p:sp>
    </p:spTree>
    <p:extLst>
      <p:ext uri="{BB962C8B-B14F-4D97-AF65-F5344CB8AC3E}">
        <p14:creationId xmlns:p14="http://schemas.microsoft.com/office/powerpoint/2010/main" val="428563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E62FA5-C502-4C73-AACB-2CEEA2643AD7}" type="datetime1">
              <a:rPr lang="en-US" smtClean="0"/>
              <a:t>5/8/2019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CCCSH Children's Roundtable Presentation May 9, 2019</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ACD6B4-B6EF-4637-BE8A-DFF7EF8EC586}" type="slidenum">
              <a:rPr lang="en-US" smtClean="0"/>
              <a:t>‹#›</a:t>
            </a:fld>
            <a:endParaRPr lang="en-US" dirty="0"/>
          </a:p>
        </p:txBody>
      </p:sp>
    </p:spTree>
    <p:extLst>
      <p:ext uri="{BB962C8B-B14F-4D97-AF65-F5344CB8AC3E}">
        <p14:creationId xmlns:p14="http://schemas.microsoft.com/office/powerpoint/2010/main" val="117269659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2073A-73F6-4EB4-B532-E2F81EC6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BF51E7-740E-4F36-8B95-3DAAFFC1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5EA96-9656-40E2-8BCD-21B724264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A26C-9853-42F7-AAD5-AEE0CBD597F8}" type="datetime1">
              <a:rPr lang="en-US" smtClean="0"/>
              <a:t>5/8/2019</a:t>
            </a:fld>
            <a:endParaRPr lang="en-US" dirty="0"/>
          </a:p>
        </p:txBody>
      </p:sp>
      <p:sp>
        <p:nvSpPr>
          <p:cNvPr id="5" name="Footer Placeholder 4">
            <a:extLst>
              <a:ext uri="{FF2B5EF4-FFF2-40B4-BE49-F238E27FC236}">
                <a16:creationId xmlns:a16="http://schemas.microsoft.com/office/drawing/2014/main" id="{4F432871-CD75-4C45-B59A-71A12B3C5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CCCSH Children's Roundtable Presentation May 9, 2019</a:t>
            </a:r>
          </a:p>
        </p:txBody>
      </p:sp>
      <p:sp>
        <p:nvSpPr>
          <p:cNvPr id="6" name="Slide Number Placeholder 5">
            <a:extLst>
              <a:ext uri="{FF2B5EF4-FFF2-40B4-BE49-F238E27FC236}">
                <a16:creationId xmlns:a16="http://schemas.microsoft.com/office/drawing/2014/main" id="{E0BDE4C6-55FD-41E2-BEC3-D7F80E159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CD6B4-B6EF-4637-BE8A-DFF7EF8EC586}" type="slidenum">
              <a:rPr lang="en-US" smtClean="0"/>
              <a:t>‹#›</a:t>
            </a:fld>
            <a:endParaRPr lang="en-US" dirty="0"/>
          </a:p>
        </p:txBody>
      </p:sp>
    </p:spTree>
    <p:extLst>
      <p:ext uri="{BB962C8B-B14F-4D97-AF65-F5344CB8AC3E}">
        <p14:creationId xmlns:p14="http://schemas.microsoft.com/office/powerpoint/2010/main" val="38863036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50F84BD-DAD3-4508-A2C3-DDD336FC8259}" type="datetime1">
              <a:rPr lang="en-US" smtClean="0"/>
              <a:t>5/8/2019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dirty="0"/>
              <a:t>CCCSH Children's Roundtable Presentation May 9, 2019</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44302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barrow88@gmail.com" TargetMode="External"/><Relationship Id="rId2" Type="http://schemas.openxmlformats.org/officeDocument/2006/relationships/hyperlink" Target="mailto:cbarankin@ao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barankin@ao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cbarrow88@gmail.com" TargetMode="External"/><Relationship Id="rId2" Type="http://schemas.openxmlformats.org/officeDocument/2006/relationships/hyperlink" Target="mailto:cbarankin@ao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ildrenssafetynetwork.org/" TargetMode="External"/><Relationship Id="rId2" Type="http://schemas.openxmlformats.org/officeDocument/2006/relationships/hyperlink" Target="http://www.cdc.gov/injury/wisqars/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epicenter.cdph.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pf.org/"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34887"/>
            <a:ext cx="11025809" cy="3567485"/>
          </a:xfrm>
        </p:spPr>
        <p:txBody>
          <a:bodyPr>
            <a:normAutofit fontScale="90000"/>
          </a:bodyPr>
          <a:lstStyle/>
          <a:p>
            <a:pPr algn="ctr"/>
            <a:r>
              <a:rPr lang="en-US" sz="2800" dirty="0">
                <a:solidFill>
                  <a:schemeClr val="tx1"/>
                </a:solidFill>
              </a:rPr>
              <a:t>California Coalition for Children’s Safety and Health (CCCSH)</a:t>
            </a:r>
            <a:br>
              <a:rPr lang="en-US" sz="2800" dirty="0">
                <a:solidFill>
                  <a:schemeClr val="tx1"/>
                </a:solidFill>
              </a:rPr>
            </a:br>
            <a:r>
              <a:rPr lang="en-US" sz="2800" dirty="0">
                <a:solidFill>
                  <a:schemeClr val="tx1"/>
                </a:solidFill>
              </a:rPr>
              <a:t>&amp;</a:t>
            </a:r>
            <a:br>
              <a:rPr lang="en-US" sz="2800" dirty="0">
                <a:solidFill>
                  <a:schemeClr val="tx1"/>
                </a:solidFill>
              </a:rPr>
            </a:br>
            <a:r>
              <a:rPr lang="en-US" sz="2800" dirty="0">
                <a:solidFill>
                  <a:schemeClr val="tx1"/>
                </a:solidFill>
              </a:rPr>
              <a:t>California Unintentional Injury Prevention Strategic Plan Project</a:t>
            </a:r>
            <a:br>
              <a:rPr lang="en-US" sz="2800" dirty="0">
                <a:solidFill>
                  <a:schemeClr val="tx1"/>
                </a:solidFill>
              </a:rPr>
            </a:br>
            <a:br>
              <a:rPr lang="en-US" sz="2800" dirty="0">
                <a:solidFill>
                  <a:schemeClr val="tx1"/>
                </a:solidFill>
              </a:rPr>
            </a:br>
            <a:r>
              <a:rPr lang="en-US" sz="2800" dirty="0">
                <a:solidFill>
                  <a:schemeClr val="tx1"/>
                </a:solidFill>
              </a:rPr>
              <a:t>Overview and Childhood Unintentional Injury Legislation Update</a:t>
            </a:r>
            <a:br>
              <a:rPr lang="en-US" sz="2800" dirty="0">
                <a:solidFill>
                  <a:schemeClr val="tx1"/>
                </a:solidFill>
              </a:rPr>
            </a:br>
            <a:br>
              <a:rPr lang="en-US" sz="2800" dirty="0">
                <a:solidFill>
                  <a:schemeClr val="tx1"/>
                </a:solidFill>
              </a:rPr>
            </a:br>
            <a:r>
              <a:rPr lang="en-US" sz="2800" dirty="0">
                <a:solidFill>
                  <a:schemeClr val="tx1"/>
                </a:solidFill>
              </a:rPr>
              <a:t>For</a:t>
            </a:r>
            <a:br>
              <a:rPr lang="en-US" sz="2800" dirty="0">
                <a:solidFill>
                  <a:schemeClr val="tx1"/>
                </a:solidFill>
              </a:rPr>
            </a:br>
            <a:r>
              <a:rPr lang="en-US" sz="2800" dirty="0">
                <a:solidFill>
                  <a:schemeClr val="tx1"/>
                </a:solidFill>
              </a:rPr>
              <a:t>CAI Children’s Advocates Roundtable </a:t>
            </a:r>
            <a:br>
              <a:rPr lang="en-US" sz="2800" dirty="0">
                <a:solidFill>
                  <a:schemeClr val="tx1"/>
                </a:solidFill>
              </a:rPr>
            </a:br>
            <a:r>
              <a:rPr lang="en-US" sz="2800" dirty="0">
                <a:solidFill>
                  <a:schemeClr val="tx1"/>
                </a:solidFill>
              </a:rPr>
              <a:t>May 9, 2019</a:t>
            </a:r>
          </a:p>
        </p:txBody>
      </p:sp>
      <p:sp>
        <p:nvSpPr>
          <p:cNvPr id="3" name="Subtitle 2"/>
          <p:cNvSpPr>
            <a:spLocks noGrp="1"/>
          </p:cNvSpPr>
          <p:nvPr>
            <p:ph type="subTitle" idx="1"/>
          </p:nvPr>
        </p:nvSpPr>
        <p:spPr>
          <a:xfrm>
            <a:off x="1962993" y="4402372"/>
            <a:ext cx="7891272" cy="1793966"/>
          </a:xfrm>
        </p:spPr>
        <p:txBody>
          <a:bodyPr>
            <a:normAutofit fontScale="92500" lnSpcReduction="10000"/>
          </a:bodyPr>
          <a:lstStyle/>
          <a:p>
            <a:pPr algn="ctr"/>
            <a:r>
              <a:rPr lang="en-US" dirty="0">
                <a:solidFill>
                  <a:schemeClr val="tx1"/>
                </a:solidFill>
              </a:rPr>
              <a:t>By</a:t>
            </a:r>
          </a:p>
          <a:p>
            <a:pPr algn="ctr"/>
            <a:r>
              <a:rPr lang="en-US" dirty="0">
                <a:solidFill>
                  <a:schemeClr val="tx1"/>
                </a:solidFill>
              </a:rPr>
              <a:t>Catherine Barankin, Executive Director CCCSH</a:t>
            </a:r>
          </a:p>
          <a:p>
            <a:pPr algn="ctr"/>
            <a:r>
              <a:rPr lang="en-US" dirty="0">
                <a:solidFill>
                  <a:schemeClr val="tx1"/>
                </a:solidFill>
              </a:rPr>
              <a:t>Project State Co-Chair &amp; Program Director</a:t>
            </a:r>
          </a:p>
          <a:p>
            <a:pPr algn="ctr"/>
            <a:r>
              <a:rPr lang="en-US" dirty="0">
                <a:solidFill>
                  <a:schemeClr val="tx1"/>
                </a:solidFill>
              </a:rPr>
              <a:t> Co-Chairs CA Unintentional Injury Prevention Strategic Plan Project</a:t>
            </a:r>
          </a:p>
          <a:p>
            <a:pPr algn="ctr"/>
            <a:r>
              <a:rPr lang="en-US" b="1" dirty="0">
                <a:solidFill>
                  <a:schemeClr val="tx1"/>
                </a:solidFill>
                <a:hlinkClick r:id="rId2">
                  <a:extLst>
                    <a:ext uri="{A12FA001-AC4F-418D-AE19-62706E023703}">
                      <ahyp:hlinkClr xmlns:ahyp="http://schemas.microsoft.com/office/drawing/2018/hyperlinkcolor" val="tx"/>
                    </a:ext>
                  </a:extLst>
                </a:hlinkClick>
              </a:rPr>
              <a:t>cbarankin@aol.com</a:t>
            </a:r>
            <a:r>
              <a:rPr lang="en-US" b="1" dirty="0">
                <a:solidFill>
                  <a:schemeClr val="tx1"/>
                </a:solidFill>
              </a:rPr>
              <a:t> and </a:t>
            </a:r>
            <a:r>
              <a:rPr lang="en-US" b="1" dirty="0">
                <a:solidFill>
                  <a:schemeClr val="tx1"/>
                </a:solidFill>
                <a:hlinkClick r:id="rId3">
                  <a:extLst>
                    <a:ext uri="{A12FA001-AC4F-418D-AE19-62706E023703}">
                      <ahyp:hlinkClr xmlns:ahyp="http://schemas.microsoft.com/office/drawing/2018/hyperlinkcolor" val="tx"/>
                    </a:ext>
                  </a:extLst>
                </a:hlinkClick>
              </a:rPr>
              <a:t>scbarrow88@gmail.com</a:t>
            </a:r>
            <a:r>
              <a:rPr lang="en-US" b="1" dirty="0">
                <a:solidFill>
                  <a:schemeClr val="tx1"/>
                </a:solidFill>
              </a:rPr>
              <a:t> </a:t>
            </a:r>
          </a:p>
        </p:txBody>
      </p:sp>
    </p:spTree>
    <p:extLst>
      <p:ext uri="{BB962C8B-B14F-4D97-AF65-F5344CB8AC3E}">
        <p14:creationId xmlns:p14="http://schemas.microsoft.com/office/powerpoint/2010/main" val="362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961322" y="238540"/>
            <a:ext cx="9543289" cy="559974"/>
          </a:xfrm>
        </p:spPr>
        <p:txBody>
          <a:bodyPr>
            <a:normAutofit/>
          </a:bodyPr>
          <a:lstStyle/>
          <a:p>
            <a:r>
              <a:rPr lang="en-US" sz="2800" dirty="0">
                <a:solidFill>
                  <a:prstClr val="black"/>
                </a:solidFill>
                <a:latin typeface="Trebuchet MS" panose="020B0603020202020204" pitchFamily="34" charset="0"/>
              </a:rPr>
              <a:t>Why We Do This</a:t>
            </a:r>
            <a:endParaRPr lang="en-US" dirty="0"/>
          </a:p>
        </p:txBody>
      </p:sp>
      <p:sp>
        <p:nvSpPr>
          <p:cNvPr id="5" name="Footer Placeholder 4">
            <a:extLst>
              <a:ext uri="{FF2B5EF4-FFF2-40B4-BE49-F238E27FC236}">
                <a16:creationId xmlns:a16="http://schemas.microsoft.com/office/drawing/2014/main" id="{0FBC3AAB-EC34-4595-8C63-6746CFAB4147}"/>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6" name="Content Placeholder 5"/>
          <p:cNvSpPr>
            <a:spLocks noGrp="1"/>
          </p:cNvSpPr>
          <p:nvPr>
            <p:ph sz="half" idx="4294967295"/>
          </p:nvPr>
        </p:nvSpPr>
        <p:spPr>
          <a:xfrm>
            <a:off x="4178105" y="622300"/>
            <a:ext cx="8013895" cy="6056313"/>
          </a:xfrm>
        </p:spPr>
        <p:txBody>
          <a:bodyPr>
            <a:normAutofit fontScale="47500" lnSpcReduction="20000"/>
          </a:bodyPr>
          <a:lstStyle/>
          <a:p>
            <a:pPr marL="0" marR="0" indent="0" algn="ctr">
              <a:lnSpc>
                <a:spcPct val="107000"/>
              </a:lnSpc>
              <a:spcBef>
                <a:spcPts val="0"/>
              </a:spcBef>
              <a:spcAft>
                <a:spcPts val="0"/>
              </a:spcAft>
              <a:buNone/>
            </a:pPr>
            <a:r>
              <a:rPr lang="en-US" sz="3200" b="1" dirty="0">
                <a:latin typeface="Calibri" panose="020F0502020204030204" pitchFamily="34" charset="0"/>
                <a:ea typeface="Calibri" panose="020F0502020204030204" pitchFamily="34" charset="0"/>
                <a:cs typeface="Times New Roman" panose="02020603050405020304" pitchFamily="18" charset="0"/>
              </a:rPr>
              <a:t>JJ’s story as a near drowning victim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JJ drowned in a backyard pool alongside his sister Samira when she was 2 and he was 14 months old. JJ survived. Samira did not.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The photo was taken at JJ’s 40</a:t>
            </a:r>
            <a:r>
              <a:rPr lang="en-US" sz="2900" baseline="30000" dirty="0">
                <a:latin typeface="Calibri" panose="020F0502020204030204" pitchFamily="34" charset="0"/>
                <a:ea typeface="Calibri" panose="020F0502020204030204" pitchFamily="34" charset="0"/>
                <a:cs typeface="Calibri" panose="020F0502020204030204" pitchFamily="34" charset="0"/>
              </a:rPr>
              <a:t>th</a:t>
            </a:r>
            <a:r>
              <a:rPr lang="en-US" sz="2900" dirty="0">
                <a:latin typeface="Calibri" panose="020F0502020204030204" pitchFamily="34" charset="0"/>
                <a:ea typeface="Calibri" panose="020F0502020204030204" pitchFamily="34" charset="0"/>
                <a:cs typeface="Calibri" panose="020F0502020204030204" pitchFamily="34" charset="0"/>
              </a:rPr>
              <a:t> birthday party this last May 11, 2017. In the picture with JJ are his Mom, Nadina, and his caregivers. JJ is California’s oldest living near-drowning victim under the care of the CA Department of Developmental Services.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According to CA’s EPICenter injury data from 2010 to 2014 more than 160 California children ages 1 to 4 died due to drowning. Most of these drowning incidents occurred in backyard pools. For every one drowning fatality there are another 4 to 5 children who drown, but survive, and many of these children have permanent brain damage.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During a five year period, from 2010 to 2015 more than 740 California children aged 1 to 4 years old were hospitalized due to a near-drowning incident. As of December 2016, CA’s Department of Developmental Services is currently providing care to 755 near-drowning victims with brain damage.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For the parents and families of children who have suffered a near-drowning caused brain injury, the drowning incident is just the start of a long difficult and expensive journey through hospitalizations, rehabilitation, around the clock care, special education, and other issues that impact the whole family.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For the last 14 years JJ has been institutionalized in a round the clock care facility at a monthly cost of $30,000.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Because of JJ’s brain injury due to drowning, JJ’s two younger brothers never got to run and play with their older brother.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This is the other side of the drowning story for far too many California children.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900" b="1" dirty="0">
                <a:latin typeface="Calibri" panose="020F0502020204030204" pitchFamily="34" charset="0"/>
                <a:ea typeface="Calibri" panose="020F0502020204030204" pitchFamily="34" charset="0"/>
                <a:cs typeface="Calibri" panose="020F0502020204030204" pitchFamily="34" charset="0"/>
              </a:rPr>
              <a:t>Drowning is preventable</a:t>
            </a:r>
            <a:r>
              <a:rPr lang="en-US" sz="2900" dirty="0">
                <a:latin typeface="Calibri" panose="020F0502020204030204" pitchFamily="34" charset="0"/>
                <a:ea typeface="Calibri" panose="020F0502020204030204" pitchFamily="34" charset="0"/>
                <a:cs typeface="Calibri" panose="020F0502020204030204" pitchFamily="34"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stretch>
            <a:fillRect/>
          </a:stretch>
        </p:blipFill>
        <p:spPr>
          <a:xfrm>
            <a:off x="380307" y="1864194"/>
            <a:ext cx="3530069" cy="2654797"/>
          </a:xfrm>
          <a:prstGeom prst="rect">
            <a:avLst/>
          </a:prstGeom>
        </p:spPr>
      </p:pic>
    </p:spTree>
    <p:extLst>
      <p:ext uri="{BB962C8B-B14F-4D97-AF65-F5344CB8AC3E}">
        <p14:creationId xmlns:p14="http://schemas.microsoft.com/office/powerpoint/2010/main" val="426543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880" lvl="0" indent="-182880">
              <a:spcBef>
                <a:spcPts val="1200"/>
              </a:spcBef>
            </a:pPr>
            <a:r>
              <a:rPr lang="en-US" sz="3100" cap="none" dirty="0">
                <a:solidFill>
                  <a:schemeClr val="tx1"/>
                </a:solidFill>
                <a:ea typeface="+mn-ea"/>
                <a:cs typeface="+mn-cs"/>
              </a:rPr>
              <a:t>How the Project is Organized</a:t>
            </a:r>
            <a:r>
              <a:rPr lang="en-US" sz="2800" cap="none" dirty="0">
                <a:solidFill>
                  <a:schemeClr val="tx1"/>
                </a:solidFill>
                <a:ea typeface="+mn-ea"/>
                <a:cs typeface="+mn-cs"/>
              </a:rPr>
              <a:t>	</a:t>
            </a:r>
            <a:r>
              <a:rPr lang="en-US" sz="2800" cap="none" dirty="0">
                <a:solidFill>
                  <a:schemeClr val="tx1"/>
                </a:solidFill>
                <a:latin typeface="Rockwell" panose="02060603020205020403"/>
                <a:ea typeface="+mn-ea"/>
                <a:cs typeface="+mn-cs"/>
              </a:rPr>
              <a:t>										</a:t>
            </a:r>
            <a:br>
              <a:rPr lang="en-US" sz="2400" cap="none" dirty="0">
                <a:solidFill>
                  <a:prstClr val="black"/>
                </a:solidFill>
                <a:latin typeface="Rockwell" panose="02060603020205020403"/>
                <a:ea typeface="+mn-ea"/>
                <a:cs typeface="+mn-cs"/>
              </a:rPr>
            </a:br>
            <a:endParaRPr lang="en-US" sz="2800" cap="none" dirty="0">
              <a:solidFill>
                <a:prstClr val="black"/>
              </a:solidFill>
              <a:latin typeface="Rockwell" panose="02060603020205020403"/>
              <a:ea typeface="+mn-ea"/>
              <a:cs typeface="+mn-cs"/>
            </a:endParaRPr>
          </a:p>
        </p:txBody>
      </p:sp>
      <p:pic>
        <p:nvPicPr>
          <p:cNvPr id="7" name="Content Placeholder 6">
            <a:extLst>
              <a:ext uri="{FF2B5EF4-FFF2-40B4-BE49-F238E27FC236}">
                <a16:creationId xmlns:a16="http://schemas.microsoft.com/office/drawing/2014/main" id="{20FE94B5-1D36-48FF-9899-6A5C5B728BF1}"/>
              </a:ext>
            </a:extLst>
          </p:cNvPr>
          <p:cNvPicPr>
            <a:picLocks noGrp="1" noChangeAspect="1"/>
          </p:cNvPicPr>
          <p:nvPr>
            <p:ph sz="half" idx="1"/>
          </p:nvPr>
        </p:nvPicPr>
        <p:blipFill>
          <a:blip r:embed="rId2"/>
          <a:stretch>
            <a:fillRect/>
          </a:stretch>
        </p:blipFill>
        <p:spPr>
          <a:xfrm>
            <a:off x="677334" y="1391478"/>
            <a:ext cx="3457344" cy="2756453"/>
          </a:xfrm>
          <a:prstGeom prst="rect">
            <a:avLst/>
          </a:prstGeom>
        </p:spPr>
      </p:pic>
      <p:sp>
        <p:nvSpPr>
          <p:cNvPr id="6" name="Content Placeholder 5">
            <a:extLst>
              <a:ext uri="{FF2B5EF4-FFF2-40B4-BE49-F238E27FC236}">
                <a16:creationId xmlns:a16="http://schemas.microsoft.com/office/drawing/2014/main" id="{D069B67C-706E-4073-B415-3786680298C9}"/>
              </a:ext>
            </a:extLst>
          </p:cNvPr>
          <p:cNvSpPr>
            <a:spLocks noGrp="1"/>
          </p:cNvSpPr>
          <p:nvPr>
            <p:ph sz="half" idx="2"/>
          </p:nvPr>
        </p:nvSpPr>
        <p:spPr>
          <a:xfrm>
            <a:off x="4465983" y="1298713"/>
            <a:ext cx="6665843" cy="5107774"/>
          </a:xfrm>
        </p:spPr>
        <p:txBody>
          <a:bodyPr>
            <a:normAutofit lnSpcReduction="10000"/>
          </a:bodyPr>
          <a:lstStyle/>
          <a:p>
            <a:pPr lvl="0">
              <a:buClr>
                <a:srgbClr val="90C226"/>
              </a:buClr>
            </a:pPr>
            <a:r>
              <a:rPr lang="en-US" sz="2200" dirty="0">
                <a:solidFill>
                  <a:prstClr val="black"/>
                </a:solidFill>
              </a:rPr>
              <a:t>8 working subcommittees organized around eight leading causes of Unintentional Injury: Traffic, Non-Traffic, Drowning, Poisoning, Suffocation, Burns, Falls and Sports</a:t>
            </a:r>
          </a:p>
          <a:p>
            <a:pPr lvl="0">
              <a:buClr>
                <a:srgbClr val="90C226"/>
              </a:buClr>
            </a:pPr>
            <a:endParaRPr lang="en-US" sz="2200" dirty="0">
              <a:solidFill>
                <a:prstClr val="black"/>
              </a:solidFill>
            </a:endParaRPr>
          </a:p>
          <a:p>
            <a:pPr lvl="0">
              <a:buClr>
                <a:srgbClr val="90C226"/>
              </a:buClr>
            </a:pPr>
            <a:r>
              <a:rPr lang="en-US" sz="2200" dirty="0">
                <a:solidFill>
                  <a:prstClr val="black"/>
                </a:solidFill>
              </a:rPr>
              <a:t>Subcommittee rosters made up of over 50 experienced national, state and local safety experts </a:t>
            </a:r>
          </a:p>
          <a:p>
            <a:pPr lvl="0">
              <a:buClr>
                <a:srgbClr val="90C226"/>
              </a:buClr>
            </a:pPr>
            <a:endParaRPr lang="en-US" sz="2200" dirty="0">
              <a:solidFill>
                <a:prstClr val="black"/>
              </a:solidFill>
            </a:endParaRPr>
          </a:p>
          <a:p>
            <a:pPr lvl="0">
              <a:buClr>
                <a:srgbClr val="90C226"/>
              </a:buClr>
            </a:pPr>
            <a:r>
              <a:rPr lang="en-US" sz="2200" dirty="0">
                <a:solidFill>
                  <a:prstClr val="black"/>
                </a:solidFill>
              </a:rPr>
              <a:t>Project housed under 501c3 CA Coalition for Children’s Safety and Health (CCCSH)</a:t>
            </a:r>
          </a:p>
          <a:p>
            <a:pPr lvl="0">
              <a:buClr>
                <a:srgbClr val="90C226"/>
              </a:buClr>
            </a:pPr>
            <a:endParaRPr lang="en-US" sz="2200" dirty="0">
              <a:solidFill>
                <a:prstClr val="black"/>
              </a:solidFill>
            </a:endParaRPr>
          </a:p>
          <a:p>
            <a:pPr lvl="0">
              <a:buClr>
                <a:srgbClr val="90C226"/>
              </a:buClr>
            </a:pPr>
            <a:r>
              <a:rPr lang="en-US" sz="2200" dirty="0">
                <a:solidFill>
                  <a:prstClr val="black"/>
                </a:solidFill>
              </a:rPr>
              <a:t>Admin and staffing through CCCSH</a:t>
            </a:r>
          </a:p>
          <a:p>
            <a:endParaRPr lang="en-US" dirty="0"/>
          </a:p>
        </p:txBody>
      </p:sp>
      <p:sp>
        <p:nvSpPr>
          <p:cNvPr id="4" name="Footer Placeholder 3">
            <a:extLst>
              <a:ext uri="{FF2B5EF4-FFF2-40B4-BE49-F238E27FC236}">
                <a16:creationId xmlns:a16="http://schemas.microsoft.com/office/drawing/2014/main" id="{51D3C052-0CED-40A0-8932-4FF4C31F741E}"/>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p:cNvSpPr>
            <a:spLocks noGrp="1"/>
          </p:cNvSpPr>
          <p:nvPr>
            <p:ph type="sldNum" sz="quarter" idx="12"/>
          </p:nvPr>
        </p:nvSpPr>
        <p:spPr/>
        <p:txBody>
          <a:bodyPr/>
          <a:lstStyle/>
          <a:p>
            <a:fld id="{A9ACD6B4-B6EF-4637-BE8A-DFF7EF8EC586}" type="slidenum">
              <a:rPr lang="en-US" smtClean="0"/>
              <a:t>11</a:t>
            </a:fld>
            <a:endParaRPr lang="en-US" dirty="0"/>
          </a:p>
        </p:txBody>
      </p:sp>
      <p:pic>
        <p:nvPicPr>
          <p:cNvPr id="8" name="Picture 7">
            <a:extLst>
              <a:ext uri="{FF2B5EF4-FFF2-40B4-BE49-F238E27FC236}">
                <a16:creationId xmlns:a16="http://schemas.microsoft.com/office/drawing/2014/main" id="{85C46AFF-6BD9-4AF2-852E-AF46BC6B91A7}"/>
              </a:ext>
            </a:extLst>
          </p:cNvPr>
          <p:cNvPicPr>
            <a:picLocks noChangeAspect="1"/>
          </p:cNvPicPr>
          <p:nvPr/>
        </p:nvPicPr>
        <p:blipFill>
          <a:blip r:embed="rId3"/>
          <a:stretch>
            <a:fillRect/>
          </a:stretch>
        </p:blipFill>
        <p:spPr>
          <a:xfrm>
            <a:off x="677334" y="3922643"/>
            <a:ext cx="3456732" cy="2632767"/>
          </a:xfrm>
          <a:prstGeom prst="rect">
            <a:avLst/>
          </a:prstGeom>
        </p:spPr>
      </p:pic>
    </p:spTree>
    <p:extLst>
      <p:ext uri="{BB962C8B-B14F-4D97-AF65-F5344CB8AC3E}">
        <p14:creationId xmlns:p14="http://schemas.microsoft.com/office/powerpoint/2010/main" val="394256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8" y="484632"/>
            <a:ext cx="9372019" cy="598580"/>
          </a:xfrm>
        </p:spPr>
        <p:txBody>
          <a:bodyPr>
            <a:normAutofit fontScale="90000"/>
          </a:bodyPr>
          <a:lstStyle/>
          <a:p>
            <a:pPr marL="182880" lvl="0" indent="-182880">
              <a:spcBef>
                <a:spcPts val="1200"/>
              </a:spcBef>
            </a:pPr>
            <a:r>
              <a:rPr lang="en-US" sz="3100" cap="none" dirty="0">
                <a:solidFill>
                  <a:schemeClr val="tx1"/>
                </a:solidFill>
                <a:ea typeface="+mn-ea"/>
                <a:cs typeface="+mn-cs"/>
              </a:rPr>
              <a:t>Who is Involved, Who are the Project Stakeholders	</a:t>
            </a:r>
            <a:r>
              <a:rPr lang="en-US" sz="2800" cap="none" dirty="0">
                <a:solidFill>
                  <a:schemeClr val="tx1"/>
                </a:solidFill>
                <a:latin typeface="Rockwell" panose="02060603020205020403"/>
                <a:ea typeface="+mn-ea"/>
                <a:cs typeface="+mn-cs"/>
              </a:rPr>
              <a:t>	</a:t>
            </a:r>
            <a:br>
              <a:rPr lang="en-US" sz="2400" cap="none" dirty="0">
                <a:solidFill>
                  <a:srgbClr val="0070C0"/>
                </a:solidFill>
                <a:latin typeface="Rockwell" panose="02060603020205020403"/>
                <a:ea typeface="+mn-ea"/>
                <a:cs typeface="+mn-cs"/>
              </a:rPr>
            </a:br>
            <a:endParaRPr lang="en-US" sz="2800" cap="none" dirty="0">
              <a:solidFill>
                <a:srgbClr val="0070C0"/>
              </a:solidFill>
              <a:latin typeface="Rockwell" panose="02060603020205020403"/>
              <a:ea typeface="+mn-ea"/>
              <a:cs typeface="+mn-cs"/>
            </a:endParaRPr>
          </a:p>
        </p:txBody>
      </p:sp>
      <p:sp>
        <p:nvSpPr>
          <p:cNvPr id="3" name="Content Placeholder 2"/>
          <p:cNvSpPr>
            <a:spLocks noGrp="1"/>
          </p:cNvSpPr>
          <p:nvPr>
            <p:ph idx="1"/>
          </p:nvPr>
        </p:nvSpPr>
        <p:spPr>
          <a:xfrm>
            <a:off x="653143" y="1553029"/>
            <a:ext cx="11001828" cy="4820062"/>
          </a:xfrm>
        </p:spPr>
        <p:txBody>
          <a:bodyPr>
            <a:normAutofit fontScale="92500" lnSpcReduction="20000"/>
          </a:bodyPr>
          <a:lstStyle/>
          <a:p>
            <a:pPr marL="0" indent="0">
              <a:buNone/>
            </a:pPr>
            <a:r>
              <a:rPr lang="en-US" sz="2400" dirty="0">
                <a:solidFill>
                  <a:schemeClr val="tx1"/>
                </a:solidFill>
              </a:rPr>
              <a:t>Project was designed by more than 70 initial stakeholders - Example &amp; </a:t>
            </a:r>
            <a:r>
              <a:rPr lang="en-US" sz="2400" u="sng" dirty="0">
                <a:solidFill>
                  <a:schemeClr val="tx1"/>
                </a:solidFill>
              </a:rPr>
              <a:t>partial list of stakeholders</a:t>
            </a:r>
            <a:r>
              <a:rPr lang="en-US" sz="2400" dirty="0">
                <a:solidFill>
                  <a:schemeClr val="tx1"/>
                </a:solidFill>
              </a:rPr>
              <a:t>:</a:t>
            </a:r>
          </a:p>
          <a:p>
            <a:pPr lvl="1">
              <a:buClr>
                <a:srgbClr val="D34817">
                  <a:lumMod val="75000"/>
                </a:srgbClr>
              </a:buClr>
            </a:pPr>
            <a:r>
              <a:rPr lang="en-US" sz="2200" b="1" u="sng" dirty="0">
                <a:solidFill>
                  <a:schemeClr val="tx1"/>
                </a:solidFill>
              </a:rPr>
              <a:t>Injury prevention and safety groups </a:t>
            </a:r>
            <a:r>
              <a:rPr lang="en-US" sz="2200" dirty="0">
                <a:solidFill>
                  <a:schemeClr val="tx1"/>
                </a:solidFill>
              </a:rPr>
              <a:t>including by not limited to: Safe Kids International &amp; CA, CA Coalition for Children’s Safety and Health, Drowning Prevention Foundation, Children’s Safety Network, Safety Belt Safe USA, KidAndCars.org, Impact Teen Drivers, National Safety Council, Advocates for Highway and Auto Safety, etc.</a:t>
            </a:r>
          </a:p>
          <a:p>
            <a:pPr lvl="1"/>
            <a:r>
              <a:rPr lang="en-US" sz="2200" b="1" u="sng" dirty="0">
                <a:solidFill>
                  <a:schemeClr val="tx1"/>
                </a:solidFill>
              </a:rPr>
              <a:t>Children’s Hospitals</a:t>
            </a:r>
            <a:r>
              <a:rPr lang="en-US" sz="2200" dirty="0">
                <a:solidFill>
                  <a:schemeClr val="tx1"/>
                </a:solidFill>
              </a:rPr>
              <a:t>: Los Angeles, Oakland, L. Packard, Central CA, LA, Shriners</a:t>
            </a:r>
          </a:p>
          <a:p>
            <a:pPr lvl="1"/>
            <a:r>
              <a:rPr lang="en-US" sz="2200" b="1" u="sng" dirty="0">
                <a:solidFill>
                  <a:schemeClr val="tx1"/>
                </a:solidFill>
              </a:rPr>
              <a:t>Insurance associations</a:t>
            </a:r>
            <a:r>
              <a:rPr lang="en-US" sz="2200" dirty="0">
                <a:solidFill>
                  <a:schemeClr val="tx1"/>
                </a:solidFill>
              </a:rPr>
              <a:t>: Assoc CA Life Health Ins Co (ACLHIC), CA Assoc Health Plans, Personal Insurance Federation of CA, CA Health Plan Association </a:t>
            </a:r>
          </a:p>
          <a:p>
            <a:pPr lvl="1"/>
            <a:r>
              <a:rPr lang="en-US" sz="2200" b="1" u="sng" dirty="0">
                <a:solidFill>
                  <a:schemeClr val="tx1"/>
                </a:solidFill>
              </a:rPr>
              <a:t>State agencies</a:t>
            </a:r>
            <a:r>
              <a:rPr lang="en-US" sz="2200" dirty="0">
                <a:solidFill>
                  <a:schemeClr val="tx1"/>
                </a:solidFill>
              </a:rPr>
              <a:t>: Emergency Med Services Authority, CA Department Public Health Safe and Active Communities, Office of Traffic Safety</a:t>
            </a:r>
          </a:p>
          <a:p>
            <a:pPr lvl="1"/>
            <a:r>
              <a:rPr lang="en-US" sz="2200" b="1" u="sng" dirty="0">
                <a:solidFill>
                  <a:schemeClr val="tx1"/>
                </a:solidFill>
              </a:rPr>
              <a:t>Federal agency</a:t>
            </a:r>
            <a:r>
              <a:rPr lang="en-US" sz="2200" dirty="0">
                <a:solidFill>
                  <a:schemeClr val="tx1"/>
                </a:solidFill>
              </a:rPr>
              <a:t>: Consumer Product Safety Commission </a:t>
            </a:r>
          </a:p>
          <a:p>
            <a:pPr lvl="1"/>
            <a:r>
              <a:rPr lang="en-US" sz="2200" b="1" u="sng" dirty="0">
                <a:solidFill>
                  <a:schemeClr val="tx1"/>
                </a:solidFill>
              </a:rPr>
              <a:t>Healthcare</a:t>
            </a:r>
            <a:r>
              <a:rPr lang="en-US" sz="2200" dirty="0">
                <a:solidFill>
                  <a:schemeClr val="tx1"/>
                </a:solidFill>
              </a:rPr>
              <a:t>: American Academy of Pediatricians – CA</a:t>
            </a:r>
          </a:p>
          <a:p>
            <a:pPr lvl="1"/>
            <a:r>
              <a:rPr lang="en-US" sz="2200" b="1" u="sng" dirty="0">
                <a:solidFill>
                  <a:schemeClr val="tx1"/>
                </a:solidFill>
              </a:rPr>
              <a:t>Public Health</a:t>
            </a:r>
            <a:r>
              <a:rPr lang="en-US" sz="2200" dirty="0">
                <a:solidFill>
                  <a:schemeClr val="tx1"/>
                </a:solidFill>
              </a:rPr>
              <a:t>: Health Officers Association of CA</a:t>
            </a:r>
          </a:p>
          <a:p>
            <a:pPr lvl="1"/>
            <a:endParaRPr lang="en-US" sz="2200" dirty="0">
              <a:solidFill>
                <a:srgbClr val="0070C0"/>
              </a:solidFill>
            </a:endParaRPr>
          </a:p>
          <a:p>
            <a:pPr marL="0" indent="0">
              <a:buNone/>
            </a:pP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12</a:t>
            </a:fld>
            <a:endParaRPr lang="en-US" dirty="0"/>
          </a:p>
        </p:txBody>
      </p:sp>
      <p:sp>
        <p:nvSpPr>
          <p:cNvPr id="4" name="Footer Placeholder 3">
            <a:extLst>
              <a:ext uri="{FF2B5EF4-FFF2-40B4-BE49-F238E27FC236}">
                <a16:creationId xmlns:a16="http://schemas.microsoft.com/office/drawing/2014/main" id="{2EC63017-13C4-44C7-B6F5-27CBD6FB9FD6}"/>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351861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4C9F-ECCF-4FD3-A4D5-066BA81E317E}"/>
              </a:ext>
            </a:extLst>
          </p:cNvPr>
          <p:cNvSpPr>
            <a:spLocks noGrp="1"/>
          </p:cNvSpPr>
          <p:nvPr>
            <p:ph type="title"/>
          </p:nvPr>
        </p:nvSpPr>
        <p:spPr>
          <a:xfrm>
            <a:off x="677334" y="357809"/>
            <a:ext cx="8596668" cy="609601"/>
          </a:xfrm>
        </p:spPr>
        <p:txBody>
          <a:bodyPr>
            <a:normAutofit/>
          </a:bodyPr>
          <a:lstStyle/>
          <a:p>
            <a:r>
              <a:rPr lang="en-US" sz="2800" dirty="0">
                <a:solidFill>
                  <a:schemeClr val="tx1"/>
                </a:solidFill>
              </a:rPr>
              <a:t>Current 2019 Legislation – See handouts</a:t>
            </a:r>
          </a:p>
        </p:txBody>
      </p:sp>
      <p:sp>
        <p:nvSpPr>
          <p:cNvPr id="3" name="Content Placeholder 2">
            <a:extLst>
              <a:ext uri="{FF2B5EF4-FFF2-40B4-BE49-F238E27FC236}">
                <a16:creationId xmlns:a16="http://schemas.microsoft.com/office/drawing/2014/main" id="{2A737E75-D420-4D12-87F1-07004BA7129E}"/>
              </a:ext>
            </a:extLst>
          </p:cNvPr>
          <p:cNvSpPr>
            <a:spLocks noGrp="1"/>
          </p:cNvSpPr>
          <p:nvPr>
            <p:ph idx="1"/>
          </p:nvPr>
        </p:nvSpPr>
        <p:spPr>
          <a:xfrm>
            <a:off x="677334" y="1086679"/>
            <a:ext cx="10837332" cy="5319808"/>
          </a:xfrm>
        </p:spPr>
        <p:txBody>
          <a:bodyPr>
            <a:normAutofit/>
          </a:bodyPr>
          <a:lstStyle/>
          <a:p>
            <a:r>
              <a:rPr lang="en-US" sz="2200" dirty="0"/>
              <a:t>AB 1267 (R. Rivas) Graduated Driver License program age range 18 to 21 y/o</a:t>
            </a:r>
          </a:p>
          <a:p>
            <a:pPr lvl="1">
              <a:buFont typeface="Wingdings" panose="05000000000000000000" pitchFamily="2" charset="2"/>
              <a:buChar char="v"/>
            </a:pPr>
            <a:r>
              <a:rPr lang="en-US" sz="2200" dirty="0"/>
              <a:t>CA’s GDL decreases young novice driver fatal crashes by 40% to 50% (250 to 500 lives a year)</a:t>
            </a:r>
          </a:p>
          <a:p>
            <a:pPr lvl="1"/>
            <a:endParaRPr lang="en-US" sz="2200" dirty="0"/>
          </a:p>
          <a:p>
            <a:r>
              <a:rPr lang="en-US" sz="2200" dirty="0"/>
              <a:t>SB 371 (Caballero) School bus stop law enforcement use of video technology</a:t>
            </a:r>
          </a:p>
          <a:p>
            <a:pPr lvl="1">
              <a:buFont typeface="Wingdings" panose="05000000000000000000" pitchFamily="2" charset="2"/>
              <a:buChar char="v"/>
            </a:pPr>
            <a:r>
              <a:rPr lang="en-US" sz="2200" dirty="0"/>
              <a:t>3.7 million stop law violations a year, only 800 tickets a year, 125 children fatally or severely injured in last 10 years</a:t>
            </a:r>
          </a:p>
          <a:p>
            <a:pPr lvl="1"/>
            <a:endParaRPr lang="en-US" sz="2200" dirty="0"/>
          </a:p>
          <a:p>
            <a:r>
              <a:rPr lang="en-US" sz="2200" dirty="0"/>
              <a:t>AB 1336 (Smith) Updates Kids Plates funding programs unintentional injury prevention issues KP can be used to fund</a:t>
            </a:r>
          </a:p>
          <a:p>
            <a:pPr lvl="1">
              <a:buFont typeface="Wingdings" panose="05000000000000000000" pitchFamily="2" charset="2"/>
              <a:buChar char="v"/>
            </a:pPr>
            <a:r>
              <a:rPr lang="en-US" sz="2200" dirty="0"/>
              <a:t>Adds pedestrian, sleep suffocation, poisoning, sports concussion and heat stroke, kids left in cars, bicycle safety courses to existing list</a:t>
            </a:r>
          </a:p>
        </p:txBody>
      </p:sp>
      <p:sp>
        <p:nvSpPr>
          <p:cNvPr id="4" name="Footer Placeholder 3">
            <a:extLst>
              <a:ext uri="{FF2B5EF4-FFF2-40B4-BE49-F238E27FC236}">
                <a16:creationId xmlns:a16="http://schemas.microsoft.com/office/drawing/2014/main" id="{F733C8C0-7888-43B9-8D95-D60D516DA4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1268321-EC1B-4D65-BC22-8AA88DCA751C}"/>
              </a:ext>
            </a:extLst>
          </p:cNvPr>
          <p:cNvSpPr>
            <a:spLocks noGrp="1"/>
          </p:cNvSpPr>
          <p:nvPr>
            <p:ph type="sldNum" sz="quarter" idx="12"/>
          </p:nvPr>
        </p:nvSpPr>
        <p:spPr/>
        <p:txBody>
          <a:bodyPr/>
          <a:lstStyle/>
          <a:p>
            <a:fld id="{A9ACD6B4-B6EF-4637-BE8A-DFF7EF8EC586}" type="slidenum">
              <a:rPr lang="en-US" smtClean="0"/>
              <a:t>13</a:t>
            </a:fld>
            <a:endParaRPr lang="en-US" dirty="0"/>
          </a:p>
        </p:txBody>
      </p:sp>
    </p:spTree>
    <p:extLst>
      <p:ext uri="{BB962C8B-B14F-4D97-AF65-F5344CB8AC3E}">
        <p14:creationId xmlns:p14="http://schemas.microsoft.com/office/powerpoint/2010/main" val="798683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9426-95D8-46AF-B6A4-85AB36464894}"/>
              </a:ext>
            </a:extLst>
          </p:cNvPr>
          <p:cNvSpPr>
            <a:spLocks noGrp="1"/>
          </p:cNvSpPr>
          <p:nvPr>
            <p:ph type="title"/>
          </p:nvPr>
        </p:nvSpPr>
        <p:spPr>
          <a:xfrm>
            <a:off x="677334" y="309490"/>
            <a:ext cx="8596668" cy="718089"/>
          </a:xfrm>
        </p:spPr>
        <p:txBody>
          <a:bodyPr>
            <a:normAutofit/>
          </a:bodyPr>
          <a:lstStyle/>
          <a:p>
            <a:r>
              <a:rPr lang="en-US" sz="2800" dirty="0">
                <a:solidFill>
                  <a:schemeClr val="tx1"/>
                </a:solidFill>
              </a:rPr>
              <a:t>Recent passed bill implementation efforts</a:t>
            </a:r>
          </a:p>
        </p:txBody>
      </p:sp>
      <p:sp>
        <p:nvSpPr>
          <p:cNvPr id="3" name="Content Placeholder 2">
            <a:extLst>
              <a:ext uri="{FF2B5EF4-FFF2-40B4-BE49-F238E27FC236}">
                <a16:creationId xmlns:a16="http://schemas.microsoft.com/office/drawing/2014/main" id="{0DC38A3E-9E6C-4951-B359-139EE1CE5212}"/>
              </a:ext>
            </a:extLst>
          </p:cNvPr>
          <p:cNvSpPr>
            <a:spLocks noGrp="1"/>
          </p:cNvSpPr>
          <p:nvPr>
            <p:ph idx="1"/>
          </p:nvPr>
        </p:nvSpPr>
        <p:spPr>
          <a:xfrm>
            <a:off x="677334" y="1027579"/>
            <a:ext cx="10837332" cy="5378908"/>
          </a:xfrm>
        </p:spPr>
        <p:txBody>
          <a:bodyPr>
            <a:normAutofit/>
          </a:bodyPr>
          <a:lstStyle/>
          <a:p>
            <a:r>
              <a:rPr lang="en-US" sz="2200" dirty="0"/>
              <a:t>AB 2007 (McCarty) Sports concussion safety – passed 2016</a:t>
            </a:r>
          </a:p>
          <a:p>
            <a:pPr lvl="1"/>
            <a:r>
              <a:rPr lang="en-US" dirty="0"/>
              <a:t>Requires all community sports programs to have sports concussion safety training, remove from and return to play protocols for coaches and assistant coaches</a:t>
            </a:r>
          </a:p>
          <a:p>
            <a:pPr lvl="1"/>
            <a:r>
              <a:rPr lang="en-US" dirty="0"/>
              <a:t>And, concussion safety education for parents and players</a:t>
            </a:r>
          </a:p>
          <a:p>
            <a:r>
              <a:rPr lang="en-US" sz="2200" dirty="0"/>
              <a:t>SB 442 (Newman) Updates to CA Pool Safety Act</a:t>
            </a:r>
          </a:p>
          <a:p>
            <a:pPr lvl="1"/>
            <a:r>
              <a:rPr lang="en-US" dirty="0"/>
              <a:t>Drowning remains leading cause of death along with congenital abnormalities for children ages 1-4 years old</a:t>
            </a:r>
          </a:p>
          <a:p>
            <a:pPr lvl="1"/>
            <a:r>
              <a:rPr lang="en-US" dirty="0"/>
              <a:t>All residential pools new, being retrofitted or associated with home sale have two safety barriers to help prevent child getting to pool without active adult supervision</a:t>
            </a:r>
          </a:p>
          <a:p>
            <a:r>
              <a:rPr lang="en-US" sz="2200" dirty="0"/>
              <a:t>AB 3077 (Caballero) Updates CA’s bicycle helmet law enforcement</a:t>
            </a:r>
          </a:p>
          <a:p>
            <a:pPr lvl="1"/>
            <a:r>
              <a:rPr lang="en-US" dirty="0"/>
              <a:t>California’s bicycle helmet law for children up through age 18 now less than 20% compliance – 18,000+ annual head injuries associated with bicycle crashes in ER a year</a:t>
            </a:r>
          </a:p>
          <a:p>
            <a:pPr lvl="1"/>
            <a:r>
              <a:rPr lang="en-US" dirty="0"/>
              <a:t>Makes helmet law violations “fix-it-tickets” requiring child to go through bicycle safety course and parent attesting the child has and will wear bicycle helmet</a:t>
            </a:r>
          </a:p>
          <a:p>
            <a:pPr lvl="1"/>
            <a:endParaRPr lang="en-US" dirty="0"/>
          </a:p>
        </p:txBody>
      </p:sp>
      <p:sp>
        <p:nvSpPr>
          <p:cNvPr id="4" name="Footer Placeholder 3">
            <a:extLst>
              <a:ext uri="{FF2B5EF4-FFF2-40B4-BE49-F238E27FC236}">
                <a16:creationId xmlns:a16="http://schemas.microsoft.com/office/drawing/2014/main" id="{71A4D5F3-55F8-41BB-A2EA-48114D66ADBB}"/>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9655E837-7CE6-40CD-AEC7-FF979DFF29A2}"/>
              </a:ext>
            </a:extLst>
          </p:cNvPr>
          <p:cNvSpPr>
            <a:spLocks noGrp="1"/>
          </p:cNvSpPr>
          <p:nvPr>
            <p:ph type="sldNum" sz="quarter" idx="12"/>
          </p:nvPr>
        </p:nvSpPr>
        <p:spPr/>
        <p:txBody>
          <a:bodyPr/>
          <a:lstStyle/>
          <a:p>
            <a:fld id="{A9ACD6B4-B6EF-4637-BE8A-DFF7EF8EC586}" type="slidenum">
              <a:rPr lang="en-US" smtClean="0"/>
              <a:t>14</a:t>
            </a:fld>
            <a:endParaRPr lang="en-US" dirty="0"/>
          </a:p>
        </p:txBody>
      </p:sp>
    </p:spTree>
    <p:extLst>
      <p:ext uri="{BB962C8B-B14F-4D97-AF65-F5344CB8AC3E}">
        <p14:creationId xmlns:p14="http://schemas.microsoft.com/office/powerpoint/2010/main" val="171041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7E06-A503-4F53-BC19-B764ABE99751}"/>
              </a:ext>
            </a:extLst>
          </p:cNvPr>
          <p:cNvSpPr>
            <a:spLocks noGrp="1"/>
          </p:cNvSpPr>
          <p:nvPr>
            <p:ph type="title"/>
          </p:nvPr>
        </p:nvSpPr>
        <p:spPr>
          <a:xfrm>
            <a:off x="677334" y="609600"/>
            <a:ext cx="8596668" cy="698695"/>
          </a:xfrm>
        </p:spPr>
        <p:txBody>
          <a:bodyPr>
            <a:normAutofit/>
          </a:bodyPr>
          <a:lstStyle/>
          <a:p>
            <a:r>
              <a:rPr lang="en-US" sz="2800" dirty="0">
                <a:solidFill>
                  <a:schemeClr val="tx1"/>
                </a:solidFill>
              </a:rPr>
              <a:t>Legislation Concepts Planned for 2020</a:t>
            </a:r>
          </a:p>
        </p:txBody>
      </p:sp>
      <p:sp>
        <p:nvSpPr>
          <p:cNvPr id="3" name="Content Placeholder 2">
            <a:extLst>
              <a:ext uri="{FF2B5EF4-FFF2-40B4-BE49-F238E27FC236}">
                <a16:creationId xmlns:a16="http://schemas.microsoft.com/office/drawing/2014/main" id="{F5FA2DC7-6BB8-488D-B31C-FEA0BAE1B6BB}"/>
              </a:ext>
            </a:extLst>
          </p:cNvPr>
          <p:cNvSpPr>
            <a:spLocks noGrp="1"/>
          </p:cNvSpPr>
          <p:nvPr>
            <p:ph idx="1"/>
          </p:nvPr>
        </p:nvSpPr>
        <p:spPr>
          <a:xfrm>
            <a:off x="677333" y="1589649"/>
            <a:ext cx="11069189" cy="4451713"/>
          </a:xfrm>
        </p:spPr>
        <p:txBody>
          <a:bodyPr>
            <a:normAutofit lnSpcReduction="10000"/>
          </a:bodyPr>
          <a:lstStyle/>
          <a:p>
            <a:r>
              <a:rPr lang="en-US" sz="2400" dirty="0"/>
              <a:t>Window fall safety</a:t>
            </a:r>
          </a:p>
          <a:p>
            <a:pPr lvl="1"/>
            <a:r>
              <a:rPr lang="en-US" sz="2000" dirty="0"/>
              <a:t>Residential building window falls cause catastrophic multiple blunt trauma injury</a:t>
            </a:r>
          </a:p>
          <a:p>
            <a:pPr lvl="1"/>
            <a:r>
              <a:rPr lang="en-US" sz="2000" dirty="0"/>
              <a:t>New York City ordinance is model law – Reduced childhood window falls by over 90%</a:t>
            </a:r>
          </a:p>
          <a:p>
            <a:pPr lvl="1"/>
            <a:endParaRPr lang="en-US" dirty="0"/>
          </a:p>
          <a:p>
            <a:r>
              <a:rPr lang="en-US" sz="2400" dirty="0"/>
              <a:t>Baby/Infant sleep suffocation local prevention program funding </a:t>
            </a:r>
          </a:p>
          <a:p>
            <a:pPr lvl="1"/>
            <a:r>
              <a:rPr lang="en-US" sz="2000" dirty="0"/>
              <a:t>Infant/baby sleep suffocation still leading cause of unintentional injury death</a:t>
            </a:r>
          </a:p>
          <a:p>
            <a:endParaRPr lang="en-US" sz="2000" dirty="0"/>
          </a:p>
          <a:p>
            <a:r>
              <a:rPr lang="en-US" sz="2400" dirty="0"/>
              <a:t>Kids Plates funds reform – Child Care Provider Health and Safety Education and Training</a:t>
            </a:r>
          </a:p>
          <a:p>
            <a:pPr lvl="1"/>
            <a:r>
              <a:rPr lang="en-US" sz="2000" dirty="0"/>
              <a:t>Update the use of Kids Plates funds to support increasing access to child care provider health and safety training programs</a:t>
            </a:r>
          </a:p>
        </p:txBody>
      </p:sp>
      <p:sp>
        <p:nvSpPr>
          <p:cNvPr id="4" name="Footer Placeholder 3">
            <a:extLst>
              <a:ext uri="{FF2B5EF4-FFF2-40B4-BE49-F238E27FC236}">
                <a16:creationId xmlns:a16="http://schemas.microsoft.com/office/drawing/2014/main" id="{1665FB6D-2205-4CEA-80BE-B92FCC8280C7}"/>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4259A7AE-7731-4D09-87CB-2269B3B98B4B}"/>
              </a:ext>
            </a:extLst>
          </p:cNvPr>
          <p:cNvSpPr>
            <a:spLocks noGrp="1"/>
          </p:cNvSpPr>
          <p:nvPr>
            <p:ph type="sldNum" sz="quarter" idx="12"/>
          </p:nvPr>
        </p:nvSpPr>
        <p:spPr/>
        <p:txBody>
          <a:bodyPr/>
          <a:lstStyle/>
          <a:p>
            <a:fld id="{A9ACD6B4-B6EF-4637-BE8A-DFF7EF8EC586}" type="slidenum">
              <a:rPr lang="en-US" smtClean="0"/>
              <a:t>15</a:t>
            </a:fld>
            <a:endParaRPr lang="en-US" dirty="0"/>
          </a:p>
        </p:txBody>
      </p:sp>
    </p:spTree>
    <p:extLst>
      <p:ext uri="{BB962C8B-B14F-4D97-AF65-F5344CB8AC3E}">
        <p14:creationId xmlns:p14="http://schemas.microsoft.com/office/powerpoint/2010/main" val="250427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1667-EEC5-4124-9819-07A9EBB30AB4}"/>
              </a:ext>
            </a:extLst>
          </p:cNvPr>
          <p:cNvSpPr>
            <a:spLocks noGrp="1"/>
          </p:cNvSpPr>
          <p:nvPr>
            <p:ph type="title"/>
          </p:nvPr>
        </p:nvSpPr>
        <p:spPr>
          <a:xfrm>
            <a:off x="677334" y="451514"/>
            <a:ext cx="8596668" cy="604198"/>
          </a:xfrm>
        </p:spPr>
        <p:txBody>
          <a:bodyPr>
            <a:normAutofit/>
          </a:bodyPr>
          <a:lstStyle/>
          <a:p>
            <a:r>
              <a:rPr lang="en-US" sz="2800" dirty="0">
                <a:solidFill>
                  <a:schemeClr val="tx1"/>
                </a:solidFill>
              </a:rPr>
              <a:t>Need Other Children and Youth Advocacy Groups To:</a:t>
            </a:r>
          </a:p>
        </p:txBody>
      </p:sp>
      <p:sp>
        <p:nvSpPr>
          <p:cNvPr id="3" name="Content Placeholder 2">
            <a:extLst>
              <a:ext uri="{FF2B5EF4-FFF2-40B4-BE49-F238E27FC236}">
                <a16:creationId xmlns:a16="http://schemas.microsoft.com/office/drawing/2014/main" id="{50A88808-854B-4912-B074-CD9BBACEE340}"/>
              </a:ext>
            </a:extLst>
          </p:cNvPr>
          <p:cNvSpPr>
            <a:spLocks noGrp="1"/>
          </p:cNvSpPr>
          <p:nvPr>
            <p:ph idx="1"/>
          </p:nvPr>
        </p:nvSpPr>
        <p:spPr>
          <a:xfrm>
            <a:off x="677334" y="1055713"/>
            <a:ext cx="10837332" cy="4985650"/>
          </a:xfrm>
        </p:spPr>
        <p:txBody>
          <a:bodyPr>
            <a:normAutofit/>
          </a:bodyPr>
          <a:lstStyle/>
          <a:p>
            <a:r>
              <a:rPr lang="en-US" sz="2400" dirty="0"/>
              <a:t>Become member of the CCCSH coalition – </a:t>
            </a:r>
          </a:p>
          <a:p>
            <a:pPr lvl="1"/>
            <a:r>
              <a:rPr lang="en-US" sz="2200" dirty="0">
                <a:solidFill>
                  <a:schemeClr val="tx1"/>
                </a:solidFill>
              </a:rPr>
              <a:t>Contact Catherine Barankin, Executive Director at </a:t>
            </a:r>
            <a:r>
              <a:rPr lang="en-US" sz="2200" dirty="0">
                <a:solidFill>
                  <a:schemeClr val="tx1"/>
                </a:solidFill>
                <a:hlinkClick r:id="rId2">
                  <a:extLst>
                    <a:ext uri="{A12FA001-AC4F-418D-AE19-62706E023703}">
                      <ahyp:hlinkClr xmlns:ahyp="http://schemas.microsoft.com/office/drawing/2018/hyperlinkcolor" val="tx"/>
                    </a:ext>
                  </a:extLst>
                </a:hlinkClick>
              </a:rPr>
              <a:t>cbarankin@aol.com</a:t>
            </a:r>
            <a:r>
              <a:rPr lang="en-US" sz="2200" dirty="0">
                <a:solidFill>
                  <a:schemeClr val="tx1"/>
                </a:solidFill>
              </a:rPr>
              <a:t> </a:t>
            </a:r>
          </a:p>
          <a:p>
            <a:pPr marL="0" indent="0">
              <a:buNone/>
            </a:pPr>
            <a:r>
              <a:rPr lang="en-US" sz="2400" dirty="0"/>
              <a:t>And</a:t>
            </a:r>
          </a:p>
          <a:p>
            <a:r>
              <a:rPr lang="en-US" sz="2400" dirty="0"/>
              <a:t>Having representation on one of the Unintentional Injury Prevention Strategic Plan Project 8 working subcommittees</a:t>
            </a:r>
          </a:p>
          <a:p>
            <a:endParaRPr lang="en-US" sz="2400" dirty="0"/>
          </a:p>
          <a:p>
            <a:r>
              <a:rPr lang="en-US" sz="2400" dirty="0"/>
              <a:t>Support Project unintentional injury prevention legislation</a:t>
            </a:r>
          </a:p>
          <a:p>
            <a:endParaRPr lang="en-US" sz="2400" dirty="0"/>
          </a:p>
          <a:p>
            <a:r>
              <a:rPr lang="en-US" sz="2400" dirty="0"/>
              <a:t>Educate your network about unintentional injury and importance of elevating prevention </a:t>
            </a:r>
          </a:p>
        </p:txBody>
      </p:sp>
      <p:sp>
        <p:nvSpPr>
          <p:cNvPr id="4" name="Footer Placeholder 3">
            <a:extLst>
              <a:ext uri="{FF2B5EF4-FFF2-40B4-BE49-F238E27FC236}">
                <a16:creationId xmlns:a16="http://schemas.microsoft.com/office/drawing/2014/main" id="{A014D969-38FF-4CC7-B4C6-8886F1906128}"/>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7B25281B-96A3-4DEF-96D6-D1FB5521DE69}"/>
              </a:ext>
            </a:extLst>
          </p:cNvPr>
          <p:cNvSpPr>
            <a:spLocks noGrp="1"/>
          </p:cNvSpPr>
          <p:nvPr>
            <p:ph type="sldNum" sz="quarter" idx="12"/>
          </p:nvPr>
        </p:nvSpPr>
        <p:spPr/>
        <p:txBody>
          <a:bodyPr/>
          <a:lstStyle/>
          <a:p>
            <a:fld id="{A9ACD6B4-B6EF-4637-BE8A-DFF7EF8EC586}" type="slidenum">
              <a:rPr lang="en-US" smtClean="0"/>
              <a:t>16</a:t>
            </a:fld>
            <a:endParaRPr lang="en-US" dirty="0"/>
          </a:p>
        </p:txBody>
      </p:sp>
    </p:spTree>
    <p:extLst>
      <p:ext uri="{BB962C8B-B14F-4D97-AF65-F5344CB8AC3E}">
        <p14:creationId xmlns:p14="http://schemas.microsoft.com/office/powerpoint/2010/main" val="26780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4632"/>
            <a:ext cx="9299448" cy="1120913"/>
          </a:xfrm>
        </p:spPr>
        <p:txBody>
          <a:bodyPr>
            <a:normAutofit/>
          </a:bodyPr>
          <a:lstStyle/>
          <a:p>
            <a:pPr lvl="0">
              <a:spcBef>
                <a:spcPts val="1200"/>
              </a:spcBef>
              <a:buClr>
                <a:srgbClr val="D34817">
                  <a:lumMod val="75000"/>
                </a:srgbClr>
              </a:buClr>
              <a:buSzPct val="85000"/>
            </a:pPr>
            <a:endParaRPr lang="en-US" sz="2400" cap="none" dirty="0">
              <a:solidFill>
                <a:schemeClr val="tx1"/>
              </a:solidFill>
              <a:ea typeface="+mn-ea"/>
              <a:cs typeface="+mn-cs"/>
            </a:endParaRPr>
          </a:p>
        </p:txBody>
      </p:sp>
      <p:sp>
        <p:nvSpPr>
          <p:cNvPr id="3" name="Content Placeholder 2"/>
          <p:cNvSpPr>
            <a:spLocks noGrp="1"/>
          </p:cNvSpPr>
          <p:nvPr>
            <p:ph idx="1"/>
          </p:nvPr>
        </p:nvSpPr>
        <p:spPr>
          <a:xfrm>
            <a:off x="637309" y="1605545"/>
            <a:ext cx="10958946" cy="4781400"/>
          </a:xfrm>
        </p:spPr>
        <p:txBody>
          <a:bodyPr>
            <a:normAutofit/>
          </a:bodyPr>
          <a:lstStyle/>
          <a:p>
            <a:pPr marL="0" indent="0">
              <a:buNone/>
            </a:pPr>
            <a:endParaRPr lang="en-US" sz="2400" dirty="0">
              <a:solidFill>
                <a:schemeClr val="tx1"/>
              </a:solidFill>
            </a:endParaRPr>
          </a:p>
          <a:p>
            <a:pPr marL="0" indent="0" algn="ctr">
              <a:buNone/>
            </a:pPr>
            <a:endParaRPr lang="en-US" sz="2400" dirty="0">
              <a:solidFill>
                <a:schemeClr val="tx1"/>
              </a:solidFill>
            </a:endParaRPr>
          </a:p>
          <a:p>
            <a:pPr marL="0" indent="0" algn="ctr">
              <a:buNone/>
            </a:pPr>
            <a:endParaRPr lang="en-US" sz="2400" dirty="0">
              <a:solidFill>
                <a:schemeClr val="tx1"/>
              </a:solidFill>
            </a:endParaRPr>
          </a:p>
          <a:p>
            <a:pPr marL="0" indent="0" algn="ctr">
              <a:buNone/>
            </a:pPr>
            <a:r>
              <a:rPr lang="en-US" sz="3200" dirty="0">
                <a:solidFill>
                  <a:schemeClr val="tx1"/>
                </a:solidFill>
              </a:rPr>
              <a:t>Questions? </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7D831757-3DF2-4830-9A36-19267A5AE52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CCCSH Children's Roundtable Presentation May 9, 2019</a:t>
            </a:r>
          </a:p>
        </p:txBody>
      </p:sp>
    </p:spTree>
    <p:extLst>
      <p:ext uri="{BB962C8B-B14F-4D97-AF65-F5344CB8AC3E}">
        <p14:creationId xmlns:p14="http://schemas.microsoft.com/office/powerpoint/2010/main" val="312506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3277" y="452332"/>
            <a:ext cx="10058400" cy="346641"/>
          </a:xfrm>
        </p:spPr>
        <p:txBody>
          <a:bodyPr>
            <a:normAutofit fontScale="90000"/>
          </a:bodyPr>
          <a:lstStyle/>
          <a:p>
            <a:pPr lvl="0">
              <a:spcBef>
                <a:spcPts val="1200"/>
              </a:spcBef>
              <a:buClr>
                <a:srgbClr val="D34817">
                  <a:lumMod val="75000"/>
                </a:srgbClr>
              </a:buClr>
              <a:buSzPct val="85000"/>
            </a:pPr>
            <a:r>
              <a:rPr lang="en-US" sz="2800" cap="none" dirty="0">
                <a:solidFill>
                  <a:prstClr val="black"/>
                </a:solidFill>
                <a:ea typeface="+mn-ea"/>
                <a:cs typeface="+mn-cs"/>
              </a:rPr>
              <a:t>Contact Information</a:t>
            </a:r>
          </a:p>
        </p:txBody>
      </p:sp>
      <p:sp>
        <p:nvSpPr>
          <p:cNvPr id="3" name="Content Placeholder 2"/>
          <p:cNvSpPr>
            <a:spLocks noGrp="1"/>
          </p:cNvSpPr>
          <p:nvPr>
            <p:ph idx="1"/>
          </p:nvPr>
        </p:nvSpPr>
        <p:spPr>
          <a:xfrm>
            <a:off x="1069848" y="1422400"/>
            <a:ext cx="10058400" cy="5196114"/>
          </a:xfrm>
        </p:spPr>
        <p:txBody>
          <a:bodyPr>
            <a:normAutofit/>
          </a:bodyPr>
          <a:lstStyle/>
          <a:p>
            <a:pPr marL="0" indent="0">
              <a:lnSpc>
                <a:spcPct val="120000"/>
              </a:lnSpc>
              <a:buNone/>
            </a:pPr>
            <a:r>
              <a:rPr lang="en-US" sz="2400" dirty="0">
                <a:solidFill>
                  <a:schemeClr val="tx1"/>
                </a:solidFill>
              </a:rPr>
              <a:t>Cathy Barankin, Executive Director - CCCSH</a:t>
            </a:r>
          </a:p>
          <a:p>
            <a:pPr marL="0" indent="0">
              <a:lnSpc>
                <a:spcPct val="120000"/>
              </a:lnSpc>
              <a:buNone/>
            </a:pPr>
            <a:r>
              <a:rPr lang="en-US" sz="2400" dirty="0">
                <a:solidFill>
                  <a:schemeClr val="tx1"/>
                </a:solidFill>
                <a:hlinkClick r:id="rId2">
                  <a:extLst>
                    <a:ext uri="{A12FA001-AC4F-418D-AE19-62706E023703}">
                      <ahyp:hlinkClr xmlns:ahyp="http://schemas.microsoft.com/office/drawing/2018/hyperlinkcolor" val="tx"/>
                    </a:ext>
                  </a:extLst>
                </a:hlinkClick>
              </a:rPr>
              <a:t>cbarankin@aol.com</a:t>
            </a:r>
            <a:r>
              <a:rPr lang="en-US" sz="2400" dirty="0">
                <a:solidFill>
                  <a:schemeClr val="tx1"/>
                </a:solidFill>
              </a:rPr>
              <a:t> </a:t>
            </a:r>
          </a:p>
          <a:p>
            <a:pPr marL="0" indent="0">
              <a:lnSpc>
                <a:spcPct val="120000"/>
              </a:lnSpc>
              <a:buNone/>
            </a:pPr>
            <a:endParaRPr lang="en-US" sz="2400" dirty="0">
              <a:solidFill>
                <a:schemeClr val="tx1"/>
              </a:solidFill>
            </a:endParaRPr>
          </a:p>
          <a:p>
            <a:pPr marL="0" indent="0">
              <a:lnSpc>
                <a:spcPct val="120000"/>
              </a:lnSpc>
              <a:buNone/>
            </a:pPr>
            <a:r>
              <a:rPr lang="en-US" sz="2400" dirty="0">
                <a:solidFill>
                  <a:schemeClr val="tx1"/>
                </a:solidFill>
              </a:rPr>
              <a:t>Or</a:t>
            </a:r>
          </a:p>
          <a:p>
            <a:pPr marL="0" indent="0">
              <a:lnSpc>
                <a:spcPct val="120000"/>
              </a:lnSpc>
              <a:buNone/>
            </a:pPr>
            <a:endParaRPr lang="en-US" sz="2400" dirty="0">
              <a:solidFill>
                <a:schemeClr val="tx1"/>
              </a:solidFill>
            </a:endParaRPr>
          </a:p>
          <a:p>
            <a:pPr marL="0" lvl="0" indent="0">
              <a:lnSpc>
                <a:spcPct val="120000"/>
              </a:lnSpc>
              <a:buClr>
                <a:srgbClr val="90C226"/>
              </a:buClr>
              <a:buNone/>
            </a:pPr>
            <a:r>
              <a:rPr lang="en-US" sz="2400" dirty="0">
                <a:solidFill>
                  <a:prstClr val="black"/>
                </a:solidFill>
              </a:rPr>
              <a:t>Steve Barrow, Program Director - CCCSH</a:t>
            </a:r>
          </a:p>
          <a:p>
            <a:pPr marL="0" lvl="0" indent="0">
              <a:lnSpc>
                <a:spcPct val="120000"/>
              </a:lnSpc>
              <a:buClr>
                <a:srgbClr val="90C226"/>
              </a:buClr>
              <a:buNone/>
            </a:pPr>
            <a:r>
              <a:rPr lang="en-US" sz="2400" dirty="0">
                <a:solidFill>
                  <a:prstClr val="black"/>
                </a:solidFill>
                <a:hlinkClick r:id="rId3">
                  <a:extLst>
                    <a:ext uri="{A12FA001-AC4F-418D-AE19-62706E023703}">
                      <ahyp:hlinkClr xmlns:ahyp="http://schemas.microsoft.com/office/drawing/2018/hyperlinkcolor" val="tx"/>
                    </a:ext>
                  </a:extLst>
                </a:hlinkClick>
              </a:rPr>
              <a:t>scbarrow88@gmail.com</a:t>
            </a:r>
            <a:r>
              <a:rPr lang="en-US" sz="2400" dirty="0">
                <a:solidFill>
                  <a:prstClr val="black"/>
                </a:solidFill>
              </a:rPr>
              <a:t> or Cell phone 530 902-5551</a:t>
            </a:r>
          </a:p>
          <a:p>
            <a:pPr marL="0" indent="0">
              <a:lnSpc>
                <a:spcPct val="120000"/>
              </a:lnSpc>
              <a:buNone/>
            </a:pPr>
            <a:endParaRPr lang="en-US" sz="4400" dirty="0">
              <a:solidFill>
                <a:schemeClr val="tx1"/>
              </a:solidFill>
            </a:endParaRPr>
          </a:p>
          <a:p>
            <a:pPr marL="0" indent="0">
              <a:lnSpc>
                <a:spcPct val="120000"/>
              </a:lnSpc>
              <a:buNone/>
            </a:pPr>
            <a:endParaRPr lang="en-US" sz="4400" dirty="0">
              <a:solidFill>
                <a:schemeClr val="tx1"/>
              </a:solidFill>
            </a:endParaRPr>
          </a:p>
          <a:p>
            <a:pPr marL="0" indent="0">
              <a:lnSpc>
                <a:spcPct val="120000"/>
              </a:lnSpc>
              <a:buNone/>
            </a:pPr>
            <a:endParaRPr lang="en-US" sz="4400" dirty="0">
              <a:solidFill>
                <a:schemeClr val="tx1"/>
              </a:solidFill>
            </a:endParaRPr>
          </a:p>
          <a:p>
            <a:pPr marL="0" indent="0">
              <a:lnSpc>
                <a:spcPct val="120000"/>
              </a:lnSpc>
              <a:buNone/>
            </a:pPr>
            <a:endParaRPr lang="en-US" sz="5000" dirty="0">
              <a:solidFill>
                <a:schemeClr val="tx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000" b="1"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5CCC4941-C2A7-40DC-B08B-4E2B405D6E2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CCCSH Children's Roundtable Presentation May 9, 2019</a:t>
            </a:r>
          </a:p>
        </p:txBody>
      </p:sp>
    </p:spTree>
    <p:extLst>
      <p:ext uri="{BB962C8B-B14F-4D97-AF65-F5344CB8AC3E}">
        <p14:creationId xmlns:p14="http://schemas.microsoft.com/office/powerpoint/2010/main" val="417619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2535" y="309490"/>
            <a:ext cx="10185713" cy="1055076"/>
          </a:xfrm>
        </p:spPr>
        <p:txBody>
          <a:bodyPr>
            <a:normAutofit fontScale="90000"/>
          </a:bodyPr>
          <a:lstStyle/>
          <a:p>
            <a:pPr lvl="0">
              <a:spcBef>
                <a:spcPts val="1200"/>
              </a:spcBef>
              <a:buClr>
                <a:srgbClr val="D34817">
                  <a:lumMod val="75000"/>
                </a:srgbClr>
              </a:buClr>
              <a:buSzPct val="85000"/>
            </a:pPr>
            <a:r>
              <a:rPr lang="en-US" sz="2800" cap="none" dirty="0">
                <a:solidFill>
                  <a:schemeClr val="tx1"/>
                </a:solidFill>
                <a:ea typeface="+mn-ea"/>
                <a:cs typeface="+mn-cs"/>
              </a:rPr>
              <a:t>Addendum Information about Current Project Objectives and		</a:t>
            </a:r>
            <a:br>
              <a:rPr lang="en-US" sz="2800" cap="none" dirty="0">
                <a:solidFill>
                  <a:schemeClr val="tx1"/>
                </a:solidFill>
                <a:ea typeface="+mn-ea"/>
                <a:cs typeface="+mn-cs"/>
              </a:rPr>
            </a:br>
            <a:r>
              <a:rPr lang="en-US" sz="2800" cap="none" dirty="0">
                <a:solidFill>
                  <a:schemeClr val="tx1"/>
                </a:solidFill>
                <a:ea typeface="+mn-ea"/>
                <a:cs typeface="+mn-cs"/>
              </a:rPr>
              <a:t>What the Project is focused on and Is not focused on</a:t>
            </a:r>
          </a:p>
        </p:txBody>
      </p:sp>
      <p:sp>
        <p:nvSpPr>
          <p:cNvPr id="3" name="Content Placeholder 2"/>
          <p:cNvSpPr>
            <a:spLocks noGrp="1"/>
          </p:cNvSpPr>
          <p:nvPr>
            <p:ph idx="1"/>
          </p:nvPr>
        </p:nvSpPr>
        <p:spPr>
          <a:xfrm>
            <a:off x="637309" y="1605545"/>
            <a:ext cx="10958946" cy="4800942"/>
          </a:xfrm>
        </p:spPr>
        <p:txBody>
          <a:bodyPr>
            <a:normAutofit fontScale="92500" lnSpcReduction="20000"/>
          </a:bodyPr>
          <a:lstStyle/>
          <a:p>
            <a:pPr marL="0" indent="0">
              <a:buNone/>
            </a:pPr>
            <a:r>
              <a:rPr lang="en-US" sz="2400" dirty="0">
                <a:solidFill>
                  <a:schemeClr val="tx1"/>
                </a:solidFill>
              </a:rPr>
              <a:t>The CA Unintentional Injury Prevention Strategic Plan Project is focused on supporting:</a:t>
            </a:r>
          </a:p>
          <a:p>
            <a:r>
              <a:rPr lang="en-US" sz="2400" dirty="0">
                <a:solidFill>
                  <a:schemeClr val="tx1"/>
                </a:solidFill>
              </a:rPr>
              <a:t>Creation and growth of collaboration and cooperation between organizations, proactive in civic engagement, and advocating for the development of best practice policies, laws, programs and funding that support unintentional injury prevention statewide</a:t>
            </a:r>
          </a:p>
          <a:p>
            <a:r>
              <a:rPr lang="en-US" sz="2400" dirty="0">
                <a:solidFill>
                  <a:schemeClr val="tx1"/>
                </a:solidFill>
              </a:rPr>
              <a:t>Institutionalize best practices that are proven, effective and can be replicated</a:t>
            </a:r>
          </a:p>
          <a:p>
            <a:r>
              <a:rPr lang="en-US" sz="2400" dirty="0">
                <a:solidFill>
                  <a:schemeClr val="tx1"/>
                </a:solidFill>
              </a:rPr>
              <a:t>Passage of new and updating existing unintentional injury focused laws based on best practices</a:t>
            </a:r>
          </a:p>
          <a:p>
            <a:r>
              <a:rPr lang="en-US" sz="2400" dirty="0">
                <a:solidFill>
                  <a:schemeClr val="tx1"/>
                </a:solidFill>
              </a:rPr>
              <a:t>Increase resources to help sustain and grow to capacity local and regional “hands on” safety programs, organizations and projects</a:t>
            </a:r>
          </a:p>
          <a:p>
            <a:pPr marL="0" indent="0">
              <a:buNone/>
            </a:pPr>
            <a:r>
              <a:rPr lang="en-US" sz="2400" dirty="0">
                <a:solidFill>
                  <a:schemeClr val="tx1"/>
                </a:solidFill>
              </a:rPr>
              <a:t>The CA Unintentional Injury Prevention Strategic Plan Project was not created to provide hands on local safety and prevention services, unless working with Project stakeholders to support pilot program(s) to test a hypothesis toward advancing unintentional injury prevention</a:t>
            </a:r>
          </a:p>
        </p:txBody>
      </p:sp>
      <p:sp>
        <p:nvSpPr>
          <p:cNvPr id="5" name="Slide Number Placeholder 4"/>
          <p:cNvSpPr>
            <a:spLocks noGrp="1"/>
          </p:cNvSpPr>
          <p:nvPr>
            <p:ph type="sldNum" sz="quarter" idx="12"/>
          </p:nvPr>
        </p:nvSpPr>
        <p:spPr/>
        <p:txBody>
          <a:bodyPr/>
          <a:lstStyle/>
          <a:p>
            <a:fld id="{A9ACD6B4-B6EF-4637-BE8A-DFF7EF8EC586}" type="slidenum">
              <a:rPr lang="en-US" smtClean="0"/>
              <a:t>19</a:t>
            </a:fld>
            <a:endParaRPr lang="en-US" dirty="0"/>
          </a:p>
        </p:txBody>
      </p:sp>
      <p:sp>
        <p:nvSpPr>
          <p:cNvPr id="4" name="Footer Placeholder 3">
            <a:extLst>
              <a:ext uri="{FF2B5EF4-FFF2-40B4-BE49-F238E27FC236}">
                <a16:creationId xmlns:a16="http://schemas.microsoft.com/office/drawing/2014/main" id="{03E532F1-EF08-4FBC-80C7-1270572D2389}"/>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49145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484632"/>
            <a:ext cx="9096248" cy="486039"/>
          </a:xfrm>
        </p:spPr>
        <p:txBody>
          <a:bodyPr>
            <a:normAutofit fontScale="90000"/>
          </a:bodyPr>
          <a:lstStyle/>
          <a:p>
            <a:r>
              <a:rPr lang="en-US" sz="3100" dirty="0">
                <a:solidFill>
                  <a:schemeClr val="tx1"/>
                </a:solidFill>
              </a:rPr>
              <a:t>Presentation Overview		</a:t>
            </a:r>
            <a:r>
              <a:rPr lang="en-US" sz="2800" dirty="0">
                <a:solidFill>
                  <a:schemeClr val="tx1"/>
                </a:solidFill>
              </a:rPr>
              <a:t>									</a:t>
            </a:r>
            <a:endParaRPr lang="en-US" sz="1200" dirty="0">
              <a:solidFill>
                <a:schemeClr val="tx1"/>
              </a:solidFill>
            </a:endParaRPr>
          </a:p>
        </p:txBody>
      </p:sp>
      <p:sp>
        <p:nvSpPr>
          <p:cNvPr id="3" name="Content Placeholder 2"/>
          <p:cNvSpPr>
            <a:spLocks noGrp="1"/>
          </p:cNvSpPr>
          <p:nvPr>
            <p:ph idx="1"/>
          </p:nvPr>
        </p:nvSpPr>
        <p:spPr>
          <a:xfrm>
            <a:off x="471055" y="1121838"/>
            <a:ext cx="11249890" cy="4919524"/>
          </a:xfrm>
        </p:spPr>
        <p:txBody>
          <a:bodyPr>
            <a:normAutofit/>
          </a:bodyPr>
          <a:lstStyle/>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What is CCCSH</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What is CA Unintentional Injury Prevention Strategic Plan Project </a:t>
            </a:r>
          </a:p>
          <a:p>
            <a:pPr marL="0" lvl="0">
              <a:lnSpc>
                <a:spcPct val="107000"/>
              </a:lnSpc>
              <a:spcBef>
                <a:spcPts val="0"/>
              </a:spcBef>
              <a:buClr>
                <a:srgbClr val="90C226"/>
              </a:buClr>
              <a:buFont typeface="Wingdings" panose="05000000000000000000" pitchFamily="2" charset="2"/>
              <a:buChar char="q"/>
            </a:pPr>
            <a:r>
              <a:rPr lang="en-US" sz="2400" dirty="0">
                <a:solidFill>
                  <a:prstClr val="black">
                    <a:lumMod val="75000"/>
                    <a:lumOff val="25000"/>
                  </a:prstClr>
                </a:solidFill>
                <a:latin typeface="Trebuchet MS" panose="020B0603020202020204" pitchFamily="34" charset="0"/>
                <a:ea typeface="Calibri" panose="020F0502020204030204" pitchFamily="34" charset="0"/>
                <a:cs typeface="Times New Roman" panose="02020603050405020304" pitchFamily="18" charset="0"/>
              </a:rPr>
              <a:t>Eight leading Unintentional Injury Issue areas of focus</a:t>
            </a:r>
          </a:p>
          <a:p>
            <a:pPr marL="0" lvl="0">
              <a:lnSpc>
                <a:spcPct val="107000"/>
              </a:lnSpc>
              <a:spcBef>
                <a:spcPts val="0"/>
              </a:spcBef>
              <a:buClr>
                <a:srgbClr val="90C226"/>
              </a:buClr>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Why we do this</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How Project is organized </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Who are the project stakeholders </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2019-20 Legislative Session Bills </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Where help is needed</a:t>
            </a:r>
          </a:p>
          <a:p>
            <a:pPr marL="0" marR="0">
              <a:lnSpc>
                <a:spcPct val="107000"/>
              </a:lnSpc>
              <a:spcBef>
                <a:spcPts val="0"/>
              </a:spcBef>
              <a:spcAft>
                <a:spcPts val="0"/>
              </a:spcAft>
              <a:buFont typeface="Wingdings" panose="05000000000000000000" pitchFamily="2" charset="2"/>
              <a:buChar char="q"/>
            </a:pPr>
            <a:r>
              <a:rPr lang="en-US" sz="2400" dirty="0">
                <a:latin typeface="Trebuchet MS" panose="020B0603020202020204" pitchFamily="34" charset="0"/>
                <a:ea typeface="Calibri" panose="020F0502020204030204" pitchFamily="34" charset="0"/>
                <a:cs typeface="Times New Roman" panose="02020603050405020304" pitchFamily="18" charset="0"/>
              </a:rPr>
              <a:t>Contact information</a:t>
            </a:r>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z="2000" smtClean="0"/>
              <a:t>2</a:t>
            </a:fld>
            <a:endParaRPr lang="en-US" sz="2000" dirty="0"/>
          </a:p>
        </p:txBody>
      </p:sp>
      <p:sp>
        <p:nvSpPr>
          <p:cNvPr id="4" name="Footer Placeholder 3">
            <a:extLst>
              <a:ext uri="{FF2B5EF4-FFF2-40B4-BE49-F238E27FC236}">
                <a16:creationId xmlns:a16="http://schemas.microsoft.com/office/drawing/2014/main" id="{214CD76F-5D22-4BD6-9394-F566D1AC90E8}"/>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238582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9770" y="377371"/>
            <a:ext cx="9328477" cy="1161143"/>
          </a:xfrm>
        </p:spPr>
        <p:txBody>
          <a:bodyPr>
            <a:normAutofit/>
          </a:bodyPr>
          <a:lstStyle/>
          <a:p>
            <a:pPr marL="182880" lvl="0" indent="-182880">
              <a:spcBef>
                <a:spcPts val="1200"/>
              </a:spcBef>
            </a:pPr>
            <a:r>
              <a:rPr lang="en-US" sz="2800" cap="none" dirty="0">
                <a:solidFill>
                  <a:schemeClr val="tx1"/>
                </a:solidFill>
                <a:ea typeface="+mn-ea"/>
                <a:cs typeface="+mn-cs"/>
              </a:rPr>
              <a:t>Current Project Objectives						</a:t>
            </a:r>
            <a:r>
              <a:rPr lang="en-US" sz="2800" cap="none" dirty="0">
                <a:solidFill>
                  <a:srgbClr val="0070C0"/>
                </a:solidFill>
                <a:ea typeface="+mn-ea"/>
                <a:cs typeface="+mn-cs"/>
              </a:rPr>
              <a:t>Traffic related issue current Priorities</a:t>
            </a:r>
          </a:p>
        </p:txBody>
      </p:sp>
      <p:sp>
        <p:nvSpPr>
          <p:cNvPr id="3" name="Content Placeholder 2"/>
          <p:cNvSpPr>
            <a:spLocks noGrp="1"/>
          </p:cNvSpPr>
          <p:nvPr>
            <p:ph idx="1"/>
          </p:nvPr>
        </p:nvSpPr>
        <p:spPr>
          <a:xfrm>
            <a:off x="449943" y="1741714"/>
            <a:ext cx="11393714" cy="4760685"/>
          </a:xfrm>
        </p:spPr>
        <p:txBody>
          <a:bodyPr>
            <a:normAutofit fontScale="92500" lnSpcReduction="20000"/>
          </a:bodyPr>
          <a:lstStyle/>
          <a:p>
            <a:r>
              <a:rPr lang="en-US" sz="2400" dirty="0">
                <a:solidFill>
                  <a:schemeClr val="tx1"/>
                </a:solidFill>
              </a:rPr>
              <a:t>Teen driver safety – Implement national recommendation GDL age change from 18 y/o to 21 y/o – cover 18, 19, and 20 year old new drivers with GDL – 2019 legislation</a:t>
            </a:r>
          </a:p>
          <a:p>
            <a:r>
              <a:rPr lang="en-US" sz="2400" dirty="0">
                <a:solidFill>
                  <a:schemeClr val="tx1"/>
                </a:solidFill>
              </a:rPr>
              <a:t>Safety Seat Technicians – Create statewide safety seat technician goals and strategic plan, increase number of sustainable certification training courses and number of local safety seat technicians</a:t>
            </a:r>
          </a:p>
          <a:p>
            <a:r>
              <a:rPr lang="en-US" sz="2400" dirty="0">
                <a:solidFill>
                  <a:schemeClr val="tx1"/>
                </a:solidFill>
              </a:rPr>
              <a:t>Revamp CA’s bicycle helmet law citation to be fix-it-ticket rather than only a $197 punitive citation -- allow local law enforcement or other local jurisdiction waive ticket if parent or guardian shows the child has successfully completed a bicycle safety program, and has an appropriate safety helmet to wear</a:t>
            </a:r>
          </a:p>
          <a:p>
            <a:r>
              <a:rPr lang="en-US" sz="2400" dirty="0">
                <a:solidFill>
                  <a:schemeClr val="tx1"/>
                </a:solidFill>
              </a:rPr>
              <a:t>Increase sustainable support for local and regional school and community-based hands-on bicycle and pedestrian safety programs</a:t>
            </a:r>
          </a:p>
          <a:p>
            <a:r>
              <a:rPr lang="en-US" sz="2400" dirty="0">
                <a:solidFill>
                  <a:schemeClr val="tx1"/>
                </a:solidFill>
              </a:rPr>
              <a:t>Increase collaboration, cooperation and communications between local and state agencies responsible for road and intersection design, maintenance and revamp, with focus on “hotspots” where multiple vehicle, bicycle and pedestrian crashes occur</a:t>
            </a:r>
          </a:p>
        </p:txBody>
      </p:sp>
      <p:sp>
        <p:nvSpPr>
          <p:cNvPr id="5" name="Slide Number Placeholder 4"/>
          <p:cNvSpPr>
            <a:spLocks noGrp="1"/>
          </p:cNvSpPr>
          <p:nvPr>
            <p:ph type="sldNum" sz="quarter" idx="12"/>
          </p:nvPr>
        </p:nvSpPr>
        <p:spPr/>
        <p:txBody>
          <a:bodyPr/>
          <a:lstStyle/>
          <a:p>
            <a:fld id="{A9ACD6B4-B6EF-4637-BE8A-DFF7EF8EC586}" type="slidenum">
              <a:rPr lang="en-US" smtClean="0"/>
              <a:t>20</a:t>
            </a:fld>
            <a:endParaRPr lang="en-US" dirty="0"/>
          </a:p>
        </p:txBody>
      </p:sp>
      <p:sp>
        <p:nvSpPr>
          <p:cNvPr id="4" name="Footer Placeholder 3">
            <a:extLst>
              <a:ext uri="{FF2B5EF4-FFF2-40B4-BE49-F238E27FC236}">
                <a16:creationId xmlns:a16="http://schemas.microsoft.com/office/drawing/2014/main" id="{E217E73F-5A74-4777-8740-A03943749147}"/>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156128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6" y="609600"/>
            <a:ext cx="9298379" cy="1320800"/>
          </a:xfrm>
        </p:spPr>
        <p:txBody>
          <a:bodyPr>
            <a:normAutofit/>
          </a:bodyPr>
          <a:lstStyle/>
          <a:p>
            <a:pPr lvl="0">
              <a:spcBef>
                <a:spcPts val="1200"/>
              </a:spcBef>
              <a:buClr>
                <a:srgbClr val="D34817">
                  <a:lumMod val="75000"/>
                </a:srgbClr>
              </a:buClr>
              <a:buSzPct val="85000"/>
            </a:pPr>
            <a:r>
              <a:rPr lang="en-US" sz="2400" cap="none" dirty="0">
                <a:solidFill>
                  <a:schemeClr val="tx1"/>
                </a:solidFill>
                <a:ea typeface="+mn-ea"/>
                <a:cs typeface="+mn-cs"/>
              </a:rPr>
              <a:t>Current Project Objectives							</a:t>
            </a:r>
            <a:r>
              <a:rPr lang="en-US" sz="2400" cap="none" dirty="0">
                <a:solidFill>
                  <a:srgbClr val="0070C0"/>
                </a:solidFill>
                <a:ea typeface="+mn-ea"/>
                <a:cs typeface="+mn-cs"/>
              </a:rPr>
              <a:t>Non-Traffic – Kids left in cars, backovers and frontovers</a:t>
            </a:r>
          </a:p>
        </p:txBody>
      </p:sp>
      <p:sp>
        <p:nvSpPr>
          <p:cNvPr id="3" name="Content Placeholder 2"/>
          <p:cNvSpPr>
            <a:spLocks noGrp="1"/>
          </p:cNvSpPr>
          <p:nvPr>
            <p:ph idx="1"/>
          </p:nvPr>
        </p:nvSpPr>
        <p:spPr>
          <a:xfrm>
            <a:off x="665017" y="2121408"/>
            <a:ext cx="10834255" cy="3503537"/>
          </a:xfrm>
        </p:spPr>
        <p:txBody>
          <a:bodyPr>
            <a:normAutofit fontScale="92500"/>
          </a:bodyPr>
          <a:lstStyle/>
          <a:p>
            <a:r>
              <a:rPr lang="en-US" sz="2400" dirty="0">
                <a:solidFill>
                  <a:schemeClr val="tx1"/>
                </a:solidFill>
              </a:rPr>
              <a:t>Increase support in underserved communities around non-traffic issues and prevention actions that need to be taken by parents, caregivers, children and community leaders, regarding kids left in cars, backovers and frontovers</a:t>
            </a:r>
          </a:p>
          <a:p>
            <a:r>
              <a:rPr lang="en-US" sz="2400" dirty="0">
                <a:solidFill>
                  <a:schemeClr val="tx1"/>
                </a:solidFill>
              </a:rPr>
              <a:t>Support development of technologies to help prevent infants and children being left in vehicles (Ex: Congressional bill “Hot Car NHTSA Regulations”)</a:t>
            </a:r>
          </a:p>
          <a:p>
            <a:r>
              <a:rPr lang="en-US" sz="2400" dirty="0">
                <a:solidFill>
                  <a:schemeClr val="tx1"/>
                </a:solidFill>
              </a:rPr>
              <a:t>Increase public awareness regarding backovers and access to affordable rearview vehicle cameras</a:t>
            </a:r>
          </a:p>
          <a:p>
            <a:r>
              <a:rPr lang="en-US" sz="2400" dirty="0">
                <a:solidFill>
                  <a:schemeClr val="tx1"/>
                </a:solidFill>
              </a:rPr>
              <a:t>Reform incident reporting of kids left in cars, backovers and frontovers, to increase accurate picture of these issues in CA</a:t>
            </a:r>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21</a:t>
            </a:fld>
            <a:endParaRPr lang="en-US" dirty="0"/>
          </a:p>
        </p:txBody>
      </p:sp>
      <p:sp>
        <p:nvSpPr>
          <p:cNvPr id="4" name="Footer Placeholder 3">
            <a:extLst>
              <a:ext uri="{FF2B5EF4-FFF2-40B4-BE49-F238E27FC236}">
                <a16:creationId xmlns:a16="http://schemas.microsoft.com/office/drawing/2014/main" id="{D9CF2EA9-78E0-4D85-9D55-3E417005D1E8}"/>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321307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804519"/>
            <a:ext cx="9051884" cy="1049235"/>
          </a:xfrm>
        </p:spPr>
        <p:txBody>
          <a:bodyPr>
            <a:normAutofit/>
          </a:bodyPr>
          <a:lstStyle/>
          <a:p>
            <a:pPr lvl="0">
              <a:spcBef>
                <a:spcPts val="1200"/>
              </a:spcBef>
              <a:buClr>
                <a:srgbClr val="D34817">
                  <a:lumMod val="75000"/>
                </a:srgbClr>
              </a:buClr>
              <a:buSzPct val="85000"/>
            </a:pPr>
            <a:r>
              <a:rPr lang="en-US" sz="2800" cap="none" dirty="0">
                <a:solidFill>
                  <a:schemeClr val="tx1"/>
                </a:solidFill>
                <a:ea typeface="+mn-ea"/>
                <a:cs typeface="+mn-cs"/>
              </a:rPr>
              <a:t>Current Project Objectives					</a:t>
            </a:r>
            <a:br>
              <a:rPr lang="en-US" sz="2400" cap="none" dirty="0">
                <a:solidFill>
                  <a:schemeClr val="tx1"/>
                </a:solidFill>
              </a:rPr>
            </a:br>
            <a:r>
              <a:rPr lang="en-US" sz="2400" cap="none" dirty="0">
                <a:solidFill>
                  <a:schemeClr val="tx1"/>
                </a:solidFill>
              </a:rPr>
              <a:t>	</a:t>
            </a:r>
            <a:r>
              <a:rPr lang="en-US" sz="2800" cap="none" dirty="0">
                <a:solidFill>
                  <a:srgbClr val="0070C0"/>
                </a:solidFill>
                <a:ea typeface="+mn-ea"/>
                <a:cs typeface="+mn-cs"/>
              </a:rPr>
              <a:t>Drowning prevention</a:t>
            </a:r>
          </a:p>
        </p:txBody>
      </p:sp>
      <p:sp>
        <p:nvSpPr>
          <p:cNvPr id="3" name="Content Placeholder 2"/>
          <p:cNvSpPr>
            <a:spLocks noGrp="1"/>
          </p:cNvSpPr>
          <p:nvPr>
            <p:ph idx="1"/>
          </p:nvPr>
        </p:nvSpPr>
        <p:spPr>
          <a:xfrm>
            <a:off x="595087" y="2015732"/>
            <a:ext cx="10459767" cy="3450613"/>
          </a:xfrm>
        </p:spPr>
        <p:txBody>
          <a:bodyPr>
            <a:normAutofit lnSpcReduction="10000"/>
          </a:bodyPr>
          <a:lstStyle/>
          <a:p>
            <a:r>
              <a:rPr lang="en-US" sz="2400" dirty="0">
                <a:solidFill>
                  <a:schemeClr val="tx1"/>
                </a:solidFill>
              </a:rPr>
              <a:t>Implementation of legislation updating CA’s 1996 Pool Safety Act law – SB 442 (Newman)</a:t>
            </a:r>
          </a:p>
          <a:p>
            <a:r>
              <a:rPr lang="en-US" sz="2400" dirty="0">
                <a:solidFill>
                  <a:schemeClr val="tx1"/>
                </a:solidFill>
              </a:rPr>
              <a:t>Ensure drowning prevention concepts are included in school, hospital discharge, parent training, swimming lessons and Pediatrician safety lessons and curriculums</a:t>
            </a:r>
          </a:p>
          <a:p>
            <a:pPr lvl="1"/>
            <a:r>
              <a:rPr lang="en-US" sz="2200" dirty="0">
                <a:solidFill>
                  <a:schemeClr val="tx1"/>
                </a:solidFill>
              </a:rPr>
              <a:t>Core concepts are: all water comes with risk and understanding water risks; maintain safety barriers on residential pools and spas; </a:t>
            </a:r>
            <a:r>
              <a:rPr lang="en-US" sz="2200" b="1" i="1" dirty="0">
                <a:solidFill>
                  <a:schemeClr val="tx1"/>
                </a:solidFill>
              </a:rPr>
              <a:t>active adult supervision </a:t>
            </a:r>
            <a:r>
              <a:rPr lang="en-US" sz="2200" dirty="0">
                <a:solidFill>
                  <a:schemeClr val="tx1"/>
                </a:solidFill>
              </a:rPr>
              <a:t>of children around water; and having a strategic safety plan, including rescue, in place before accessing water </a:t>
            </a:r>
          </a:p>
          <a:p>
            <a:endParaRPr lang="en-US" sz="2400" dirty="0"/>
          </a:p>
          <a:p>
            <a:endParaRPr lang="en-US" sz="2400" dirty="0"/>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22</a:t>
            </a:fld>
            <a:endParaRPr lang="en-US" dirty="0"/>
          </a:p>
        </p:txBody>
      </p:sp>
      <p:sp>
        <p:nvSpPr>
          <p:cNvPr id="4" name="Footer Placeholder 3">
            <a:extLst>
              <a:ext uri="{FF2B5EF4-FFF2-40B4-BE49-F238E27FC236}">
                <a16:creationId xmlns:a16="http://schemas.microsoft.com/office/drawing/2014/main" id="{AAAC1B65-6B23-4A6D-BA68-8599248065B4}"/>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75132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8" y="401504"/>
            <a:ext cx="9210383" cy="983950"/>
          </a:xfrm>
        </p:spPr>
        <p:txBody>
          <a:bodyPr>
            <a:normAutofit/>
          </a:bodyPr>
          <a:lstStyle/>
          <a:p>
            <a:pPr lvl="0">
              <a:spcBef>
                <a:spcPts val="1200"/>
              </a:spcBef>
              <a:buClr>
                <a:srgbClr val="D34817">
                  <a:lumMod val="75000"/>
                </a:srgbClr>
              </a:buClr>
              <a:buSzPct val="85000"/>
            </a:pPr>
            <a:r>
              <a:rPr lang="en-US" sz="2400" cap="none" dirty="0">
                <a:solidFill>
                  <a:schemeClr val="tx1"/>
                </a:solidFill>
                <a:ea typeface="+mn-ea"/>
                <a:cs typeface="+mn-cs"/>
              </a:rPr>
              <a:t>Current Project Objectives</a:t>
            </a:r>
            <a:r>
              <a:rPr lang="en-US" sz="2800" cap="none" dirty="0">
                <a:solidFill>
                  <a:schemeClr val="tx1"/>
                </a:solidFill>
                <a:ea typeface="+mn-ea"/>
                <a:cs typeface="+mn-cs"/>
              </a:rPr>
              <a:t>								</a:t>
            </a:r>
            <a:br>
              <a:rPr lang="en-US" sz="2800" cap="none" dirty="0">
                <a:solidFill>
                  <a:schemeClr val="tx1"/>
                </a:solidFill>
                <a:ea typeface="+mn-ea"/>
                <a:cs typeface="+mn-cs"/>
              </a:rPr>
            </a:br>
            <a:r>
              <a:rPr lang="en-US" sz="2400" cap="none" dirty="0">
                <a:solidFill>
                  <a:srgbClr val="0070C0"/>
                </a:solidFill>
              </a:rPr>
              <a:t>Suffocation Prevention</a:t>
            </a:r>
            <a:endParaRPr lang="en-US" sz="2800" cap="none" dirty="0">
              <a:solidFill>
                <a:srgbClr val="0070C0"/>
              </a:solidFill>
              <a:ea typeface="+mn-ea"/>
              <a:cs typeface="+mn-cs"/>
            </a:endParaRPr>
          </a:p>
        </p:txBody>
      </p:sp>
      <p:sp>
        <p:nvSpPr>
          <p:cNvPr id="3" name="Content Placeholder 2"/>
          <p:cNvSpPr>
            <a:spLocks noGrp="1"/>
          </p:cNvSpPr>
          <p:nvPr>
            <p:ph idx="1"/>
          </p:nvPr>
        </p:nvSpPr>
        <p:spPr>
          <a:xfrm>
            <a:off x="568035" y="1567543"/>
            <a:ext cx="11391735" cy="4992914"/>
          </a:xfrm>
        </p:spPr>
        <p:txBody>
          <a:bodyPr>
            <a:normAutofit fontScale="92500"/>
          </a:bodyPr>
          <a:lstStyle/>
          <a:p>
            <a:r>
              <a:rPr lang="en-US" sz="2400" dirty="0">
                <a:solidFill>
                  <a:schemeClr val="tx1"/>
                </a:solidFill>
              </a:rPr>
              <a:t>Suffocation prevention is primarily focused on sleep suffocation, which is by far and away the leading cause of suffocation-injury and death to infants and babies in CA</a:t>
            </a:r>
          </a:p>
          <a:p>
            <a:pPr lvl="1"/>
            <a:r>
              <a:rPr lang="en-US" sz="2200" dirty="0">
                <a:solidFill>
                  <a:schemeClr val="tx1"/>
                </a:solidFill>
              </a:rPr>
              <a:t>Support the development of, refining and defining of the attributes associated with best practice local sleep suffocation prevention programs</a:t>
            </a:r>
          </a:p>
          <a:p>
            <a:pPr lvl="1"/>
            <a:r>
              <a:rPr lang="en-US" sz="2200" dirty="0">
                <a:solidFill>
                  <a:schemeClr val="tx1"/>
                </a:solidFill>
              </a:rPr>
              <a:t>Increase sustainable support to underpin ongoing access to local best practice sleep suffocation prevention programs </a:t>
            </a:r>
          </a:p>
          <a:p>
            <a:pPr lvl="1"/>
            <a:r>
              <a:rPr lang="en-US" sz="2200" dirty="0">
                <a:solidFill>
                  <a:schemeClr val="tx1"/>
                </a:solidFill>
              </a:rPr>
              <a:t>Institutionalize sleep suffocation prevention policies and protocols at all California hospitals regarding parent and caregiver sleep suffocation prevention knowledge and support upon the discharge of a baby or infant from the hospital</a:t>
            </a:r>
          </a:p>
          <a:p>
            <a:r>
              <a:rPr lang="en-US" sz="2400" dirty="0">
                <a:solidFill>
                  <a:schemeClr val="tx1"/>
                </a:solidFill>
              </a:rPr>
              <a:t>Institutionalize suffocation education for parents, caregivers and families about preventing babies, infants and young children from ingesting small objects – working with hospital leadership, child care councils, EMSA primary health and safety training course curriculum review for licensed child care providers </a:t>
            </a:r>
          </a:p>
        </p:txBody>
      </p:sp>
      <p:sp>
        <p:nvSpPr>
          <p:cNvPr id="5" name="Slide Number Placeholder 4"/>
          <p:cNvSpPr>
            <a:spLocks noGrp="1"/>
          </p:cNvSpPr>
          <p:nvPr>
            <p:ph type="sldNum" sz="quarter" idx="12"/>
          </p:nvPr>
        </p:nvSpPr>
        <p:spPr/>
        <p:txBody>
          <a:bodyPr/>
          <a:lstStyle/>
          <a:p>
            <a:fld id="{A9ACD6B4-B6EF-4637-BE8A-DFF7EF8EC586}" type="slidenum">
              <a:rPr lang="en-US" smtClean="0"/>
              <a:t>23</a:t>
            </a:fld>
            <a:endParaRPr lang="en-US" dirty="0"/>
          </a:p>
        </p:txBody>
      </p:sp>
      <p:sp>
        <p:nvSpPr>
          <p:cNvPr id="4" name="Footer Placeholder 3">
            <a:extLst>
              <a:ext uri="{FF2B5EF4-FFF2-40B4-BE49-F238E27FC236}">
                <a16:creationId xmlns:a16="http://schemas.microsoft.com/office/drawing/2014/main" id="{F7E695FD-DFF5-49C7-98F6-4A9FEEFC5902}"/>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2733115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200"/>
              </a:spcBef>
              <a:buClr>
                <a:srgbClr val="D34817">
                  <a:lumMod val="75000"/>
                </a:srgbClr>
              </a:buClr>
              <a:buSzPct val="85000"/>
            </a:pPr>
            <a:r>
              <a:rPr lang="en-US" sz="2800" cap="none" dirty="0">
                <a:solidFill>
                  <a:schemeClr val="tx1"/>
                </a:solidFill>
                <a:ea typeface="+mn-ea"/>
                <a:cs typeface="+mn-cs"/>
              </a:rPr>
              <a:t>Current Project Objectives					</a:t>
            </a:r>
            <a:br>
              <a:rPr lang="en-US" sz="2400" cap="none" dirty="0">
                <a:solidFill>
                  <a:schemeClr val="tx1"/>
                </a:solidFill>
              </a:rPr>
            </a:br>
            <a:r>
              <a:rPr lang="en-US" sz="2400" cap="none" dirty="0">
                <a:solidFill>
                  <a:schemeClr val="tx1"/>
                </a:solidFill>
              </a:rPr>
              <a:t>	</a:t>
            </a:r>
            <a:r>
              <a:rPr lang="en-US" sz="2400" cap="none" dirty="0">
                <a:solidFill>
                  <a:srgbClr val="0070C0"/>
                </a:solidFill>
              </a:rPr>
              <a:t>Poisoning Prevention</a:t>
            </a:r>
            <a:endParaRPr lang="en-US" sz="2800" cap="none" dirty="0">
              <a:solidFill>
                <a:srgbClr val="0070C0"/>
              </a:solidFill>
              <a:ea typeface="+mn-ea"/>
              <a:cs typeface="+mn-cs"/>
            </a:endParaRPr>
          </a:p>
        </p:txBody>
      </p:sp>
      <p:sp>
        <p:nvSpPr>
          <p:cNvPr id="3" name="Content Placeholder 2"/>
          <p:cNvSpPr>
            <a:spLocks noGrp="1"/>
          </p:cNvSpPr>
          <p:nvPr>
            <p:ph idx="1"/>
          </p:nvPr>
        </p:nvSpPr>
        <p:spPr>
          <a:xfrm>
            <a:off x="1205948" y="2133600"/>
            <a:ext cx="10298664" cy="3777622"/>
          </a:xfrm>
        </p:spPr>
        <p:txBody>
          <a:bodyPr>
            <a:normAutofit/>
          </a:bodyPr>
          <a:lstStyle/>
          <a:p>
            <a:r>
              <a:rPr lang="en-US" sz="2400" dirty="0">
                <a:solidFill>
                  <a:schemeClr val="tx1"/>
                </a:solidFill>
              </a:rPr>
              <a:t>Support the retention of Poison Control Centers in the CA state and federal budgets</a:t>
            </a:r>
          </a:p>
          <a:p>
            <a:r>
              <a:rPr lang="en-US" sz="2400" dirty="0">
                <a:solidFill>
                  <a:schemeClr val="tx1"/>
                </a:solidFill>
              </a:rPr>
              <a:t>Institutionalize best practices prescription med drop off policies and protocols for all pharmacies, to prevent children and youth access to unused prescription medication</a:t>
            </a:r>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24</a:t>
            </a:fld>
            <a:endParaRPr lang="en-US" dirty="0"/>
          </a:p>
        </p:txBody>
      </p:sp>
      <p:sp>
        <p:nvSpPr>
          <p:cNvPr id="4" name="Footer Placeholder 3">
            <a:extLst>
              <a:ext uri="{FF2B5EF4-FFF2-40B4-BE49-F238E27FC236}">
                <a16:creationId xmlns:a16="http://schemas.microsoft.com/office/drawing/2014/main" id="{D69A6222-EB3A-412D-8B05-8A0B5B48F476}"/>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72040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7" y="804519"/>
            <a:ext cx="9269598" cy="1049235"/>
          </a:xfrm>
        </p:spPr>
        <p:txBody>
          <a:bodyPr>
            <a:normAutofit/>
          </a:bodyPr>
          <a:lstStyle/>
          <a:p>
            <a:pPr lvl="0">
              <a:spcBef>
                <a:spcPts val="1200"/>
              </a:spcBef>
              <a:buClr>
                <a:srgbClr val="D34817">
                  <a:lumMod val="75000"/>
                </a:srgbClr>
              </a:buClr>
              <a:buSzPct val="85000"/>
            </a:pPr>
            <a:r>
              <a:rPr lang="en-US" sz="2400" cap="none" dirty="0">
                <a:solidFill>
                  <a:schemeClr val="tx1"/>
                </a:solidFill>
                <a:ea typeface="+mn-ea"/>
                <a:cs typeface="+mn-cs"/>
              </a:rPr>
              <a:t>Current Project Objectives</a:t>
            </a:r>
            <a:r>
              <a:rPr lang="en-US" sz="2800" cap="none" dirty="0">
                <a:solidFill>
                  <a:schemeClr val="tx1"/>
                </a:solidFill>
                <a:ea typeface="+mn-ea"/>
                <a:cs typeface="+mn-cs"/>
              </a:rPr>
              <a:t>						</a:t>
            </a:r>
            <a:br>
              <a:rPr lang="en-US" sz="2400" cap="none" dirty="0">
                <a:solidFill>
                  <a:srgbClr val="0070C0"/>
                </a:solidFill>
                <a:ea typeface="+mn-ea"/>
                <a:cs typeface="+mn-cs"/>
              </a:rPr>
            </a:br>
            <a:r>
              <a:rPr lang="en-US" sz="2400" cap="none" dirty="0">
                <a:solidFill>
                  <a:srgbClr val="0070C0"/>
                </a:solidFill>
                <a:ea typeface="+mn-ea"/>
                <a:cs typeface="+mn-cs"/>
              </a:rPr>
              <a:t>	</a:t>
            </a:r>
            <a:r>
              <a:rPr lang="en-US" sz="2400" cap="none" dirty="0">
                <a:solidFill>
                  <a:srgbClr val="0070C0"/>
                </a:solidFill>
              </a:rPr>
              <a:t>Falls Prevention </a:t>
            </a:r>
            <a:endParaRPr lang="en-US" sz="2800" cap="none" dirty="0">
              <a:solidFill>
                <a:srgbClr val="0070C0"/>
              </a:solidFill>
              <a:ea typeface="+mn-ea"/>
              <a:cs typeface="+mn-cs"/>
            </a:endParaRPr>
          </a:p>
        </p:txBody>
      </p:sp>
      <p:sp>
        <p:nvSpPr>
          <p:cNvPr id="3" name="Content Placeholder 2"/>
          <p:cNvSpPr>
            <a:spLocks noGrp="1"/>
          </p:cNvSpPr>
          <p:nvPr>
            <p:ph idx="1"/>
          </p:nvPr>
        </p:nvSpPr>
        <p:spPr>
          <a:xfrm>
            <a:off x="677334" y="1745673"/>
            <a:ext cx="10406302" cy="4295689"/>
          </a:xfrm>
        </p:spPr>
        <p:txBody>
          <a:bodyPr>
            <a:normAutofit fontScale="92500" lnSpcReduction="10000"/>
          </a:bodyPr>
          <a:lstStyle/>
          <a:p>
            <a:r>
              <a:rPr lang="en-US" sz="2400" dirty="0">
                <a:solidFill>
                  <a:schemeClr val="tx1"/>
                </a:solidFill>
              </a:rPr>
              <a:t>The main </a:t>
            </a:r>
            <a:r>
              <a:rPr lang="en-US" sz="2400" b="1" u="sng" dirty="0">
                <a:solidFill>
                  <a:schemeClr val="tx1"/>
                </a:solidFill>
              </a:rPr>
              <a:t>child fall focus </a:t>
            </a:r>
            <a:r>
              <a:rPr lang="en-US" sz="2400" dirty="0">
                <a:solidFill>
                  <a:schemeClr val="tx1"/>
                </a:solidFill>
              </a:rPr>
              <a:t>is currently on institutionalizing best practice window fall prevention, with a primary focus on multistory residential buildings. The best practice window fall prevention strategy is to institutionalize the New York best practice window fall ordinance onto the California landscape. New York was able to nearly eradicate its child window fall public health problem, reducing fall incidents there by more than 90%. </a:t>
            </a:r>
          </a:p>
          <a:p>
            <a:pPr lvl="0">
              <a:buClr>
                <a:srgbClr val="D34817">
                  <a:lumMod val="75000"/>
                </a:srgbClr>
              </a:buClr>
            </a:pPr>
            <a:r>
              <a:rPr lang="en-US" sz="2400" dirty="0">
                <a:solidFill>
                  <a:schemeClr val="tx1"/>
                </a:solidFill>
              </a:rPr>
              <a:t>Comment on </a:t>
            </a:r>
            <a:r>
              <a:rPr lang="en-US" sz="2400" b="1" u="sng" dirty="0">
                <a:solidFill>
                  <a:schemeClr val="tx1"/>
                </a:solidFill>
              </a:rPr>
              <a:t>senior falls</a:t>
            </a:r>
            <a:r>
              <a:rPr lang="en-US" sz="2400" dirty="0">
                <a:solidFill>
                  <a:schemeClr val="tx1"/>
                </a:solidFill>
              </a:rPr>
              <a:t>: </a:t>
            </a:r>
            <a:r>
              <a:rPr lang="en-US" sz="2200" dirty="0">
                <a:solidFill>
                  <a:schemeClr val="tx1"/>
                </a:solidFill>
              </a:rPr>
              <a:t>Falls create one of the largest numbers of unintentional injuries for children and seniors. For children common falls on the same surface are less of a major unintentional injury issue. For seniors common falls can be deadly or a contributor to decline in health. The Project will - where appropriate  - support information exchange about senior falls. So many of California’s children in underserved communities depend on grandparents/grand uncles, aunts for care, losing these guardians and caregivers impact stability of children’s lives. </a:t>
            </a:r>
          </a:p>
          <a:p>
            <a:endParaRPr lang="en-US" sz="2400" dirty="0">
              <a:solidFill>
                <a:srgbClr val="0070C0"/>
              </a:solidFill>
            </a:endParaRPr>
          </a:p>
        </p:txBody>
      </p:sp>
      <p:sp>
        <p:nvSpPr>
          <p:cNvPr id="5" name="Slide Number Placeholder 4"/>
          <p:cNvSpPr>
            <a:spLocks noGrp="1"/>
          </p:cNvSpPr>
          <p:nvPr>
            <p:ph type="sldNum" sz="quarter" idx="12"/>
          </p:nvPr>
        </p:nvSpPr>
        <p:spPr/>
        <p:txBody>
          <a:bodyPr/>
          <a:lstStyle/>
          <a:p>
            <a:fld id="{A9ACD6B4-B6EF-4637-BE8A-DFF7EF8EC586}" type="slidenum">
              <a:rPr lang="en-US" smtClean="0"/>
              <a:t>25</a:t>
            </a:fld>
            <a:endParaRPr lang="en-US" dirty="0"/>
          </a:p>
        </p:txBody>
      </p:sp>
      <p:sp>
        <p:nvSpPr>
          <p:cNvPr id="4" name="Footer Placeholder 3">
            <a:extLst>
              <a:ext uri="{FF2B5EF4-FFF2-40B4-BE49-F238E27FC236}">
                <a16:creationId xmlns:a16="http://schemas.microsoft.com/office/drawing/2014/main" id="{4986085E-A954-4758-A079-5E7B3DDC675F}"/>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145993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457" y="804519"/>
            <a:ext cx="9066397" cy="1049235"/>
          </a:xfrm>
        </p:spPr>
        <p:txBody>
          <a:bodyPr>
            <a:normAutofit/>
          </a:bodyPr>
          <a:lstStyle/>
          <a:p>
            <a:pPr lvl="0">
              <a:spcBef>
                <a:spcPts val="1200"/>
              </a:spcBef>
              <a:buClr>
                <a:srgbClr val="D34817">
                  <a:lumMod val="75000"/>
                </a:srgbClr>
              </a:buClr>
              <a:buSzPct val="85000"/>
            </a:pPr>
            <a:r>
              <a:rPr lang="en-US" sz="2800" cap="none" dirty="0">
                <a:solidFill>
                  <a:schemeClr val="tx1"/>
                </a:solidFill>
                <a:ea typeface="+mn-ea"/>
                <a:cs typeface="+mn-cs"/>
              </a:rPr>
              <a:t>Current Project Objectives						</a:t>
            </a:r>
            <a:br>
              <a:rPr lang="en-US" sz="2400" cap="none" dirty="0">
                <a:solidFill>
                  <a:srgbClr val="0070C0"/>
                </a:solidFill>
              </a:rPr>
            </a:br>
            <a:r>
              <a:rPr lang="en-US" sz="2400" cap="none" dirty="0">
                <a:solidFill>
                  <a:srgbClr val="0070C0"/>
                </a:solidFill>
              </a:rPr>
              <a:t>	Burns Prevention</a:t>
            </a:r>
            <a:endParaRPr lang="en-US" sz="2800" cap="none" dirty="0">
              <a:solidFill>
                <a:srgbClr val="0070C0"/>
              </a:solidFill>
              <a:ea typeface="+mn-ea"/>
              <a:cs typeface="+mn-cs"/>
            </a:endParaRPr>
          </a:p>
        </p:txBody>
      </p:sp>
      <p:sp>
        <p:nvSpPr>
          <p:cNvPr id="3" name="Content Placeholder 2"/>
          <p:cNvSpPr>
            <a:spLocks noGrp="1"/>
          </p:cNvSpPr>
          <p:nvPr>
            <p:ph idx="1"/>
          </p:nvPr>
        </p:nvSpPr>
        <p:spPr>
          <a:xfrm>
            <a:off x="609601" y="1730326"/>
            <a:ext cx="10445254" cy="4583388"/>
          </a:xfrm>
        </p:spPr>
        <p:txBody>
          <a:bodyPr>
            <a:normAutofit fontScale="92500" lnSpcReduction="20000"/>
          </a:bodyPr>
          <a:lstStyle/>
          <a:p>
            <a:pPr marL="0" indent="0">
              <a:buNone/>
            </a:pPr>
            <a:r>
              <a:rPr lang="en-US" sz="2400" dirty="0">
                <a:solidFill>
                  <a:schemeClr val="tx1"/>
                </a:solidFill>
              </a:rPr>
              <a:t>A lot has been accomplished over the years in California through building code requirements, technology, state of the art fire departments, and better building materials. There are still too many home and kitchen fires resulting in death and severe injury. </a:t>
            </a:r>
          </a:p>
          <a:p>
            <a:r>
              <a:rPr lang="en-US" sz="2400" dirty="0">
                <a:solidFill>
                  <a:schemeClr val="tx1"/>
                </a:solidFill>
              </a:rPr>
              <a:t>Re-instate fire department personnel positions in all areas of the state, with an expertise in community engagement, safety, prevention and unintentional injury prevention education</a:t>
            </a:r>
          </a:p>
          <a:p>
            <a:r>
              <a:rPr lang="en-US" sz="2400" dirty="0">
                <a:solidFill>
                  <a:schemeClr val="tx1"/>
                </a:solidFill>
              </a:rPr>
              <a:t>Ensure all local hands on burn prevention and safety programs have access to free long term (10 year battery) smoke alarms, to install as a priority in homes where children live or are cared for</a:t>
            </a:r>
          </a:p>
          <a:p>
            <a:r>
              <a:rPr lang="en-US" sz="2400" dirty="0">
                <a:solidFill>
                  <a:schemeClr val="tx1"/>
                </a:solidFill>
              </a:rPr>
              <a:t>Institutionalize safety inspection support and remediation programs for all local housing where children live, deemed to be at risk of fire dangers, including kitchen fire dangers, due to the age, design, kitchen or safety equipment, and status of building maintenance. </a:t>
            </a:r>
          </a:p>
        </p:txBody>
      </p:sp>
      <p:sp>
        <p:nvSpPr>
          <p:cNvPr id="5" name="Slide Number Placeholder 4"/>
          <p:cNvSpPr>
            <a:spLocks noGrp="1"/>
          </p:cNvSpPr>
          <p:nvPr>
            <p:ph type="sldNum" sz="quarter" idx="12"/>
          </p:nvPr>
        </p:nvSpPr>
        <p:spPr/>
        <p:txBody>
          <a:bodyPr/>
          <a:lstStyle/>
          <a:p>
            <a:fld id="{A9ACD6B4-B6EF-4637-BE8A-DFF7EF8EC586}" type="slidenum">
              <a:rPr lang="en-US" smtClean="0"/>
              <a:t>26</a:t>
            </a:fld>
            <a:endParaRPr lang="en-US" dirty="0"/>
          </a:p>
        </p:txBody>
      </p:sp>
      <p:sp>
        <p:nvSpPr>
          <p:cNvPr id="4" name="Footer Placeholder 3">
            <a:extLst>
              <a:ext uri="{FF2B5EF4-FFF2-40B4-BE49-F238E27FC236}">
                <a16:creationId xmlns:a16="http://schemas.microsoft.com/office/drawing/2014/main" id="{DF8632CC-7A2C-49EF-9148-35C17AB7125D}"/>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379235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38514" y="804519"/>
            <a:ext cx="9516340" cy="1049235"/>
          </a:xfrm>
        </p:spPr>
        <p:txBody>
          <a:bodyPr>
            <a:normAutofit/>
          </a:bodyPr>
          <a:lstStyle/>
          <a:p>
            <a:pPr lvl="0">
              <a:spcBef>
                <a:spcPts val="1200"/>
              </a:spcBef>
              <a:buClr>
                <a:srgbClr val="D34817">
                  <a:lumMod val="75000"/>
                </a:srgbClr>
              </a:buClr>
              <a:buSzPct val="85000"/>
            </a:pPr>
            <a:r>
              <a:rPr lang="en-US" sz="2800" cap="none" dirty="0">
                <a:solidFill>
                  <a:schemeClr val="tx1"/>
                </a:solidFill>
                <a:latin typeface="Rockwell" panose="02060603020205020403"/>
              </a:rPr>
              <a:t>Current Project Objectives						</a:t>
            </a:r>
            <a:br>
              <a:rPr lang="en-US" sz="2400" cap="none" dirty="0">
                <a:solidFill>
                  <a:srgbClr val="0070C0"/>
                </a:solidFill>
                <a:latin typeface="Rockwell" panose="02060603020205020403"/>
              </a:rPr>
            </a:br>
            <a:r>
              <a:rPr lang="en-US" sz="2400" cap="none" dirty="0">
                <a:solidFill>
                  <a:srgbClr val="0070C0"/>
                </a:solidFill>
                <a:latin typeface="Rockwell" panose="02060603020205020403"/>
              </a:rPr>
              <a:t>	Sports Related </a:t>
            </a:r>
            <a:endParaRPr lang="en-US" sz="2800" cap="none" dirty="0">
              <a:solidFill>
                <a:srgbClr val="0070C0"/>
              </a:solidFill>
              <a:latin typeface="Rockwell" panose="02060603020205020403"/>
              <a:ea typeface="+mn-ea"/>
              <a:cs typeface="+mn-cs"/>
            </a:endParaRPr>
          </a:p>
        </p:txBody>
      </p:sp>
      <p:sp>
        <p:nvSpPr>
          <p:cNvPr id="3" name="Content Placeholder 2"/>
          <p:cNvSpPr>
            <a:spLocks noGrp="1"/>
          </p:cNvSpPr>
          <p:nvPr>
            <p:ph idx="1"/>
          </p:nvPr>
        </p:nvSpPr>
        <p:spPr>
          <a:xfrm>
            <a:off x="677333" y="2160589"/>
            <a:ext cx="10226193" cy="3880773"/>
          </a:xfrm>
        </p:spPr>
        <p:txBody>
          <a:bodyPr>
            <a:normAutofit/>
          </a:bodyPr>
          <a:lstStyle/>
          <a:p>
            <a:r>
              <a:rPr lang="en-US" sz="2400" dirty="0">
                <a:solidFill>
                  <a:schemeClr val="tx1"/>
                </a:solidFill>
              </a:rPr>
              <a:t>Implementation of recently passed sports concussion safety protocols for all community sports programs (AB 2007 Chapter 516 of 2016) </a:t>
            </a:r>
          </a:p>
          <a:p>
            <a:r>
              <a:rPr lang="en-US" sz="2400" dirty="0">
                <a:solidFill>
                  <a:schemeClr val="tx1"/>
                </a:solidFill>
              </a:rPr>
              <a:t>Institutionalize community-based sports program coaches training and parent and player education about sports related heat stroke, cardiac arrest and spinal injury prevention, and action steps when these unintentional injuries occur. </a:t>
            </a:r>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27</a:t>
            </a:fld>
            <a:endParaRPr lang="en-US" dirty="0"/>
          </a:p>
        </p:txBody>
      </p:sp>
      <p:sp>
        <p:nvSpPr>
          <p:cNvPr id="4" name="Footer Placeholder 3">
            <a:extLst>
              <a:ext uri="{FF2B5EF4-FFF2-40B4-BE49-F238E27FC236}">
                <a16:creationId xmlns:a16="http://schemas.microsoft.com/office/drawing/2014/main" id="{E48B7911-22BF-450C-A05E-14AA75EF773A}"/>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91725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5599" y="484632"/>
            <a:ext cx="9927771" cy="995825"/>
          </a:xfrm>
        </p:spPr>
        <p:txBody>
          <a:bodyPr>
            <a:normAutofit/>
          </a:bodyPr>
          <a:lstStyle/>
          <a:p>
            <a:pPr lvl="0">
              <a:spcBef>
                <a:spcPts val="1200"/>
              </a:spcBef>
              <a:buClr>
                <a:srgbClr val="D34817">
                  <a:lumMod val="75000"/>
                </a:srgbClr>
              </a:buClr>
              <a:buSzPct val="85000"/>
            </a:pPr>
            <a:r>
              <a:rPr lang="en-US" sz="2800" cap="none" dirty="0">
                <a:solidFill>
                  <a:schemeClr val="tx1"/>
                </a:solidFill>
              </a:rPr>
              <a:t>Outcomes - Measurable Metrics						</a:t>
            </a:r>
            <a:r>
              <a:rPr lang="en-US" sz="2800" cap="none" dirty="0">
                <a:solidFill>
                  <a:srgbClr val="0070C0"/>
                </a:solidFill>
              </a:rPr>
              <a:t>Examples of outcomes data that can be tracked</a:t>
            </a:r>
            <a:endParaRPr lang="en-US" sz="2800" cap="none" dirty="0">
              <a:solidFill>
                <a:srgbClr val="0070C0"/>
              </a:solidFill>
              <a:ea typeface="+mn-ea"/>
              <a:cs typeface="+mn-cs"/>
            </a:endParaRPr>
          </a:p>
        </p:txBody>
      </p:sp>
      <p:sp>
        <p:nvSpPr>
          <p:cNvPr id="3" name="Content Placeholder 2"/>
          <p:cNvSpPr>
            <a:spLocks noGrp="1"/>
          </p:cNvSpPr>
          <p:nvPr>
            <p:ph idx="1"/>
          </p:nvPr>
        </p:nvSpPr>
        <p:spPr>
          <a:xfrm>
            <a:off x="566056" y="1654629"/>
            <a:ext cx="11219543" cy="4983280"/>
          </a:xfrm>
        </p:spPr>
        <p:txBody>
          <a:bodyPr>
            <a:normAutofit fontScale="85000" lnSpcReduction="20000"/>
          </a:bodyPr>
          <a:lstStyle/>
          <a:p>
            <a:pPr marL="0" indent="0">
              <a:buNone/>
            </a:pPr>
            <a:r>
              <a:rPr lang="en-US" sz="2400" dirty="0">
                <a:solidFill>
                  <a:schemeClr val="tx1"/>
                </a:solidFill>
              </a:rPr>
              <a:t>There are dozens of types of data that can be tracked with existing data systems. Here are a few examples: </a:t>
            </a:r>
          </a:p>
          <a:p>
            <a:r>
              <a:rPr lang="en-US" sz="2400" dirty="0">
                <a:solidFill>
                  <a:schemeClr val="tx1"/>
                </a:solidFill>
              </a:rPr>
              <a:t>Number of and types of injuries due to teenage driver involved crashes, and cause of the crash – especially distracted driving underlying causes</a:t>
            </a:r>
          </a:p>
          <a:p>
            <a:r>
              <a:rPr lang="en-US" sz="2400" dirty="0">
                <a:solidFill>
                  <a:schemeClr val="tx1"/>
                </a:solidFill>
              </a:rPr>
              <a:t>Number of vehicle crashes resulting in death or injury involving children required to be in safety seats</a:t>
            </a:r>
          </a:p>
          <a:p>
            <a:r>
              <a:rPr lang="en-US" sz="2400" dirty="0">
                <a:solidFill>
                  <a:schemeClr val="tx1"/>
                </a:solidFill>
              </a:rPr>
              <a:t>Number and outcome residential pool and open body of water drownings</a:t>
            </a:r>
          </a:p>
          <a:p>
            <a:r>
              <a:rPr lang="en-US" sz="2400" dirty="0">
                <a:solidFill>
                  <a:schemeClr val="tx1"/>
                </a:solidFill>
              </a:rPr>
              <a:t>Number of death and injuries due to sleep suffocation</a:t>
            </a:r>
          </a:p>
          <a:p>
            <a:r>
              <a:rPr lang="en-US" sz="2400" dirty="0">
                <a:solidFill>
                  <a:schemeClr val="tx1"/>
                </a:solidFill>
              </a:rPr>
              <a:t>Number of head injuries associated with bicycle crashes</a:t>
            </a:r>
          </a:p>
          <a:p>
            <a:r>
              <a:rPr lang="en-US" sz="2400" dirty="0">
                <a:solidFill>
                  <a:schemeClr val="tx1"/>
                </a:solidFill>
              </a:rPr>
              <a:t>Number of burn deaths and injuries due to home and kitchen fires</a:t>
            </a:r>
          </a:p>
          <a:p>
            <a:r>
              <a:rPr lang="en-US" sz="2400" dirty="0">
                <a:solidFill>
                  <a:schemeClr val="tx1"/>
                </a:solidFill>
              </a:rPr>
              <a:t>Number of poisonings due to misuse of Rx medications  </a:t>
            </a:r>
          </a:p>
          <a:p>
            <a:r>
              <a:rPr lang="en-US" sz="2400" dirty="0">
                <a:solidFill>
                  <a:schemeClr val="tx1"/>
                </a:solidFill>
              </a:rPr>
              <a:t>Number and severity of sports related concussions</a:t>
            </a:r>
          </a:p>
          <a:p>
            <a:r>
              <a:rPr lang="en-US" sz="2400" dirty="0">
                <a:solidFill>
                  <a:schemeClr val="tx1"/>
                </a:solidFill>
              </a:rPr>
              <a:t>Number of children harmed – fatal and non-fatal - due to being left in vehicles unattended, backover or frontover incidents </a:t>
            </a:r>
          </a:p>
        </p:txBody>
      </p:sp>
      <p:sp>
        <p:nvSpPr>
          <p:cNvPr id="5" name="Slide Number Placeholder 4"/>
          <p:cNvSpPr>
            <a:spLocks noGrp="1"/>
          </p:cNvSpPr>
          <p:nvPr>
            <p:ph type="sldNum" sz="quarter" idx="12"/>
          </p:nvPr>
        </p:nvSpPr>
        <p:spPr/>
        <p:txBody>
          <a:bodyPr/>
          <a:lstStyle/>
          <a:p>
            <a:fld id="{A9ACD6B4-B6EF-4637-BE8A-DFF7EF8EC586}" type="slidenum">
              <a:rPr lang="en-US" smtClean="0"/>
              <a:t>28</a:t>
            </a:fld>
            <a:endParaRPr lang="en-US" dirty="0"/>
          </a:p>
        </p:txBody>
      </p:sp>
      <p:sp>
        <p:nvSpPr>
          <p:cNvPr id="4" name="Footer Placeholder 3">
            <a:extLst>
              <a:ext uri="{FF2B5EF4-FFF2-40B4-BE49-F238E27FC236}">
                <a16:creationId xmlns:a16="http://schemas.microsoft.com/office/drawing/2014/main" id="{72EA3BFD-C20D-4E6A-90B2-E8BA951617A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7312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456" y="484632"/>
            <a:ext cx="9139791" cy="900823"/>
          </a:xfrm>
        </p:spPr>
        <p:txBody>
          <a:bodyPr>
            <a:normAutofit fontScale="90000"/>
          </a:bodyPr>
          <a:lstStyle/>
          <a:p>
            <a:pPr marL="182880" lvl="0" indent="-182880">
              <a:spcBef>
                <a:spcPts val="1200"/>
              </a:spcBef>
            </a:pPr>
            <a:r>
              <a:rPr lang="en-US" sz="2800" cap="none" dirty="0">
                <a:solidFill>
                  <a:schemeClr val="tx1"/>
                </a:solidFill>
                <a:ea typeface="+mn-ea"/>
                <a:cs typeface="+mn-cs"/>
              </a:rPr>
              <a:t>National Examples of Data </a:t>
            </a:r>
            <a:r>
              <a:rPr lang="en-US" sz="2800" dirty="0">
                <a:solidFill>
                  <a:schemeClr val="tx1"/>
                </a:solidFill>
                <a:ea typeface="+mn-ea"/>
                <a:cs typeface="+mn-cs"/>
              </a:rPr>
              <a:t>S</a:t>
            </a:r>
            <a:r>
              <a:rPr lang="en-US" sz="2800" cap="none" dirty="0">
                <a:solidFill>
                  <a:schemeClr val="tx1"/>
                </a:solidFill>
                <a:ea typeface="+mn-ea"/>
                <a:cs typeface="+mn-cs"/>
              </a:rPr>
              <a:t>ources	</a:t>
            </a:r>
            <a:r>
              <a:rPr lang="en-US" sz="2800" cap="none" dirty="0">
                <a:solidFill>
                  <a:schemeClr val="tx1"/>
                </a:solidFill>
                <a:latin typeface="Rockwell" panose="02060603020205020403"/>
                <a:ea typeface="+mn-ea"/>
                <a:cs typeface="+mn-cs"/>
              </a:rPr>
              <a:t>							</a:t>
            </a:r>
            <a:br>
              <a:rPr lang="en-US" sz="2400" cap="none" dirty="0">
                <a:solidFill>
                  <a:srgbClr val="0070C0"/>
                </a:solidFill>
                <a:latin typeface="Rockwell" panose="02060603020205020403"/>
                <a:ea typeface="+mn-ea"/>
                <a:cs typeface="+mn-cs"/>
              </a:rPr>
            </a:br>
            <a:endParaRPr lang="en-US" sz="2800" cap="none" dirty="0">
              <a:solidFill>
                <a:srgbClr val="0070C0"/>
              </a:solidFill>
              <a:latin typeface="Rockwell" panose="02060603020205020403"/>
              <a:ea typeface="+mn-ea"/>
              <a:cs typeface="+mn-cs"/>
            </a:endParaRPr>
          </a:p>
        </p:txBody>
      </p:sp>
      <p:sp>
        <p:nvSpPr>
          <p:cNvPr id="3" name="Content Placeholder 2"/>
          <p:cNvSpPr>
            <a:spLocks noGrp="1"/>
          </p:cNvSpPr>
          <p:nvPr>
            <p:ph idx="1"/>
          </p:nvPr>
        </p:nvSpPr>
        <p:spPr>
          <a:xfrm>
            <a:off x="1069848" y="1683657"/>
            <a:ext cx="10058400" cy="4488543"/>
          </a:xfrm>
        </p:spPr>
        <p:txBody>
          <a:bodyPr>
            <a:normAutofit fontScale="92500" lnSpcReduction="10000"/>
          </a:bodyPr>
          <a:lstStyle/>
          <a:p>
            <a:pPr marL="0" indent="0">
              <a:buNone/>
            </a:pPr>
            <a:r>
              <a:rPr lang="en-US" sz="2400" dirty="0">
                <a:solidFill>
                  <a:schemeClr val="tx1"/>
                </a:solidFill>
              </a:rPr>
              <a:t>Nationally unintentional injury data sources</a:t>
            </a:r>
          </a:p>
          <a:p>
            <a:pPr lvl="1"/>
            <a:r>
              <a:rPr lang="en-US" sz="2200" dirty="0">
                <a:solidFill>
                  <a:schemeClr val="tx1"/>
                </a:solidFill>
              </a:rPr>
              <a:t>CDC WISQUR </a:t>
            </a:r>
            <a:r>
              <a:rPr lang="en-US" sz="2200" dirty="0">
                <a:solidFill>
                  <a:schemeClr val="tx1"/>
                </a:solidFill>
                <a:hlinkClick r:id="rId2"/>
              </a:rPr>
              <a:t>http://www.cdc.gov/injury/wisqars/index.html</a:t>
            </a:r>
            <a:r>
              <a:rPr lang="en-US" sz="2200" dirty="0">
                <a:solidFill>
                  <a:schemeClr val="tx1"/>
                </a:solidFill>
              </a:rPr>
              <a:t> </a:t>
            </a:r>
            <a:r>
              <a:rPr lang="en-US" sz="2400" dirty="0">
                <a:solidFill>
                  <a:schemeClr val="tx1"/>
                </a:solidFill>
              </a:rPr>
              <a:t>(Web-based Injury Statistics Query and Reporting System)</a:t>
            </a:r>
          </a:p>
          <a:p>
            <a:pPr lvl="1"/>
            <a:r>
              <a:rPr lang="en-US" sz="2400" spc="10" dirty="0">
                <a:solidFill>
                  <a:schemeClr val="tx1"/>
                </a:solidFill>
                <a:ea typeface="Times New Roman" panose="02020603050405020304" pitchFamily="18" charset="0"/>
                <a:cs typeface="Times New Roman" panose="02020603050405020304" pitchFamily="18" charset="0"/>
              </a:rPr>
              <a:t>Children’s Safety Network </a:t>
            </a:r>
            <a:r>
              <a:rPr lang="en-US" sz="2400" spc="10" dirty="0">
                <a:solidFill>
                  <a:schemeClr val="tx1"/>
                </a:solidFill>
                <a:ea typeface="Times New Roman" panose="02020603050405020304" pitchFamily="18" charset="0"/>
                <a:cs typeface="Times New Roman" panose="02020603050405020304" pitchFamily="18" charset="0"/>
                <a:hlinkClick r:id="rId3"/>
              </a:rPr>
              <a:t>https://www.childrenssafetynetwork.org/</a:t>
            </a:r>
            <a:endParaRPr lang="en-US" sz="2400" spc="10" dirty="0">
              <a:solidFill>
                <a:schemeClr val="tx1"/>
              </a:solidFill>
              <a:ea typeface="Times New Roman" panose="02020603050405020304" pitchFamily="18" charset="0"/>
              <a:cs typeface="Times New Roman" panose="02020603050405020304" pitchFamily="18" charset="0"/>
            </a:endParaRPr>
          </a:p>
          <a:p>
            <a:pPr lvl="1"/>
            <a:r>
              <a:rPr lang="en-US" sz="2400" spc="10" dirty="0">
                <a:solidFill>
                  <a:schemeClr val="tx1"/>
                </a:solidFill>
                <a:cs typeface="Times New Roman" panose="02020603050405020304" pitchFamily="18" charset="0"/>
              </a:rPr>
              <a:t>KidsSafe</a:t>
            </a:r>
          </a:p>
          <a:p>
            <a:pPr lvl="1"/>
            <a:r>
              <a:rPr lang="en-US" sz="2400" spc="10" dirty="0">
                <a:solidFill>
                  <a:schemeClr val="tx1"/>
                </a:solidFill>
                <a:cs typeface="Times New Roman" panose="02020603050405020304" pitchFamily="18" charset="0"/>
              </a:rPr>
              <a:t>KidsAndCars.org</a:t>
            </a:r>
          </a:p>
          <a:p>
            <a:pPr lvl="1"/>
            <a:r>
              <a:rPr lang="en-US" sz="2400" spc="10" dirty="0">
                <a:solidFill>
                  <a:schemeClr val="tx1"/>
                </a:solidFill>
                <a:cs typeface="Times New Roman" panose="02020603050405020304" pitchFamily="18" charset="0"/>
              </a:rPr>
              <a:t>Children’s Hosp of Philadelphia Center for Injury Research and Prevention </a:t>
            </a:r>
          </a:p>
          <a:p>
            <a:pPr lvl="1"/>
            <a:r>
              <a:rPr lang="en-US" sz="2400" spc="10" dirty="0">
                <a:solidFill>
                  <a:schemeClr val="tx1"/>
                </a:solidFill>
                <a:cs typeface="Times New Roman" panose="02020603050405020304" pitchFamily="18" charset="0"/>
              </a:rPr>
              <a:t>Consumer Product Safety Commission</a:t>
            </a:r>
          </a:p>
          <a:p>
            <a:pPr lvl="1"/>
            <a:r>
              <a:rPr lang="en-US" sz="2400" spc="10" dirty="0">
                <a:solidFill>
                  <a:schemeClr val="tx1"/>
                </a:solidFill>
                <a:cs typeface="Times New Roman" panose="02020603050405020304" pitchFamily="18" charset="0"/>
              </a:rPr>
              <a:t>National Highway Traffic Safety Administration</a:t>
            </a:r>
            <a:endParaRPr lang="en-US" sz="2400" dirty="0">
              <a:solidFill>
                <a:schemeClr val="tx1"/>
              </a:solidFill>
            </a:endParaRPr>
          </a:p>
          <a:p>
            <a:pPr lvl="1"/>
            <a:r>
              <a:rPr lang="en-US" sz="2400" dirty="0">
                <a:solidFill>
                  <a:schemeClr val="tx1"/>
                </a:solidFill>
              </a:rPr>
              <a:t>Insurance Institute</a:t>
            </a:r>
          </a:p>
          <a:p>
            <a:pPr lvl="1"/>
            <a:endParaRPr lang="en-US" sz="2200" dirty="0"/>
          </a:p>
        </p:txBody>
      </p:sp>
      <p:sp>
        <p:nvSpPr>
          <p:cNvPr id="5" name="Slide Number Placeholder 4"/>
          <p:cNvSpPr>
            <a:spLocks noGrp="1"/>
          </p:cNvSpPr>
          <p:nvPr>
            <p:ph type="sldNum" sz="quarter" idx="12"/>
          </p:nvPr>
        </p:nvSpPr>
        <p:spPr/>
        <p:txBody>
          <a:bodyPr/>
          <a:lstStyle/>
          <a:p>
            <a:fld id="{A9ACD6B4-B6EF-4637-BE8A-DFF7EF8EC586}" type="slidenum">
              <a:rPr lang="en-US" smtClean="0"/>
              <a:t>29</a:t>
            </a:fld>
            <a:endParaRPr lang="en-US" dirty="0"/>
          </a:p>
        </p:txBody>
      </p:sp>
      <p:sp>
        <p:nvSpPr>
          <p:cNvPr id="4" name="Footer Placeholder 3">
            <a:extLst>
              <a:ext uri="{FF2B5EF4-FFF2-40B4-BE49-F238E27FC236}">
                <a16:creationId xmlns:a16="http://schemas.microsoft.com/office/drawing/2014/main" id="{2862BADC-2D7A-4196-B986-E5C54A5A0311}"/>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365648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F60A-CE41-4796-BAB5-5EF7F2A6F55F}"/>
              </a:ext>
            </a:extLst>
          </p:cNvPr>
          <p:cNvSpPr>
            <a:spLocks noGrp="1"/>
          </p:cNvSpPr>
          <p:nvPr>
            <p:ph type="title"/>
          </p:nvPr>
        </p:nvSpPr>
        <p:spPr>
          <a:xfrm>
            <a:off x="677334" y="357809"/>
            <a:ext cx="8596668" cy="702365"/>
          </a:xfrm>
        </p:spPr>
        <p:txBody>
          <a:bodyPr>
            <a:normAutofit fontScale="90000"/>
          </a:bodyPr>
          <a:lstStyle/>
          <a:p>
            <a:pPr lvl="0" indent="-342900">
              <a:lnSpc>
                <a:spcPct val="107000"/>
              </a:lnSpc>
              <a:spcBef>
                <a:spcPts val="0"/>
              </a:spcBef>
            </a:pPr>
            <a:r>
              <a:rPr lang="en-US" sz="2800" dirty="0">
                <a:solidFill>
                  <a:prstClr val="black">
                    <a:lumMod val="75000"/>
                    <a:lumOff val="25000"/>
                  </a:prstClr>
                </a:solidFill>
                <a:latin typeface="Trebuchet MS" panose="020B0603020202020204" pitchFamily="34" charset="0"/>
                <a:ea typeface="Calibri" panose="020F0502020204030204" pitchFamily="34" charset="0"/>
                <a:cs typeface="Times New Roman" panose="02020603050405020304" pitchFamily="18" charset="0"/>
              </a:rPr>
              <a:t>What is CCCSH</a:t>
            </a:r>
            <a:br>
              <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421F9A1-36FC-4A80-A5FD-12C051291B00}"/>
              </a:ext>
            </a:extLst>
          </p:cNvPr>
          <p:cNvSpPr>
            <a:spLocks noGrp="1"/>
          </p:cNvSpPr>
          <p:nvPr>
            <p:ph sz="half" idx="1"/>
          </p:nvPr>
        </p:nvSpPr>
        <p:spPr>
          <a:xfrm>
            <a:off x="677334" y="1272209"/>
            <a:ext cx="4225970" cy="4769152"/>
          </a:xfrm>
        </p:spPr>
        <p:txBody>
          <a:bodyPr>
            <a:normAutofit/>
          </a:bodyPr>
          <a:lstStyle/>
          <a:p>
            <a:pPr lvl="0">
              <a:buClr>
                <a:srgbClr val="90C226"/>
              </a:buClr>
            </a:pPr>
            <a:r>
              <a:rPr lang="en-US" sz="2400" dirty="0">
                <a:solidFill>
                  <a:prstClr val="black">
                    <a:lumMod val="75000"/>
                    <a:lumOff val="25000"/>
                  </a:prstClr>
                </a:solidFill>
              </a:rPr>
              <a:t>Non-profit created in 1991</a:t>
            </a:r>
          </a:p>
          <a:p>
            <a:pPr marL="0" lvl="0" indent="0">
              <a:buClr>
                <a:srgbClr val="90C226"/>
              </a:buClr>
              <a:buNone/>
            </a:pPr>
            <a:endParaRPr lang="en-US" sz="2400" dirty="0">
              <a:solidFill>
                <a:prstClr val="black">
                  <a:lumMod val="75000"/>
                  <a:lumOff val="25000"/>
                </a:prstClr>
              </a:solidFill>
            </a:endParaRPr>
          </a:p>
          <a:p>
            <a:pPr lvl="0">
              <a:buClr>
                <a:srgbClr val="90C226"/>
              </a:buClr>
            </a:pPr>
            <a:r>
              <a:rPr lang="en-US" sz="2400" dirty="0">
                <a:solidFill>
                  <a:prstClr val="black">
                    <a:lumMod val="75000"/>
                    <a:lumOff val="25000"/>
                  </a:prstClr>
                </a:solidFill>
              </a:rPr>
              <a:t>Coalition Goal, Vision and Mission: </a:t>
            </a:r>
          </a:p>
          <a:p>
            <a:pPr marL="400050" lvl="1" indent="0">
              <a:buClr>
                <a:srgbClr val="90C226"/>
              </a:buClr>
              <a:buNone/>
            </a:pPr>
            <a:r>
              <a:rPr lang="en-US" sz="2200" b="1" dirty="0">
                <a:solidFill>
                  <a:prstClr val="black">
                    <a:lumMod val="75000"/>
                    <a:lumOff val="25000"/>
                  </a:prstClr>
                </a:solidFill>
              </a:rPr>
              <a:t>End Unintentional Injury’s Reign as the leading cause of death and hospitalization for CA’s children and youth through age 19 years old </a:t>
            </a:r>
          </a:p>
          <a:p>
            <a:pPr marL="0" indent="0">
              <a:buNone/>
            </a:pPr>
            <a:endParaRPr lang="en-US" dirty="0"/>
          </a:p>
        </p:txBody>
      </p:sp>
      <p:sp>
        <p:nvSpPr>
          <p:cNvPr id="6" name="Content Placeholder 5">
            <a:extLst>
              <a:ext uri="{FF2B5EF4-FFF2-40B4-BE49-F238E27FC236}">
                <a16:creationId xmlns:a16="http://schemas.microsoft.com/office/drawing/2014/main" id="{256D51D4-EBBD-40DB-8ECB-A1DF7BAD9174}"/>
              </a:ext>
            </a:extLst>
          </p:cNvPr>
          <p:cNvSpPr>
            <a:spLocks noGrp="1"/>
          </p:cNvSpPr>
          <p:nvPr>
            <p:ph sz="half" idx="2"/>
          </p:nvPr>
        </p:nvSpPr>
        <p:spPr>
          <a:xfrm>
            <a:off x="5247860" y="1272209"/>
            <a:ext cx="4770781" cy="4769153"/>
          </a:xfrm>
        </p:spPr>
        <p:txBody>
          <a:bodyPr>
            <a:normAutofit/>
          </a:bodyPr>
          <a:lstStyle/>
          <a:p>
            <a:pPr marL="0" lvl="0" indent="0">
              <a:lnSpc>
                <a:spcPct val="107000"/>
              </a:lnSpc>
              <a:spcBef>
                <a:spcPts val="0"/>
              </a:spcBef>
              <a:buClr>
                <a:srgbClr val="90C226"/>
              </a:buClr>
              <a:buNone/>
            </a:pPr>
            <a:endParaRPr lang="en-US" sz="3000" i="1" dirty="0">
              <a:solidFill>
                <a:prstClr val="black">
                  <a:lumMod val="75000"/>
                  <a:lumOff val="25000"/>
                </a:prstClr>
              </a:solidFill>
              <a:latin typeface="Comic Sans MS" panose="030F0702030302020204" pitchFamily="66" charset="0"/>
              <a:ea typeface="Calibri" panose="020F0502020204030204" pitchFamily="34" charset="0"/>
              <a:cs typeface="Arial-BoldMT"/>
            </a:endParaRPr>
          </a:p>
          <a:p>
            <a:pPr marL="0" lvl="0" indent="0">
              <a:lnSpc>
                <a:spcPct val="107000"/>
              </a:lnSpc>
              <a:spcBef>
                <a:spcPts val="0"/>
              </a:spcBef>
              <a:buClr>
                <a:srgbClr val="90C226"/>
              </a:buClr>
              <a:buNone/>
            </a:pPr>
            <a:r>
              <a:rPr lang="en-US" sz="2400" i="1" dirty="0">
                <a:solidFill>
                  <a:prstClr val="black">
                    <a:lumMod val="75000"/>
                    <a:lumOff val="25000"/>
                  </a:prstClr>
                </a:solidFill>
                <a:ea typeface="Calibri" panose="020F0502020204030204" pitchFamily="34" charset="0"/>
                <a:cs typeface="Arial-BoldMT"/>
              </a:rPr>
              <a:t>CCCSH moves children’s safety and health forward by advancing local solutions and statewide policy, linking people and resources, and removing barriers to successful outcomes. </a:t>
            </a:r>
            <a:endParaRPr lang="en-US" sz="2400" i="1" dirty="0">
              <a:solidFill>
                <a:prstClr val="black">
                  <a:lumMod val="75000"/>
                  <a:lumOff val="25000"/>
                </a:prstClr>
              </a:solidFill>
              <a:ea typeface="Calibri" panose="020F0502020204030204" pitchFamily="34" charset="0"/>
              <a:cs typeface="Times New Roman" panose="02020603050405020304" pitchFamily="18" charset="0"/>
            </a:endParaRPr>
          </a:p>
          <a:p>
            <a:endParaRPr lang="en-US" sz="2400" dirty="0"/>
          </a:p>
        </p:txBody>
      </p:sp>
      <p:sp>
        <p:nvSpPr>
          <p:cNvPr id="4" name="Footer Placeholder 3">
            <a:extLst>
              <a:ext uri="{FF2B5EF4-FFF2-40B4-BE49-F238E27FC236}">
                <a16:creationId xmlns:a16="http://schemas.microsoft.com/office/drawing/2014/main" id="{F9C8870E-F73F-445B-862B-05317FB09773}"/>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355F8A26-70A1-4A34-B16B-825B822F3F5C}"/>
              </a:ext>
            </a:extLst>
          </p:cNvPr>
          <p:cNvSpPr>
            <a:spLocks noGrp="1"/>
          </p:cNvSpPr>
          <p:nvPr>
            <p:ph type="sldNum" sz="quarter" idx="12"/>
          </p:nvPr>
        </p:nvSpPr>
        <p:spPr/>
        <p:txBody>
          <a:bodyPr/>
          <a:lstStyle/>
          <a:p>
            <a:fld id="{A9ACD6B4-B6EF-4637-BE8A-DFF7EF8EC586}" type="slidenum">
              <a:rPr lang="en-US" smtClean="0"/>
              <a:t>3</a:t>
            </a:fld>
            <a:endParaRPr lang="en-US" dirty="0"/>
          </a:p>
        </p:txBody>
      </p:sp>
    </p:spTree>
    <p:extLst>
      <p:ext uri="{BB962C8B-B14F-4D97-AF65-F5344CB8AC3E}">
        <p14:creationId xmlns:p14="http://schemas.microsoft.com/office/powerpoint/2010/main" val="1769185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484632"/>
            <a:ext cx="9197848" cy="1039368"/>
          </a:xfrm>
        </p:spPr>
        <p:txBody>
          <a:bodyPr>
            <a:normAutofit/>
          </a:bodyPr>
          <a:lstStyle/>
          <a:p>
            <a:pPr lvl="0">
              <a:spcBef>
                <a:spcPts val="1200"/>
              </a:spcBef>
              <a:buClr>
                <a:srgbClr val="D34817">
                  <a:lumMod val="75000"/>
                </a:srgbClr>
              </a:buClr>
              <a:buSzPct val="85000"/>
            </a:pPr>
            <a:br>
              <a:rPr lang="en-US" sz="2800" cap="none" dirty="0">
                <a:solidFill>
                  <a:srgbClr val="0070C0"/>
                </a:solidFill>
                <a:latin typeface="Rockwell" panose="02060603020205020403"/>
              </a:rPr>
            </a:br>
            <a:r>
              <a:rPr lang="en-US" sz="2800" cap="none" dirty="0">
                <a:solidFill>
                  <a:schemeClr val="tx1"/>
                </a:solidFill>
              </a:rPr>
              <a:t>State Examples of Data </a:t>
            </a:r>
            <a:r>
              <a:rPr lang="en-US" sz="2800" dirty="0">
                <a:solidFill>
                  <a:schemeClr val="tx1"/>
                </a:solidFill>
              </a:rPr>
              <a:t>S</a:t>
            </a:r>
            <a:r>
              <a:rPr lang="en-US" sz="2800" cap="none" dirty="0">
                <a:solidFill>
                  <a:schemeClr val="tx1"/>
                </a:solidFill>
              </a:rPr>
              <a:t>ources	</a:t>
            </a:r>
            <a:r>
              <a:rPr lang="en-US" sz="2800" cap="none" dirty="0">
                <a:solidFill>
                  <a:schemeClr val="tx1"/>
                </a:solidFill>
                <a:latin typeface="Rockwell" panose="02060603020205020403"/>
              </a:rPr>
              <a:t>								</a:t>
            </a:r>
            <a:endParaRPr lang="en-US" sz="1200" cap="none" dirty="0">
              <a:solidFill>
                <a:schemeClr val="tx1"/>
              </a:solidFill>
              <a:latin typeface="Rockwell" panose="02060603020205020403"/>
              <a:ea typeface="+mn-ea"/>
              <a:cs typeface="+mn-cs"/>
            </a:endParaRPr>
          </a:p>
        </p:txBody>
      </p:sp>
      <p:sp>
        <p:nvSpPr>
          <p:cNvPr id="3" name="Content Placeholder 2"/>
          <p:cNvSpPr>
            <a:spLocks noGrp="1"/>
          </p:cNvSpPr>
          <p:nvPr>
            <p:ph idx="1"/>
          </p:nvPr>
        </p:nvSpPr>
        <p:spPr>
          <a:xfrm>
            <a:off x="682171" y="2015732"/>
            <a:ext cx="10372683" cy="3450613"/>
          </a:xfrm>
        </p:spPr>
        <p:txBody>
          <a:bodyPr>
            <a:normAutofit/>
          </a:bodyPr>
          <a:lstStyle/>
          <a:p>
            <a:pPr marL="0" lvl="0" indent="0">
              <a:buClr>
                <a:srgbClr val="D34817">
                  <a:lumMod val="75000"/>
                </a:srgbClr>
              </a:buClr>
              <a:buNone/>
            </a:pPr>
            <a:r>
              <a:rPr lang="en-US" sz="2400" dirty="0">
                <a:solidFill>
                  <a:schemeClr val="tx1"/>
                </a:solidFill>
              </a:rPr>
              <a:t>State level settings that track detailed unintentional injury data collected from hospitals, first responders and public health community</a:t>
            </a:r>
          </a:p>
          <a:p>
            <a:pPr lvl="0">
              <a:buClr>
                <a:srgbClr val="D34817">
                  <a:lumMod val="75000"/>
                </a:srgbClr>
              </a:buClr>
            </a:pPr>
            <a:r>
              <a:rPr lang="en-US" sz="2400" dirty="0">
                <a:solidFill>
                  <a:schemeClr val="tx1"/>
                </a:solidFill>
              </a:rPr>
              <a:t>CA Dept of Public Health “EPICenter” </a:t>
            </a:r>
            <a:r>
              <a:rPr lang="en-US" sz="2400" dirty="0">
                <a:solidFill>
                  <a:schemeClr val="tx1"/>
                </a:solidFill>
                <a:hlinkClick r:id="rId2"/>
              </a:rPr>
              <a:t>http://epicenter.cdph.ca.gov/</a:t>
            </a:r>
            <a:r>
              <a:rPr lang="en-US" sz="2400" dirty="0">
                <a:solidFill>
                  <a:schemeClr val="tx1"/>
                </a:solidFill>
              </a:rPr>
              <a:t> </a:t>
            </a:r>
          </a:p>
          <a:p>
            <a:pPr lvl="0">
              <a:buClr>
                <a:srgbClr val="D34817">
                  <a:lumMod val="75000"/>
                </a:srgbClr>
              </a:buClr>
            </a:pPr>
            <a:r>
              <a:rPr lang="en-US" sz="2400" dirty="0">
                <a:solidFill>
                  <a:schemeClr val="tx1"/>
                </a:solidFill>
              </a:rPr>
              <a:t>CA Highway Patrol SWITRS</a:t>
            </a:r>
          </a:p>
          <a:p>
            <a:pPr lvl="0">
              <a:buClr>
                <a:srgbClr val="D34817">
                  <a:lumMod val="75000"/>
                </a:srgbClr>
              </a:buClr>
            </a:pPr>
            <a:r>
              <a:rPr lang="en-US" sz="2400" dirty="0">
                <a:solidFill>
                  <a:schemeClr val="tx1"/>
                </a:solidFill>
              </a:rPr>
              <a:t>County Health and Public Health Agencies</a:t>
            </a:r>
          </a:p>
          <a:p>
            <a:pPr lvl="0">
              <a:buClr>
                <a:srgbClr val="D34817">
                  <a:lumMod val="75000"/>
                </a:srgbClr>
              </a:buClr>
            </a:pPr>
            <a:r>
              <a:rPr lang="en-US" sz="2400" dirty="0">
                <a:solidFill>
                  <a:schemeClr val="tx1"/>
                </a:solidFill>
              </a:rPr>
              <a:t>CA state and local Child Death review data </a:t>
            </a:r>
          </a:p>
          <a:p>
            <a:pPr lvl="0">
              <a:buClr>
                <a:srgbClr val="D34817">
                  <a:lumMod val="75000"/>
                </a:srgbClr>
              </a:buClr>
            </a:pPr>
            <a:r>
              <a:rPr lang="en-US" sz="2400" dirty="0">
                <a:solidFill>
                  <a:schemeClr val="tx1"/>
                </a:solidFill>
              </a:rPr>
              <a:t>CA Emergency Medical Services Authority Trauma Data and CEMSIS</a:t>
            </a:r>
          </a:p>
          <a:p>
            <a:pPr lvl="0">
              <a:buClr>
                <a:srgbClr val="D34817">
                  <a:lumMod val="75000"/>
                </a:srgbClr>
              </a:buClr>
            </a:pPr>
            <a:endParaRPr lang="en-US" sz="2400" dirty="0">
              <a:solidFill>
                <a:prstClr val="black"/>
              </a:solidFill>
            </a:endParaRPr>
          </a:p>
          <a:p>
            <a:pPr lvl="0">
              <a:buClr>
                <a:srgbClr val="D34817">
                  <a:lumMod val="75000"/>
                </a:srgbClr>
              </a:buClr>
            </a:pPr>
            <a:endParaRPr lang="en-US" sz="2400" dirty="0">
              <a:solidFill>
                <a:prstClr val="black"/>
              </a:solidFill>
            </a:endParaRPr>
          </a:p>
          <a:p>
            <a:endParaRPr lang="en-US" sz="2400" dirty="0"/>
          </a:p>
        </p:txBody>
      </p:sp>
      <p:sp>
        <p:nvSpPr>
          <p:cNvPr id="5" name="Slide Number Placeholder 4"/>
          <p:cNvSpPr>
            <a:spLocks noGrp="1"/>
          </p:cNvSpPr>
          <p:nvPr>
            <p:ph type="sldNum" sz="quarter" idx="12"/>
          </p:nvPr>
        </p:nvSpPr>
        <p:spPr/>
        <p:txBody>
          <a:bodyPr/>
          <a:lstStyle/>
          <a:p>
            <a:fld id="{A9ACD6B4-B6EF-4637-BE8A-DFF7EF8EC586}" type="slidenum">
              <a:rPr lang="en-US" smtClean="0"/>
              <a:t>30</a:t>
            </a:fld>
            <a:endParaRPr lang="en-US" dirty="0"/>
          </a:p>
        </p:txBody>
      </p:sp>
      <p:sp>
        <p:nvSpPr>
          <p:cNvPr id="4" name="Footer Placeholder 3">
            <a:extLst>
              <a:ext uri="{FF2B5EF4-FFF2-40B4-BE49-F238E27FC236}">
                <a16:creationId xmlns:a16="http://schemas.microsoft.com/office/drawing/2014/main" id="{250190DE-FBA4-4591-8E59-C89C2F50CAE6}"/>
              </a:ext>
            </a:extLst>
          </p:cNvPr>
          <p:cNvSpPr>
            <a:spLocks noGrp="1"/>
          </p:cNvSpPr>
          <p:nvPr>
            <p:ph type="ftr" sz="quarter" idx="11"/>
          </p:nvPr>
        </p:nvSpPr>
        <p:spPr/>
        <p:txBody>
          <a:bodyPr/>
          <a:lstStyle/>
          <a:p>
            <a:r>
              <a:rPr lang="en-US" dirty="0"/>
              <a:t>CCCSH Children's Roundtable Presentation May 9, 2019</a:t>
            </a:r>
          </a:p>
        </p:txBody>
      </p:sp>
    </p:spTree>
    <p:extLst>
      <p:ext uri="{BB962C8B-B14F-4D97-AF65-F5344CB8AC3E}">
        <p14:creationId xmlns:p14="http://schemas.microsoft.com/office/powerpoint/2010/main" val="101340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351-252D-483D-899E-6179D2006446}"/>
              </a:ext>
            </a:extLst>
          </p:cNvPr>
          <p:cNvSpPr>
            <a:spLocks noGrp="1"/>
          </p:cNvSpPr>
          <p:nvPr>
            <p:ph type="title"/>
          </p:nvPr>
        </p:nvSpPr>
        <p:spPr>
          <a:xfrm>
            <a:off x="913775" y="618518"/>
            <a:ext cx="10364451" cy="717914"/>
          </a:xfrm>
        </p:spPr>
        <p:txBody>
          <a:bodyPr>
            <a:normAutofit fontScale="90000"/>
          </a:bodyPr>
          <a:lstStyle/>
          <a:p>
            <a:r>
              <a:rPr lang="en-US" sz="2800" dirty="0">
                <a:solidFill>
                  <a:schemeClr val="tx1"/>
                </a:solidFill>
                <a:latin typeface="Trebuchet MS" panose="020B0603020202020204" pitchFamily="34" charset="0"/>
              </a:rPr>
              <a:t>CA Unintentional Injury Prevention Strategic Plan Project</a:t>
            </a:r>
          </a:p>
        </p:txBody>
      </p:sp>
      <p:sp>
        <p:nvSpPr>
          <p:cNvPr id="3" name="Content Placeholder 2">
            <a:extLst>
              <a:ext uri="{FF2B5EF4-FFF2-40B4-BE49-F238E27FC236}">
                <a16:creationId xmlns:a16="http://schemas.microsoft.com/office/drawing/2014/main" id="{6A842078-4A70-4BE4-B7DC-A0EF7D57CC2C}"/>
              </a:ext>
            </a:extLst>
          </p:cNvPr>
          <p:cNvSpPr>
            <a:spLocks noGrp="1"/>
          </p:cNvSpPr>
          <p:nvPr>
            <p:ph sz="quarter" idx="13"/>
          </p:nvPr>
        </p:nvSpPr>
        <p:spPr>
          <a:xfrm>
            <a:off x="913774" y="1477108"/>
            <a:ext cx="10363826" cy="4314091"/>
          </a:xfrm>
        </p:spPr>
        <p:txBody>
          <a:bodyPr>
            <a:noAutofit/>
          </a:bodyPr>
          <a:lstStyle/>
          <a:p>
            <a:pPr>
              <a:buFont typeface="Wingdings" panose="05000000000000000000" pitchFamily="2" charset="2"/>
              <a:buChar char="Ø"/>
            </a:pPr>
            <a:r>
              <a:rPr lang="en-US" dirty="0">
                <a:solidFill>
                  <a:schemeClr val="tx1"/>
                </a:solidFill>
                <a:latin typeface="Trebuchet MS" panose="020B0603020202020204" pitchFamily="34" charset="0"/>
              </a:rPr>
              <a:t>Unintentional injury leading cause of death and hospitalizations for CA’s children and youth through age 19 years old</a:t>
            </a:r>
          </a:p>
          <a:p>
            <a:pPr>
              <a:buFont typeface="Wingdings" panose="05000000000000000000" pitchFamily="2" charset="2"/>
              <a:buChar char="Ø"/>
            </a:pPr>
            <a:r>
              <a:rPr lang="en-US" dirty="0">
                <a:solidFill>
                  <a:schemeClr val="tx1"/>
                </a:solidFill>
                <a:latin typeface="Trebuchet MS" panose="020B0603020202020204" pitchFamily="34" charset="0"/>
              </a:rPr>
              <a:t>Project Goal is to end unintentional injury’s reign as leading cause of death and hospitalization for CA’s children and youth</a:t>
            </a:r>
          </a:p>
          <a:p>
            <a:pPr>
              <a:buFont typeface="Wingdings" panose="05000000000000000000" pitchFamily="2" charset="2"/>
              <a:buChar char="Ø"/>
            </a:pPr>
            <a:r>
              <a:rPr lang="en-US" dirty="0">
                <a:solidFill>
                  <a:schemeClr val="tx1"/>
                </a:solidFill>
                <a:latin typeface="Trebuchet MS" panose="020B0603020202020204" pitchFamily="34" charset="0"/>
              </a:rPr>
              <a:t>In CA 1,000 children Die a year die due to UI – </a:t>
            </a:r>
            <a:r>
              <a:rPr lang="en-US" dirty="0">
                <a:solidFill>
                  <a:schemeClr val="tx1"/>
                </a:solidFill>
                <a:highlight>
                  <a:srgbClr val="FFFF00"/>
                </a:highlight>
                <a:latin typeface="Trebuchet MS" panose="020B0603020202020204" pitchFamily="34" charset="0"/>
              </a:rPr>
              <a:t>equivalent to death of every child in 3 elementary schools each year</a:t>
            </a:r>
          </a:p>
          <a:p>
            <a:pPr>
              <a:buFont typeface="Wingdings" panose="05000000000000000000" pitchFamily="2" charset="2"/>
              <a:buChar char="Ø"/>
            </a:pPr>
            <a:r>
              <a:rPr lang="en-US" dirty="0">
                <a:solidFill>
                  <a:schemeClr val="tx1"/>
                </a:solidFill>
                <a:latin typeface="Trebuchet MS" panose="020B0603020202020204" pitchFamily="34" charset="0"/>
              </a:rPr>
              <a:t>Another 24,000 CA children are hospitalized – </a:t>
            </a:r>
            <a:r>
              <a:rPr lang="en-US" dirty="0">
                <a:solidFill>
                  <a:schemeClr val="tx1"/>
                </a:solidFill>
                <a:highlight>
                  <a:srgbClr val="FFFF00"/>
                </a:highlight>
                <a:latin typeface="Trebuchet MS" panose="020B0603020202020204" pitchFamily="34" charset="0"/>
              </a:rPr>
              <a:t>equivalent to putting all children in 64 elementary schools in the hospital every year</a:t>
            </a:r>
          </a:p>
        </p:txBody>
      </p:sp>
      <p:sp>
        <p:nvSpPr>
          <p:cNvPr id="4" name="Footer Placeholder 3">
            <a:extLst>
              <a:ext uri="{FF2B5EF4-FFF2-40B4-BE49-F238E27FC236}">
                <a16:creationId xmlns:a16="http://schemas.microsoft.com/office/drawing/2014/main" id="{F7278D81-8746-443F-AFFF-3EF497141CB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CCCSH Children's Roundtable Presentation May 9, 2019</a:t>
            </a:r>
          </a:p>
        </p:txBody>
      </p:sp>
      <p:sp>
        <p:nvSpPr>
          <p:cNvPr id="5" name="Slide Number Placeholder 4">
            <a:extLst>
              <a:ext uri="{FF2B5EF4-FFF2-40B4-BE49-F238E27FC236}">
                <a16:creationId xmlns:a16="http://schemas.microsoft.com/office/drawing/2014/main" id="{308C42EE-4609-4223-9D35-DD63C29C4D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446938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A94F-F70E-48C0-B9D2-51074DF0B06F}"/>
              </a:ext>
            </a:extLst>
          </p:cNvPr>
          <p:cNvSpPr>
            <a:spLocks noGrp="1"/>
          </p:cNvSpPr>
          <p:nvPr>
            <p:ph type="title"/>
          </p:nvPr>
        </p:nvSpPr>
        <p:spPr>
          <a:xfrm>
            <a:off x="913775" y="492369"/>
            <a:ext cx="10364451" cy="970671"/>
          </a:xfrm>
        </p:spPr>
        <p:txBody>
          <a:bodyPr>
            <a:normAutofit fontScale="90000"/>
          </a:bodyPr>
          <a:lstStyle/>
          <a:p>
            <a:pPr marL="228600" lvl="0" indent="-228600">
              <a:lnSpc>
                <a:spcPct val="120000"/>
              </a:lnSpc>
              <a:spcBef>
                <a:spcPts val="1000"/>
              </a:spcBef>
            </a:pPr>
            <a:r>
              <a:rPr lang="en-US" sz="2800" dirty="0">
                <a:solidFill>
                  <a:prstClr val="black"/>
                </a:solidFill>
                <a:latin typeface="Trebuchet MS" panose="020B0603020202020204" pitchFamily="34" charset="0"/>
                <a:ea typeface="+mn-ea"/>
                <a:cs typeface="+mn-cs"/>
              </a:rPr>
              <a:t>Eight leading causes of unintentional injury</a:t>
            </a:r>
            <a:br>
              <a:rPr lang="en-US" sz="1800" dirty="0">
                <a:solidFill>
                  <a:prstClr val="black"/>
                </a:solidFill>
                <a:ea typeface="+mn-ea"/>
                <a:cs typeface="+mn-cs"/>
              </a:rPr>
            </a:br>
            <a:endParaRPr lang="en-US" dirty="0"/>
          </a:p>
        </p:txBody>
      </p:sp>
      <p:sp>
        <p:nvSpPr>
          <p:cNvPr id="3" name="Content Placeholder 2">
            <a:extLst>
              <a:ext uri="{FF2B5EF4-FFF2-40B4-BE49-F238E27FC236}">
                <a16:creationId xmlns:a16="http://schemas.microsoft.com/office/drawing/2014/main" id="{5DF5C45F-2EC8-4B84-90CC-5E6FFE02DC3A}"/>
              </a:ext>
            </a:extLst>
          </p:cNvPr>
          <p:cNvSpPr>
            <a:spLocks noGrp="1"/>
          </p:cNvSpPr>
          <p:nvPr>
            <p:ph sz="quarter" idx="13"/>
          </p:nvPr>
        </p:nvSpPr>
        <p:spPr>
          <a:xfrm>
            <a:off x="913774" y="1463040"/>
            <a:ext cx="10363826" cy="4328159"/>
          </a:xfrm>
        </p:spPr>
        <p:txBody>
          <a:bodyPr>
            <a:normAutofit/>
          </a:bodyPr>
          <a:lstStyle/>
          <a:p>
            <a:pPr lvl="0">
              <a:buClr>
                <a:prstClr val="black"/>
              </a:buClr>
            </a:pPr>
            <a:r>
              <a:rPr lang="en-US" dirty="0">
                <a:solidFill>
                  <a:prstClr val="black"/>
                </a:solidFill>
                <a:latin typeface="Trebuchet MS" panose="020B0603020202020204" pitchFamily="34" charset="0"/>
              </a:rPr>
              <a:t>Traffic (Vehicle, Bicycle, Pedestrian)</a:t>
            </a:r>
          </a:p>
          <a:p>
            <a:pPr lvl="0">
              <a:buClr>
                <a:prstClr val="black"/>
              </a:buClr>
            </a:pPr>
            <a:r>
              <a:rPr lang="en-US" dirty="0">
                <a:solidFill>
                  <a:prstClr val="black"/>
                </a:solidFill>
                <a:latin typeface="Trebuchet MS" panose="020B0603020202020204" pitchFamily="34" charset="0"/>
              </a:rPr>
              <a:t>Non-traffic (kids left in cars, driveway backovers, etc.)</a:t>
            </a:r>
          </a:p>
          <a:p>
            <a:pPr lvl="0">
              <a:buClr>
                <a:prstClr val="black"/>
              </a:buClr>
            </a:pPr>
            <a:r>
              <a:rPr lang="en-US" dirty="0">
                <a:solidFill>
                  <a:prstClr val="black"/>
                </a:solidFill>
                <a:latin typeface="Trebuchet MS" panose="020B0603020202020204" pitchFamily="34" charset="0"/>
              </a:rPr>
              <a:t>Poisoning (RX, Lead, Toxic home products)</a:t>
            </a:r>
          </a:p>
          <a:p>
            <a:pPr lvl="0">
              <a:buClr>
                <a:prstClr val="black"/>
              </a:buClr>
            </a:pPr>
            <a:r>
              <a:rPr lang="en-US" dirty="0">
                <a:solidFill>
                  <a:prstClr val="black"/>
                </a:solidFill>
                <a:latin typeface="Trebuchet MS" panose="020B0603020202020204" pitchFamily="34" charset="0"/>
              </a:rPr>
              <a:t>Burns (Home fires, kitchen)</a:t>
            </a:r>
          </a:p>
          <a:p>
            <a:pPr lvl="0">
              <a:buClr>
                <a:prstClr val="black"/>
              </a:buClr>
            </a:pPr>
            <a:r>
              <a:rPr lang="en-US" dirty="0">
                <a:solidFill>
                  <a:prstClr val="black"/>
                </a:solidFill>
                <a:latin typeface="Trebuchet MS" panose="020B0603020202020204" pitchFamily="34" charset="0"/>
              </a:rPr>
              <a:t>Falls (window and furniture falls)</a:t>
            </a:r>
          </a:p>
          <a:p>
            <a:pPr lvl="0">
              <a:buClr>
                <a:prstClr val="black"/>
              </a:buClr>
            </a:pPr>
            <a:r>
              <a:rPr lang="en-US" dirty="0">
                <a:solidFill>
                  <a:prstClr val="black"/>
                </a:solidFill>
                <a:latin typeface="Trebuchet MS" panose="020B0603020202020204" pitchFamily="34" charset="0"/>
              </a:rPr>
              <a:t>Drowning (pools and open bodies of water)</a:t>
            </a:r>
          </a:p>
          <a:p>
            <a:pPr lvl="0">
              <a:buClr>
                <a:prstClr val="black"/>
              </a:buClr>
            </a:pPr>
            <a:r>
              <a:rPr lang="en-US" dirty="0">
                <a:solidFill>
                  <a:prstClr val="black"/>
                </a:solidFill>
                <a:latin typeface="Trebuchet MS" panose="020B0603020202020204" pitchFamily="34" charset="0"/>
              </a:rPr>
              <a:t>Suffocation (Primarily infant/Baby sleep suffocation)</a:t>
            </a:r>
          </a:p>
          <a:p>
            <a:pPr lvl="0">
              <a:buClr>
                <a:prstClr val="black"/>
              </a:buClr>
            </a:pPr>
            <a:r>
              <a:rPr lang="en-US" dirty="0">
                <a:solidFill>
                  <a:prstClr val="black"/>
                </a:solidFill>
                <a:latin typeface="Trebuchet MS" panose="020B0603020202020204" pitchFamily="34" charset="0"/>
              </a:rPr>
              <a:t>Sports (concussion, heat stroke, cardiac arrest)</a:t>
            </a:r>
          </a:p>
          <a:p>
            <a:endParaRPr lang="en-US" dirty="0"/>
          </a:p>
        </p:txBody>
      </p:sp>
      <p:sp>
        <p:nvSpPr>
          <p:cNvPr id="4" name="Footer Placeholder 3">
            <a:extLst>
              <a:ext uri="{FF2B5EF4-FFF2-40B4-BE49-F238E27FC236}">
                <a16:creationId xmlns:a16="http://schemas.microsoft.com/office/drawing/2014/main" id="{EEEB0292-5A7F-4D26-A527-BC11EC2C4EC6}"/>
              </a:ext>
            </a:extLst>
          </p:cNvPr>
          <p:cNvSpPr>
            <a:spLocks noGrp="1"/>
          </p:cNvSpPr>
          <p:nvPr>
            <p:ph type="ftr" sz="quarter" idx="11"/>
          </p:nvPr>
        </p:nvSpPr>
        <p:spPr/>
        <p:txBody>
          <a:bodyPr/>
          <a:lstStyle/>
          <a:p>
            <a:r>
              <a:rPr lang="en-US" dirty="0"/>
              <a:t>CCCSH Children's Roundtable Presentation May 9, 2019</a:t>
            </a:r>
          </a:p>
        </p:txBody>
      </p:sp>
      <p:sp>
        <p:nvSpPr>
          <p:cNvPr id="5" name="Slide Number Placeholder 4">
            <a:extLst>
              <a:ext uri="{FF2B5EF4-FFF2-40B4-BE49-F238E27FC236}">
                <a16:creationId xmlns:a16="http://schemas.microsoft.com/office/drawing/2014/main" id="{C1D077D8-3784-4067-A7D1-291EFDBC622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70669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a:latin typeface="Trebuchet MS" panose="020B0603020202020204" pitchFamily="34" charset="0"/>
              </a:rPr>
              <a:t>Why We Do This</a:t>
            </a:r>
          </a:p>
        </p:txBody>
      </p:sp>
      <p:sp>
        <p:nvSpPr>
          <p:cNvPr id="10" name="Content Placeholder 9"/>
          <p:cNvSpPr>
            <a:spLocks noGrp="1"/>
          </p:cNvSpPr>
          <p:nvPr>
            <p:ph sz="half" idx="1"/>
          </p:nvPr>
        </p:nvSpPr>
        <p:spPr/>
        <p:txBody>
          <a:bodyPr/>
          <a:lstStyle/>
          <a:p>
            <a:endParaRPr lang="en-US" dirty="0"/>
          </a:p>
        </p:txBody>
      </p:sp>
      <p:sp>
        <p:nvSpPr>
          <p:cNvPr id="11" name="Content Placeholder 10"/>
          <p:cNvSpPr>
            <a:spLocks noGrp="1"/>
          </p:cNvSpPr>
          <p:nvPr>
            <p:ph sz="half" idx="2"/>
          </p:nvPr>
        </p:nvSpPr>
        <p:spPr/>
        <p:txBody>
          <a:bodyPr/>
          <a:lstStyle/>
          <a:p>
            <a:endParaRPr lang="en-US" dirty="0"/>
          </a:p>
        </p:txBody>
      </p:sp>
      <p:sp>
        <p:nvSpPr>
          <p:cNvPr id="2" name="Footer Placeholder 1">
            <a:extLst>
              <a:ext uri="{FF2B5EF4-FFF2-40B4-BE49-F238E27FC236}">
                <a16:creationId xmlns:a16="http://schemas.microsoft.com/office/drawing/2014/main" id="{15C82571-22E7-44C1-8F09-9C115CB3FAA6}"/>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529" y="1183273"/>
            <a:ext cx="5101271" cy="304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4473"/>
            <a:ext cx="6096000" cy="31877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879" y="3288323"/>
            <a:ext cx="4711016" cy="3186574"/>
          </a:xfrm>
          <a:prstGeom prst="rect">
            <a:avLst/>
          </a:prstGeom>
        </p:spPr>
      </p:pic>
    </p:spTree>
    <p:extLst>
      <p:ext uri="{BB962C8B-B14F-4D97-AF65-F5344CB8AC3E}">
        <p14:creationId xmlns:p14="http://schemas.microsoft.com/office/powerpoint/2010/main" val="368228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black"/>
                </a:solidFill>
                <a:latin typeface="Trebuchet MS" panose="020B0603020202020204" pitchFamily="34" charset="0"/>
              </a:rPr>
              <a:t>Why We Do This</a:t>
            </a:r>
            <a:endParaRPr lang="en-US" dirty="0"/>
          </a:p>
        </p:txBody>
      </p:sp>
      <p:sp>
        <p:nvSpPr>
          <p:cNvPr id="5" name="Footer Placeholder 4">
            <a:extLst>
              <a:ext uri="{FF2B5EF4-FFF2-40B4-BE49-F238E27FC236}">
                <a16:creationId xmlns:a16="http://schemas.microsoft.com/office/drawing/2014/main" id="{741B73D8-A769-4D05-92E7-9177780B0053}"/>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6" name="Content Placeholder 5"/>
          <p:cNvSpPr>
            <a:spLocks noGrp="1"/>
          </p:cNvSpPr>
          <p:nvPr>
            <p:ph sz="half" idx="4294967295"/>
          </p:nvPr>
        </p:nvSpPr>
        <p:spPr>
          <a:xfrm>
            <a:off x="4651375" y="1068388"/>
            <a:ext cx="7540625" cy="5670550"/>
          </a:xfrm>
        </p:spPr>
        <p:txBody>
          <a:bodyPr>
            <a:normAutofit fontScale="77500" lnSpcReduction="20000"/>
          </a:bodyPr>
          <a:lstStyle/>
          <a:p>
            <a:pPr marL="0" marR="0" indent="0">
              <a:spcBef>
                <a:spcPts val="0"/>
              </a:spcBef>
              <a:spcAft>
                <a:spcPts val="0"/>
              </a:spcAft>
              <a:buNone/>
            </a:pPr>
            <a:r>
              <a:rPr lang="en-US" sz="4800" b="1" dirty="0">
                <a:latin typeface="Calibri" panose="020F0502020204030204" pitchFamily="34" charset="0"/>
                <a:ea typeface="Times New Roman" panose="02020603050405020304" pitchFamily="18" charset="0"/>
              </a:rPr>
              <a:t>Nicky.</a:t>
            </a: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Times New Roman" panose="02020603050405020304" pitchFamily="18" charset="0"/>
              </a:rPr>
              <a:t> </a:t>
            </a: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Times New Roman" panose="02020603050405020304" pitchFamily="18" charset="0"/>
              </a:rPr>
              <a:t>On Father's Day, June 20, 2010, 5 year old Nicky, his sister, and their friends were playing outside.  The older kids got bored and eventually wondered inside to play games and watch a movie.  Unknown to Nicky's father, Nicky a neighbor friend went to her house where her mother was asleep.  Somehow they ventured past a locked sliding door and a door alarm that was not connected and into the unprotected swimming pool without supervision.  After a brief search, Nicky's father knocked on the neighbor’s door and the little girl answered the door saying "Nicky went swimming and I think he drowned.”  He was pulled from the swimming pool by his father after an unknown time in the water.  CPR was performed by another neighbor who heard all the screaming for help.  First responders transported Nicky to the hospital, but he never regained consciousness.  His parents’ lives have never been the same.</a:t>
            </a:r>
            <a:endParaRPr lang="en-US" dirty="0">
              <a:latin typeface="Calibri" panose="020F0502020204030204" pitchFamily="34" charset="0"/>
              <a:ea typeface="Calibri" panose="020F0502020204030204" pitchFamily="34"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Times New Roman" panose="02020603050405020304" pitchFamily="18" charset="0"/>
              </a:rPr>
              <a:t>Nicholas Joseph Norman/ Age 5 / </a:t>
            </a: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Times New Roman" panose="02020603050405020304" pitchFamily="18" charset="0"/>
              </a:rPr>
              <a:t>San Diego CA</a:t>
            </a:r>
            <a:endParaRPr lang="en-US" dirty="0">
              <a:latin typeface="Calibri" panose="020F0502020204030204" pitchFamily="34" charset="0"/>
              <a:ea typeface="Calibri" panose="020F0502020204030204" pitchFamily="34" charset="0"/>
            </a:endParaRPr>
          </a:p>
          <a:p>
            <a:pPr marL="0" marR="0" algn="ctr">
              <a:spcBef>
                <a:spcPts val="0"/>
              </a:spcBef>
              <a:spcAft>
                <a:spcPts val="0"/>
              </a:spcAft>
            </a:pPr>
            <a:r>
              <a:rPr lang="en-US" b="1" dirty="0">
                <a:latin typeface="Calibri" panose="020F0502020204030204" pitchFamily="34" charset="0"/>
                <a:ea typeface="Times New Roman" panose="02020603050405020304" pitchFamily="18" charset="0"/>
              </a:rPr>
              <a:t>Backyard pool</a:t>
            </a:r>
            <a:endParaRPr lang="en-US" dirty="0">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885568" y="1621549"/>
            <a:ext cx="3095589" cy="4152169"/>
          </a:xfrm>
          <a:prstGeom prst="rect">
            <a:avLst/>
          </a:prstGeom>
        </p:spPr>
      </p:pic>
    </p:spTree>
    <p:extLst>
      <p:ext uri="{BB962C8B-B14F-4D97-AF65-F5344CB8AC3E}">
        <p14:creationId xmlns:p14="http://schemas.microsoft.com/office/powerpoint/2010/main" val="2110535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solidFill>
                  <a:prstClr val="black"/>
                </a:solidFill>
                <a:latin typeface="Trebuchet MS" panose="020B0603020202020204" pitchFamily="34" charset="0"/>
              </a:rPr>
              <a:t>Why We Do This</a:t>
            </a:r>
            <a:endParaRPr lang="en-US" dirty="0"/>
          </a:p>
        </p:txBody>
      </p:sp>
      <p:sp>
        <p:nvSpPr>
          <p:cNvPr id="2" name="Footer Placeholder 1">
            <a:extLst>
              <a:ext uri="{FF2B5EF4-FFF2-40B4-BE49-F238E27FC236}">
                <a16:creationId xmlns:a16="http://schemas.microsoft.com/office/drawing/2014/main" id="{3318059A-4BB3-432F-AF13-A5CC1B8D72E3}"/>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fld id="{A9ACD6B4-B6EF-4637-BE8A-DFF7EF8EC586}" type="slidenum">
              <a:rPr lang="en-US" sz="2000" b="1" smtClean="0"/>
              <a:t>8</a:t>
            </a:fld>
            <a:endParaRPr lang="en-US" sz="2000" b="1" dirty="0"/>
          </a:p>
        </p:txBody>
      </p:sp>
      <p:sp>
        <p:nvSpPr>
          <p:cNvPr id="9" name="Content Placeholder 8"/>
          <p:cNvSpPr>
            <a:spLocks noGrp="1"/>
          </p:cNvSpPr>
          <p:nvPr>
            <p:ph sz="half" idx="4294967295"/>
          </p:nvPr>
        </p:nvSpPr>
        <p:spPr>
          <a:xfrm>
            <a:off x="5884863" y="1152525"/>
            <a:ext cx="6307137" cy="5407025"/>
          </a:xfrm>
        </p:spPr>
        <p:txBody>
          <a:bodyPr>
            <a:normAutofit fontScale="62500" lnSpcReduction="20000"/>
          </a:bodyPr>
          <a:lstStyle/>
          <a:p>
            <a:pPr marL="0" marR="0">
              <a:lnSpc>
                <a:spcPct val="107000"/>
              </a:lnSpc>
              <a:spcBef>
                <a:spcPts val="0"/>
              </a:spcBef>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Samira and JJ.</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Samira was two years old and JJ just 14 months old the day they slipped through a sliding door and out of sight of their babysitter. A few minutes later the babysitter found both of the children floating face down in the backyard pool. A neighbor helped provide CPR until the fire department arrived. Samira had no life signs and was not able to be resuscitated. JJ had a slight heart beat! He was resuscitated, but too late. JJ’s mom recently held a 40</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birthday party at the institution where he is cared for. He is the oldest living near-drowning victim cared for by CA’s Department of Developmental Services. He has not walked or spoken since that fateful day. Multiple barriers would of kept Samira and JJ from gaining access to the pool and/or warned the sitter they were accessing the pool area. </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Drowning Prevention Foundation</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Samira and JJ Riggsbee/ Ages 2 and 14 months/ Bay Area CA</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www.DPF.Org</a:t>
            </a:r>
            <a:r>
              <a:rPr lang="en-US" dirty="0">
                <a:latin typeface="Calibri" panose="020F0502020204030204" pitchFamily="34" charset="0"/>
                <a:ea typeface="Calibri" panose="020F0502020204030204" pitchFamily="34" charset="0"/>
                <a:cs typeface="Times New Roman" panose="02020603050405020304" pitchFamily="18" charset="0"/>
              </a:rPr>
              <a:t> – need DPF </a:t>
            </a:r>
          </a:p>
          <a:p>
            <a:pPr marL="0" indent="0">
              <a:buNone/>
            </a:pPr>
            <a:endParaRPr lang="en-US" dirty="0"/>
          </a:p>
        </p:txBody>
      </p:sp>
      <p:pic>
        <p:nvPicPr>
          <p:cNvPr id="6" name="Picture 5"/>
          <p:cNvPicPr>
            <a:picLocks noChangeAspect="1"/>
          </p:cNvPicPr>
          <p:nvPr/>
        </p:nvPicPr>
        <p:blipFill>
          <a:blip r:embed="rId3"/>
          <a:stretch>
            <a:fillRect/>
          </a:stretch>
        </p:blipFill>
        <p:spPr>
          <a:xfrm>
            <a:off x="556951" y="1690688"/>
            <a:ext cx="4647925" cy="3500290"/>
          </a:xfrm>
          <a:prstGeom prst="rect">
            <a:avLst/>
          </a:prstGeom>
        </p:spPr>
      </p:pic>
    </p:spTree>
    <p:extLst>
      <p:ext uri="{BB962C8B-B14F-4D97-AF65-F5344CB8AC3E}">
        <p14:creationId xmlns:p14="http://schemas.microsoft.com/office/powerpoint/2010/main" val="2479737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black"/>
                </a:solidFill>
                <a:latin typeface="Trebuchet MS" panose="020B0603020202020204" pitchFamily="34" charset="0"/>
              </a:rPr>
              <a:t>Why We Do This</a:t>
            </a:r>
            <a:endParaRPr lang="en-US" dirty="0"/>
          </a:p>
        </p:txBody>
      </p:sp>
      <p:sp>
        <p:nvSpPr>
          <p:cNvPr id="5" name="Footer Placeholder 4">
            <a:extLst>
              <a:ext uri="{FF2B5EF4-FFF2-40B4-BE49-F238E27FC236}">
                <a16:creationId xmlns:a16="http://schemas.microsoft.com/office/drawing/2014/main" id="{71450DE7-4E69-48DF-B0ED-A191A04E2F38}"/>
              </a:ext>
            </a:extLst>
          </p:cNvPr>
          <p:cNvSpPr>
            <a:spLocks noGrp="1"/>
          </p:cNvSpPr>
          <p:nvPr>
            <p:ph type="ftr" sz="quarter" idx="11"/>
          </p:nvPr>
        </p:nvSpPr>
        <p:spPr/>
        <p:txBody>
          <a:bodyPr/>
          <a:lstStyle/>
          <a:p>
            <a:r>
              <a:rPr lang="en-US" dirty="0"/>
              <a:t>CCCSH Children's Roundtable Presentation May 9, 2019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CD6B4-B6EF-4637-BE8A-DFF7EF8EC58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pic>
        <p:nvPicPr>
          <p:cNvPr id="2" name="Picture 1"/>
          <p:cNvPicPr>
            <a:picLocks noChangeAspect="1"/>
          </p:cNvPicPr>
          <p:nvPr/>
        </p:nvPicPr>
        <p:blipFill>
          <a:blip r:embed="rId2"/>
          <a:stretch>
            <a:fillRect/>
          </a:stretch>
        </p:blipFill>
        <p:spPr>
          <a:xfrm>
            <a:off x="4079630" y="1294166"/>
            <a:ext cx="5255089" cy="5563834"/>
          </a:xfrm>
          <a:prstGeom prst="rect">
            <a:avLst/>
          </a:prstGeom>
        </p:spPr>
      </p:pic>
    </p:spTree>
    <p:extLst>
      <p:ext uri="{BB962C8B-B14F-4D97-AF65-F5344CB8AC3E}">
        <p14:creationId xmlns:p14="http://schemas.microsoft.com/office/powerpoint/2010/main" val="1027488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8240</TotalTime>
  <Words>2908</Words>
  <Application>Microsoft Office PowerPoint</Application>
  <PresentationFormat>Widescreen</PresentationFormat>
  <Paragraphs>273</Paragraphs>
  <Slides>30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Arial</vt:lpstr>
      <vt:lpstr>Calibri</vt:lpstr>
      <vt:lpstr>Calibri Light</vt:lpstr>
      <vt:lpstr>Century Gothic</vt:lpstr>
      <vt:lpstr>Comic Sans MS</vt:lpstr>
      <vt:lpstr>Gill Sans MT</vt:lpstr>
      <vt:lpstr>Rockwell</vt:lpstr>
      <vt:lpstr>Trebuchet MS</vt:lpstr>
      <vt:lpstr>Tw Cen MT</vt:lpstr>
      <vt:lpstr>Wingdings</vt:lpstr>
      <vt:lpstr>Wingdings 3</vt:lpstr>
      <vt:lpstr>Facet</vt:lpstr>
      <vt:lpstr>Office Theme</vt:lpstr>
      <vt:lpstr>Droplet</vt:lpstr>
      <vt:lpstr>California Coalition for Children’s Safety and Health (CCCSH) &amp; California Unintentional Injury Prevention Strategic Plan Project  Overview and Childhood Unintentional Injury Legislation Update  For CAI Children’s Advocates Roundtable  May 9, 2019</vt:lpstr>
      <vt:lpstr>Presentation Overview           </vt:lpstr>
      <vt:lpstr>What is CCCSH </vt:lpstr>
      <vt:lpstr>CA Unintentional Injury Prevention Strategic Plan Project</vt:lpstr>
      <vt:lpstr>Eight leading causes of unintentional injury </vt:lpstr>
      <vt:lpstr>Why We Do This</vt:lpstr>
      <vt:lpstr>Why We Do This</vt:lpstr>
      <vt:lpstr>Why We Do This</vt:lpstr>
      <vt:lpstr>Why We Do This</vt:lpstr>
      <vt:lpstr>Why We Do This</vt:lpstr>
      <vt:lpstr>How the Project is Organized            </vt:lpstr>
      <vt:lpstr>Who is Involved, Who are the Project Stakeholders   </vt:lpstr>
      <vt:lpstr>Current 2019 Legislation – See handouts</vt:lpstr>
      <vt:lpstr>Recent passed bill implementation efforts</vt:lpstr>
      <vt:lpstr>Legislation Concepts Planned for 2020</vt:lpstr>
      <vt:lpstr>Need Other Children and Youth Advocacy Groups To:</vt:lpstr>
      <vt:lpstr>PowerPoint Presentation</vt:lpstr>
      <vt:lpstr>Contact Information</vt:lpstr>
      <vt:lpstr>Addendum Information about Current Project Objectives and   What the Project is focused on and Is not focused on</vt:lpstr>
      <vt:lpstr>Current Project Objectives      Traffic related issue current Priorities</vt:lpstr>
      <vt:lpstr>Current Project Objectives       Non-Traffic – Kids left in cars, backovers and frontovers</vt:lpstr>
      <vt:lpstr>Current Project Objectives       Drowning prevention</vt:lpstr>
      <vt:lpstr>Current Project Objectives         Suffocation Prevention</vt:lpstr>
      <vt:lpstr>Current Project Objectives       Poisoning Prevention</vt:lpstr>
      <vt:lpstr>Current Project Objectives        Falls Prevention </vt:lpstr>
      <vt:lpstr>Current Project Objectives        Burns Prevention</vt:lpstr>
      <vt:lpstr>Current Project Objectives        Sports Related </vt:lpstr>
      <vt:lpstr>Outcomes - Measurable Metrics      Examples of outcomes data that can be tracked</vt:lpstr>
      <vt:lpstr>National Examples of Data Sources         </vt:lpstr>
      <vt:lpstr> State Examples of Data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Unintentional injury prevention strategic plan Project Overview and next steps Where help needed</dc:title>
  <dc:creator>Steve Barrow</dc:creator>
  <cp:lastModifiedBy>Steve Barrow</cp:lastModifiedBy>
  <cp:revision>137</cp:revision>
  <cp:lastPrinted>2018-08-22T22:56:38Z</cp:lastPrinted>
  <dcterms:created xsi:type="dcterms:W3CDTF">2016-09-28T17:43:20Z</dcterms:created>
  <dcterms:modified xsi:type="dcterms:W3CDTF">2019-05-09T00:21:43Z</dcterms:modified>
</cp:coreProperties>
</file>