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310" r:id="rId2"/>
    <p:sldId id="311" r:id="rId3"/>
    <p:sldId id="307" r:id="rId4"/>
    <p:sldId id="308" r:id="rId5"/>
    <p:sldId id="312" r:id="rId6"/>
    <p:sldId id="309" r:id="rId7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6699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85" autoAdjust="0"/>
    <p:restoredTop sz="94628" autoAdjust="0"/>
  </p:normalViewPr>
  <p:slideViewPr>
    <p:cSldViewPr>
      <p:cViewPr varScale="1">
        <p:scale>
          <a:sx n="104" d="100"/>
          <a:sy n="104" d="100"/>
        </p:scale>
        <p:origin x="-186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8650" cy="481013"/>
          </a:xfrm>
          <a:prstGeom prst="rect">
            <a:avLst/>
          </a:prstGeom>
        </p:spPr>
        <p:txBody>
          <a:bodyPr vert="horz" lIns="95496" tIns="47748" rIns="95496" bIns="47748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4963" y="0"/>
            <a:ext cx="3168650" cy="481013"/>
          </a:xfrm>
          <a:prstGeom prst="rect">
            <a:avLst/>
          </a:prstGeom>
        </p:spPr>
        <p:txBody>
          <a:bodyPr vert="horz" lIns="95496" tIns="47748" rIns="95496" bIns="47748" rtlCol="0"/>
          <a:lstStyle>
            <a:lvl1pPr algn="r">
              <a:defRPr sz="1200"/>
            </a:lvl1pPr>
          </a:lstStyle>
          <a:p>
            <a:pPr>
              <a:defRPr/>
            </a:pPr>
            <a:fld id="{8E9103AF-8381-40CB-8572-5C1B56F1D261}" type="datetimeFigureOut">
              <a:rPr lang="en-US"/>
              <a:pPr>
                <a:defRPr/>
              </a:pPr>
              <a:t>8/17/2012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8600"/>
            <a:ext cx="3168650" cy="481013"/>
          </a:xfrm>
          <a:prstGeom prst="rect">
            <a:avLst/>
          </a:prstGeom>
        </p:spPr>
        <p:txBody>
          <a:bodyPr vert="horz" lIns="95496" tIns="47748" rIns="95496" bIns="47748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4963" y="9118600"/>
            <a:ext cx="3168650" cy="481013"/>
          </a:xfrm>
          <a:prstGeom prst="rect">
            <a:avLst/>
          </a:prstGeom>
        </p:spPr>
        <p:txBody>
          <a:bodyPr vert="horz" lIns="95496" tIns="47748" rIns="95496" bIns="47748" rtlCol="0" anchor="b"/>
          <a:lstStyle>
            <a:lvl1pPr algn="r">
              <a:defRPr sz="1200"/>
            </a:lvl1pPr>
          </a:lstStyle>
          <a:p>
            <a:pPr>
              <a:defRPr/>
            </a:pPr>
            <a:fld id="{BFEDBFA0-8DE9-4287-BCD3-635C6C66B0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r">
              <a:defRPr sz="1200" smtClean="0"/>
            </a:lvl1pPr>
          </a:lstStyle>
          <a:p>
            <a:pPr>
              <a:defRPr/>
            </a:pPr>
            <a:fld id="{07EF36BF-AF96-466A-B555-7226D496900D}" type="datetimeFigureOut">
              <a:rPr lang="en-US"/>
              <a:pPr>
                <a:defRPr/>
              </a:pPr>
              <a:t>8/17/2012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19138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851" tIns="47425" rIns="94851" bIns="47425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21175"/>
          </a:xfrm>
          <a:prstGeom prst="rect">
            <a:avLst/>
          </a:prstGeom>
        </p:spPr>
        <p:txBody>
          <a:bodyPr vert="horz" lIns="94851" tIns="47425" rIns="94851" bIns="47425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8600"/>
            <a:ext cx="3170238" cy="481013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18600"/>
            <a:ext cx="3170238" cy="481013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B66EB31B-753C-4422-8A68-4D3D057E2B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pic>
        <p:nvPicPr>
          <p:cNvPr id="1030" name="Picture 7" descr="CAI_logo_2007"/>
          <p:cNvPicPr>
            <a:picLocks noChangeAspect="1" noChangeArrowheads="1"/>
          </p:cNvPicPr>
          <p:nvPr userDrawn="1"/>
        </p:nvPicPr>
        <p:blipFill>
          <a:blip r:embed="rId13" cstate="screen"/>
          <a:srcRect/>
          <a:stretch>
            <a:fillRect/>
          </a:stretch>
        </p:blipFill>
        <p:spPr bwMode="auto">
          <a:xfrm>
            <a:off x="7772400" y="5791200"/>
            <a:ext cx="1216025" cy="912813"/>
          </a:xfrm>
          <a:prstGeom prst="rect">
            <a:avLst/>
          </a:prstGeom>
          <a:noFill/>
          <a:ln w="57150">
            <a:solidFill>
              <a:srgbClr val="3366FF"/>
            </a:solidFill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 smtClean="0"/>
              <a:t>Child Rights &amp; Remedies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dirty="0" smtClean="0"/>
              <a:t>Fall </a:t>
            </a:r>
            <a:r>
              <a:rPr lang="en-US" sz="2000" dirty="0" smtClean="0"/>
              <a:t>2012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pPr algn="ctr">
              <a:buNone/>
            </a:pPr>
            <a:r>
              <a:rPr lang="en-US" b="1" smtClean="0"/>
              <a:t>Class 9</a:t>
            </a:r>
            <a:endParaRPr lang="en-US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n-US" i="1" dirty="0" smtClean="0"/>
              <a:t>  * Serrano v. Priest     </a:t>
            </a:r>
            <a:r>
              <a:rPr lang="en-US" dirty="0" smtClean="0"/>
              <a:t>Ca. 1971</a:t>
            </a:r>
          </a:p>
          <a:p>
            <a:pPr>
              <a:buNone/>
            </a:pPr>
            <a:r>
              <a:rPr lang="en-US" dirty="0" smtClean="0"/>
              <a:t>		&amp;  </a:t>
            </a:r>
            <a:r>
              <a:rPr lang="en-US" i="1" dirty="0" smtClean="0"/>
              <a:t>San Antonio v. Rodriguez</a:t>
            </a:r>
          </a:p>
          <a:p>
            <a:pPr>
              <a:buNone/>
            </a:pPr>
            <a:r>
              <a:rPr lang="en-US" i="1" dirty="0" smtClean="0"/>
              <a:t>	</a:t>
            </a:r>
          </a:p>
          <a:p>
            <a:pPr>
              <a:buNone/>
            </a:pPr>
            <a:r>
              <a:rPr lang="en-US" i="1" dirty="0" smtClean="0"/>
              <a:t>	* </a:t>
            </a:r>
            <a:r>
              <a:rPr lang="en-US" i="1" dirty="0" err="1" smtClean="0"/>
              <a:t>Plyler</a:t>
            </a:r>
            <a:r>
              <a:rPr lang="en-US" i="1" dirty="0" smtClean="0"/>
              <a:t> v. Doe   U.S. 1981 </a:t>
            </a:r>
          </a:p>
          <a:p>
            <a:pPr>
              <a:buNone/>
            </a:pPr>
            <a:endParaRPr lang="en-US" i="1" dirty="0" smtClean="0"/>
          </a:p>
          <a:p>
            <a:pPr>
              <a:buNone/>
            </a:pPr>
            <a:r>
              <a:rPr lang="en-US" i="1" dirty="0" smtClean="0"/>
              <a:t>	* Goss v. Lopez    U.S. 1975</a:t>
            </a:r>
          </a:p>
          <a:p>
            <a:pPr>
              <a:buNone/>
            </a:pPr>
            <a:r>
              <a:rPr lang="en-US" i="1" dirty="0" smtClean="0"/>
              <a:t> </a:t>
            </a:r>
          </a:p>
          <a:p>
            <a:pPr>
              <a:buNone/>
            </a:pPr>
            <a:endParaRPr lang="en-US" i="1" dirty="0" smtClean="0"/>
          </a:p>
          <a:p>
            <a:pPr>
              <a:buNone/>
            </a:pPr>
            <a:endParaRPr lang="en-US" i="1" dirty="0" smtClean="0"/>
          </a:p>
          <a:p>
            <a:pPr>
              <a:buNone/>
            </a:pPr>
            <a:endParaRPr lang="en-US" i="1" dirty="0" smtClean="0"/>
          </a:p>
          <a:p>
            <a:pPr>
              <a:buNone/>
            </a:pPr>
            <a:endParaRPr lang="en-US" i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3600" b="1" dirty="0" smtClean="0"/>
              <a:t>Health Facts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1800"/>
              </a:spcAft>
            </a:pPr>
            <a:r>
              <a:rPr lang="en-US" dirty="0" smtClean="0"/>
              <a:t>Adult Insurance: 7X Child Costs</a:t>
            </a:r>
          </a:p>
          <a:p>
            <a:pPr>
              <a:spcAft>
                <a:spcPts val="1800"/>
              </a:spcAft>
            </a:pPr>
            <a:r>
              <a:rPr lang="en-US" dirty="0" smtClean="0"/>
              <a:t>Medicaid</a:t>
            </a:r>
          </a:p>
          <a:p>
            <a:pPr>
              <a:spcAft>
                <a:spcPts val="1800"/>
              </a:spcAft>
            </a:pPr>
            <a:r>
              <a:rPr lang="en-US" dirty="0" smtClean="0"/>
              <a:t>EPSDT</a:t>
            </a:r>
          </a:p>
          <a:p>
            <a:pPr>
              <a:spcAft>
                <a:spcPts val="1800"/>
              </a:spcAft>
            </a:pPr>
            <a:r>
              <a:rPr lang="en-US" dirty="0" smtClean="0"/>
              <a:t>SCHIP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dirty="0" smtClean="0"/>
              <a:t>Micro: Individual Child Rights to Medical Treatment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None/>
            </a:pPr>
            <a:endParaRPr lang="en-US" i="1" dirty="0" smtClean="0"/>
          </a:p>
          <a:p>
            <a:pPr lvl="1">
              <a:buNone/>
            </a:pPr>
            <a:r>
              <a:rPr lang="en-US" i="1" dirty="0" smtClean="0"/>
              <a:t>Parent vs. State</a:t>
            </a:r>
          </a:p>
          <a:p>
            <a:pPr lvl="1">
              <a:buNone/>
            </a:pPr>
            <a:r>
              <a:rPr lang="en-US" i="1" dirty="0" smtClean="0"/>
              <a:t>		In Re Phillip B. </a:t>
            </a:r>
            <a:r>
              <a:rPr lang="en-US" sz="2000" dirty="0" smtClean="0"/>
              <a:t>92 Cal. App. 3d 796 (1979) </a:t>
            </a:r>
          </a:p>
          <a:p>
            <a:pPr>
              <a:buNone/>
            </a:pPr>
            <a:r>
              <a:rPr lang="en-US" dirty="0" smtClean="0"/>
              <a:t>			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Macro: Federal Funding and a State Child Health Floor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r>
              <a:rPr lang="en-US" i="1" dirty="0" smtClean="0"/>
              <a:t>Stanton v. Bond </a:t>
            </a:r>
            <a:r>
              <a:rPr lang="en-US" sz="2000" dirty="0" smtClean="0"/>
              <a:t>(7th Cir. 1974) </a:t>
            </a:r>
          </a:p>
          <a:p>
            <a:pPr lvl="2"/>
            <a:r>
              <a:rPr lang="en-US" dirty="0" smtClean="0"/>
              <a:t>Indiana EPSDT</a:t>
            </a:r>
          </a:p>
          <a:p>
            <a:pPr lvl="2"/>
            <a:r>
              <a:rPr lang="en-US" dirty="0" smtClean="0"/>
              <a:t>Default?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Pediatric Rates and Supply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 Federal Medicaid Funding: Standing and Available Remedies</a:t>
            </a:r>
          </a:p>
          <a:p>
            <a:pPr lvl="1"/>
            <a:r>
              <a:rPr lang="en-US" i="1" dirty="0" smtClean="0"/>
              <a:t>Oklahoma Chapter of the American Academy of Pediatrics v. Fogarty </a:t>
            </a:r>
            <a:r>
              <a:rPr lang="en-US" dirty="0" smtClean="0"/>
              <a:t>(ND. Okla. 2005)</a:t>
            </a:r>
          </a:p>
          <a:p>
            <a:pPr lvl="1"/>
            <a:r>
              <a:rPr lang="en-US" i="1" dirty="0" smtClean="0"/>
              <a:t>Sanchez v. Johnson</a:t>
            </a:r>
            <a:r>
              <a:rPr lang="en-US" dirty="0" smtClean="0"/>
              <a:t> (9th Cir. 2005)</a:t>
            </a:r>
          </a:p>
          <a:p>
            <a:pPr lvl="1"/>
            <a:r>
              <a:rPr lang="en-US" i="1" dirty="0" smtClean="0"/>
              <a:t>Oklahoma Chapter of the American Academy of Pediatrics v. Fogarty </a:t>
            </a:r>
            <a:r>
              <a:rPr lang="en-US" dirty="0" smtClean="0"/>
              <a:t>(10</a:t>
            </a:r>
            <a:r>
              <a:rPr lang="en-US" baseline="30000" dirty="0" smtClean="0"/>
              <a:t>th</a:t>
            </a:r>
            <a:r>
              <a:rPr lang="en-US" dirty="0" smtClean="0"/>
              <a:t> Cir., 2007) reversing district court above after </a:t>
            </a:r>
            <a:r>
              <a:rPr lang="en-US" i="1" dirty="0" smtClean="0"/>
              <a:t>Sanchez</a:t>
            </a:r>
          </a:p>
          <a:p>
            <a:pPr lvl="1"/>
            <a:endParaRPr lang="en-US" sz="1600" dirty="0" smtClean="0"/>
          </a:p>
          <a:p>
            <a:pPr>
              <a:buNone/>
            </a:pPr>
            <a:r>
              <a:rPr lang="en-US" sz="2000" dirty="0" smtClean="0"/>
              <a:t>		Other Options?</a:t>
            </a:r>
          </a:p>
          <a:p>
            <a:endParaRPr lang="en-US" sz="2000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2008 CAI Template">
  <a:themeElements>
    <a:clrScheme name="2008 CAI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008 CAI 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008 CAI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8 CAI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8 CAI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8 CAI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8 CAI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8 CAI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2008 CAI Template</Template>
  <TotalTime>5697</TotalTime>
  <Words>133</Words>
  <Application>Microsoft Office PowerPoint</Application>
  <PresentationFormat>On-screen Show (4:3)</PresentationFormat>
  <Paragraphs>43</Paragraphs>
  <Slides>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2008 CAI Template</vt:lpstr>
      <vt:lpstr>Child Rights &amp; Remedies Fall 2012</vt:lpstr>
      <vt:lpstr>Review</vt:lpstr>
      <vt:lpstr>Health Facts</vt:lpstr>
      <vt:lpstr>Micro: Individual Child Rights to Medical Treatment </vt:lpstr>
      <vt:lpstr>Macro: Federal Funding and a State Child Health Floor</vt:lpstr>
      <vt:lpstr>Pediatric Rates and Supply</vt:lpstr>
    </vt:vector>
  </TitlesOfParts>
  <Company>USD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Children’s Advocacy Institute</dc:title>
  <dc:creator>Elisa Weichel</dc:creator>
  <cp:lastModifiedBy>Robert Fellmeth</cp:lastModifiedBy>
  <cp:revision>249</cp:revision>
  <dcterms:created xsi:type="dcterms:W3CDTF">2008-06-02T17:43:36Z</dcterms:created>
  <dcterms:modified xsi:type="dcterms:W3CDTF">2012-08-18T06:27:05Z</dcterms:modified>
</cp:coreProperties>
</file>