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310" r:id="rId2"/>
    <p:sldId id="306" r:id="rId3"/>
    <p:sldId id="307" r:id="rId4"/>
    <p:sldId id="312" r:id="rId5"/>
    <p:sldId id="308" r:id="rId6"/>
    <p:sldId id="311" r:id="rId7"/>
    <p:sldId id="309" r:id="rId8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ECFF"/>
    <a:srgbClr val="6699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85" autoAdjust="0"/>
    <p:restoredTop sz="94628" autoAdjust="0"/>
  </p:normalViewPr>
  <p:slideViewPr>
    <p:cSldViewPr>
      <p:cViewPr varScale="1">
        <p:scale>
          <a:sx n="104" d="100"/>
          <a:sy n="104" d="100"/>
        </p:scale>
        <p:origin x="-186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8650" cy="481013"/>
          </a:xfrm>
          <a:prstGeom prst="rect">
            <a:avLst/>
          </a:prstGeom>
        </p:spPr>
        <p:txBody>
          <a:bodyPr vert="horz" lIns="95496" tIns="47748" rIns="95496" bIns="47748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4963" y="0"/>
            <a:ext cx="3168650" cy="481013"/>
          </a:xfrm>
          <a:prstGeom prst="rect">
            <a:avLst/>
          </a:prstGeom>
        </p:spPr>
        <p:txBody>
          <a:bodyPr vert="horz" lIns="95496" tIns="47748" rIns="95496" bIns="47748" rtlCol="0"/>
          <a:lstStyle>
            <a:lvl1pPr algn="r">
              <a:defRPr sz="1200"/>
            </a:lvl1pPr>
          </a:lstStyle>
          <a:p>
            <a:pPr>
              <a:defRPr/>
            </a:pPr>
            <a:fld id="{8E9103AF-8381-40CB-8572-5C1B56F1D261}" type="datetimeFigureOut">
              <a:rPr lang="en-US"/>
              <a:pPr>
                <a:defRPr/>
              </a:pPr>
              <a:t>8/17/2012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8600"/>
            <a:ext cx="3168650" cy="481013"/>
          </a:xfrm>
          <a:prstGeom prst="rect">
            <a:avLst/>
          </a:prstGeom>
        </p:spPr>
        <p:txBody>
          <a:bodyPr vert="horz" lIns="95496" tIns="47748" rIns="95496" bIns="47748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4963" y="9118600"/>
            <a:ext cx="3168650" cy="481013"/>
          </a:xfrm>
          <a:prstGeom prst="rect">
            <a:avLst/>
          </a:prstGeom>
        </p:spPr>
        <p:txBody>
          <a:bodyPr vert="horz" lIns="95496" tIns="47748" rIns="95496" bIns="47748" rtlCol="0" anchor="b"/>
          <a:lstStyle>
            <a:lvl1pPr algn="r">
              <a:defRPr sz="1200"/>
            </a:lvl1pPr>
          </a:lstStyle>
          <a:p>
            <a:pPr>
              <a:defRPr/>
            </a:pPr>
            <a:fld id="{BFEDBFA0-8DE9-4287-BCD3-635C6C66B0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81013"/>
          </a:xfrm>
          <a:prstGeom prst="rect">
            <a:avLst/>
          </a:prstGeom>
        </p:spPr>
        <p:txBody>
          <a:bodyPr vert="horz" lIns="94851" tIns="47425" rIns="94851" bIns="47425" rtlCol="0"/>
          <a:lstStyle>
            <a:lvl1pPr algn="l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375" y="0"/>
            <a:ext cx="3170238" cy="481013"/>
          </a:xfrm>
          <a:prstGeom prst="rect">
            <a:avLst/>
          </a:prstGeom>
        </p:spPr>
        <p:txBody>
          <a:bodyPr vert="horz" lIns="94851" tIns="47425" rIns="94851" bIns="47425" rtlCol="0"/>
          <a:lstStyle>
            <a:lvl1pPr algn="r">
              <a:defRPr sz="1200" smtClean="0"/>
            </a:lvl1pPr>
          </a:lstStyle>
          <a:p>
            <a:pPr>
              <a:defRPr/>
            </a:pPr>
            <a:fld id="{07EF36BF-AF96-466A-B555-7226D496900D}" type="datetimeFigureOut">
              <a:rPr lang="en-US"/>
              <a:pPr>
                <a:defRPr/>
              </a:pPr>
              <a:t>8/17/2012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19138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851" tIns="47425" rIns="94851" bIns="47425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838" y="4560888"/>
            <a:ext cx="5851525" cy="4321175"/>
          </a:xfrm>
          <a:prstGeom prst="rect">
            <a:avLst/>
          </a:prstGeom>
        </p:spPr>
        <p:txBody>
          <a:bodyPr vert="horz" lIns="94851" tIns="47425" rIns="94851" bIns="47425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8600"/>
            <a:ext cx="3170238" cy="481013"/>
          </a:xfrm>
          <a:prstGeom prst="rect">
            <a:avLst/>
          </a:prstGeom>
        </p:spPr>
        <p:txBody>
          <a:bodyPr vert="horz" lIns="94851" tIns="47425" rIns="94851" bIns="47425" rtlCol="0" anchor="b"/>
          <a:lstStyle>
            <a:lvl1pPr algn="l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375" y="9118600"/>
            <a:ext cx="3170238" cy="481013"/>
          </a:xfrm>
          <a:prstGeom prst="rect">
            <a:avLst/>
          </a:prstGeom>
        </p:spPr>
        <p:txBody>
          <a:bodyPr vert="horz" lIns="94851" tIns="47425" rIns="94851" bIns="47425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B66EB31B-753C-4422-8A68-4D3D057E2B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66EB31B-753C-4422-8A68-4D3D057E2BB9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66EB31B-753C-4422-8A68-4D3D057E2BB9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66EB31B-753C-4422-8A68-4D3D057E2BB9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66EB31B-753C-4422-8A68-4D3D057E2BB9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66EB31B-753C-4422-8A68-4D3D057E2BB9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66EB31B-753C-4422-8A68-4D3D057E2BB9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66EB31B-753C-4422-8A68-4D3D057E2BB9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E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pic>
        <p:nvPicPr>
          <p:cNvPr id="1030" name="Picture 7" descr="CAI_logo_2007"/>
          <p:cNvPicPr>
            <a:picLocks noChangeAspect="1" noChangeArrowheads="1"/>
          </p:cNvPicPr>
          <p:nvPr userDrawn="1"/>
        </p:nvPicPr>
        <p:blipFill>
          <a:blip r:embed="rId13" cstate="screen"/>
          <a:srcRect/>
          <a:stretch>
            <a:fillRect/>
          </a:stretch>
        </p:blipFill>
        <p:spPr bwMode="auto">
          <a:xfrm>
            <a:off x="7772400" y="5791200"/>
            <a:ext cx="1216025" cy="912813"/>
          </a:xfrm>
          <a:prstGeom prst="rect">
            <a:avLst/>
          </a:prstGeom>
          <a:noFill/>
          <a:ln w="57150">
            <a:solidFill>
              <a:srgbClr val="3366FF"/>
            </a:solidFill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b="1" dirty="0" smtClean="0"/>
              <a:t>Child Rights &amp; Remedies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2000" dirty="0" smtClean="0"/>
              <a:t>Fall </a:t>
            </a:r>
            <a:r>
              <a:rPr lang="en-US" sz="2000" dirty="0" smtClean="0"/>
              <a:t>2012</a:t>
            </a:r>
            <a:endParaRPr lang="en-US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pPr algn="ctr">
              <a:buNone/>
            </a:pPr>
            <a:r>
              <a:rPr lang="en-US" b="1" smtClean="0"/>
              <a:t>Class 6</a:t>
            </a:r>
            <a:endParaRPr lang="en-US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sz="3600" b="1" dirty="0" smtClean="0"/>
              <a:t>Review of Class # 5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spcAft>
                <a:spcPts val="0"/>
              </a:spcAft>
              <a:buFont typeface="+mj-lt"/>
              <a:buAutoNum type="arabicParenR"/>
            </a:pPr>
            <a:r>
              <a:rPr lang="en-US" dirty="0" smtClean="0"/>
              <a:t>Remedies – the Default Rule</a:t>
            </a:r>
          </a:p>
          <a:p>
            <a:pPr marL="914400" lvl="1" indent="-514350">
              <a:spcAft>
                <a:spcPts val="1200"/>
              </a:spcAft>
            </a:pPr>
            <a:r>
              <a:rPr lang="en-US" dirty="0" smtClean="0"/>
              <a:t>Specificity and 42 USC 1983</a:t>
            </a:r>
          </a:p>
          <a:p>
            <a:pPr marL="514350" indent="-514350">
              <a:spcAft>
                <a:spcPts val="1200"/>
              </a:spcAft>
              <a:buFont typeface="+mj-lt"/>
              <a:buAutoNum type="arabicParenR"/>
            </a:pPr>
            <a:r>
              <a:rPr lang="en-US" i="1" dirty="0" smtClean="0"/>
              <a:t>Griswold</a:t>
            </a:r>
            <a:r>
              <a:rPr lang="en-US" dirty="0" smtClean="0"/>
              <a:t> – FLI, Right of Privacy</a:t>
            </a:r>
          </a:p>
          <a:p>
            <a:pPr marL="514350" indent="-514350">
              <a:spcAft>
                <a:spcPts val="1200"/>
              </a:spcAft>
              <a:buFont typeface="+mj-lt"/>
              <a:buAutoNum type="arabicParenR"/>
            </a:pPr>
            <a:r>
              <a:rPr lang="en-US" i="1" dirty="0" smtClean="0"/>
              <a:t>Roe v. Wade</a:t>
            </a:r>
          </a:p>
          <a:p>
            <a:pPr marL="514350" indent="-514350">
              <a:spcAft>
                <a:spcPts val="1200"/>
              </a:spcAft>
              <a:buFont typeface="+mj-lt"/>
              <a:buAutoNum type="arabicParenR"/>
            </a:pPr>
            <a:r>
              <a:rPr lang="en-US" i="1" dirty="0" smtClean="0"/>
              <a:t>Casey </a:t>
            </a:r>
            <a:r>
              <a:rPr lang="en-US" dirty="0" smtClean="0"/>
              <a:t>– 3 restrictions and “undue burden”</a:t>
            </a:r>
          </a:p>
          <a:p>
            <a:pPr marL="514350" indent="-514350">
              <a:spcAft>
                <a:spcPts val="1200"/>
              </a:spcAft>
              <a:buFont typeface="+mj-lt"/>
              <a:buAutoNum type="arabicParenR"/>
            </a:pPr>
            <a:r>
              <a:rPr lang="en-US" i="1" dirty="0" err="1" smtClean="0"/>
              <a:t>Whitner</a:t>
            </a:r>
            <a:endParaRPr lang="en-US" i="1" dirty="0" smtClean="0"/>
          </a:p>
          <a:p>
            <a:pPr marL="914400" lvl="1" indent="-514350">
              <a:spcAft>
                <a:spcPts val="1800"/>
              </a:spcAft>
              <a:buFont typeface="+mj-lt"/>
              <a:buAutoNum type="arabicParenR"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sz="3600" b="1" dirty="0" smtClean="0"/>
              <a:t>Note on Constitutional Analysis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None/>
            </a:pPr>
            <a:r>
              <a:rPr lang="en-US" dirty="0" smtClean="0"/>
              <a:t>Reaching Strict Scrutiny</a:t>
            </a:r>
          </a:p>
          <a:p>
            <a:pPr marL="914400" lvl="1" indent="-514350"/>
            <a:r>
              <a:rPr lang="en-US" dirty="0" smtClean="0"/>
              <a:t>Fundamental Liberty Interest</a:t>
            </a:r>
          </a:p>
          <a:p>
            <a:pPr marL="914400" lvl="1" indent="-514350"/>
            <a:r>
              <a:rPr lang="en-US" dirty="0" smtClean="0"/>
              <a:t>Suspect Class and Equal Protection (</a:t>
            </a:r>
            <a:r>
              <a:rPr lang="en-US" dirty="0" err="1" smtClean="0"/>
              <a:t>Discr</a:t>
            </a:r>
            <a:r>
              <a:rPr lang="en-US" dirty="0" smtClean="0"/>
              <a:t>.)</a:t>
            </a:r>
          </a:p>
          <a:p>
            <a:pPr marL="514350" indent="-514350">
              <a:buFont typeface="Wingdings" pitchFamily="2" charset="2"/>
              <a:buChar char="§"/>
            </a:pPr>
            <a:r>
              <a:rPr lang="en-US" dirty="0" smtClean="0"/>
              <a:t>If SS: compelling state interest and no less restrictive alternative</a:t>
            </a:r>
          </a:p>
          <a:p>
            <a:pPr marL="514350" indent="-514350">
              <a:buFont typeface="Wingdings" pitchFamily="2" charset="2"/>
              <a:buChar char="§"/>
            </a:pPr>
            <a:r>
              <a:rPr lang="en-US" dirty="0" smtClean="0"/>
              <a:t>If not SS: </a:t>
            </a:r>
            <a:r>
              <a:rPr lang="en-US" i="1" dirty="0" smtClean="0"/>
              <a:t>might</a:t>
            </a:r>
            <a:r>
              <a:rPr lang="en-US" dirty="0" smtClean="0"/>
              <a:t> be “Heightened Scrutiny”  </a:t>
            </a:r>
          </a:p>
          <a:p>
            <a:pPr marL="514350" indent="-514350">
              <a:buFont typeface="Wingdings" pitchFamily="2" charset="2"/>
              <a:buChar char="§"/>
            </a:pPr>
            <a:r>
              <a:rPr lang="en-US" dirty="0" smtClean="0"/>
              <a:t>If not SS or HS: Rational Relation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The Checklist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buNone/>
            </a:pPr>
            <a:r>
              <a:rPr lang="en-US" dirty="0" smtClean="0"/>
              <a:t>*	Federal Constitutional Standards: 1st, 4th, 5th, 6th, 8th, 10th, 14</a:t>
            </a:r>
            <a:r>
              <a:rPr lang="en-US" baseline="30000" dirty="0" smtClean="0"/>
              <a:t>th</a:t>
            </a:r>
            <a:endParaRPr lang="en-US" dirty="0" smtClean="0"/>
          </a:p>
          <a:p>
            <a:pPr lvl="1">
              <a:buNone/>
            </a:pPr>
            <a:r>
              <a:rPr lang="en-US" dirty="0" smtClean="0"/>
              <a:t>	  	FLI or suspect class, SS/undue/HS/RR</a:t>
            </a:r>
          </a:p>
          <a:p>
            <a:pPr lvl="1">
              <a:buFont typeface="Arial" charset="0"/>
              <a:buChar char="•"/>
            </a:pPr>
            <a:r>
              <a:rPr lang="en-US" dirty="0" smtClean="0"/>
              <a:t>Federal Statute  Supremacy (Int. Commerce) 		or  Federal $ Condition</a:t>
            </a:r>
          </a:p>
          <a:p>
            <a:pPr lvl="1">
              <a:buFont typeface="Arial" charset="0"/>
              <a:buChar char="•"/>
            </a:pPr>
            <a:r>
              <a:rPr lang="en-US" dirty="0" smtClean="0"/>
              <a:t>Federal Rule</a:t>
            </a:r>
          </a:p>
          <a:p>
            <a:pPr lvl="1">
              <a:buFont typeface="Arial" charset="0"/>
              <a:buChar char="•"/>
            </a:pPr>
            <a:r>
              <a:rPr lang="en-US" dirty="0" smtClean="0"/>
              <a:t>State Constitution  (Higher Floor? </a:t>
            </a:r>
            <a:r>
              <a:rPr lang="en-US" i="1" dirty="0" smtClean="0"/>
              <a:t>E.g. Casey</a:t>
            </a:r>
            <a:r>
              <a:rPr lang="en-US" dirty="0" smtClean="0"/>
              <a:t>)</a:t>
            </a:r>
          </a:p>
          <a:p>
            <a:pPr lvl="1">
              <a:buFont typeface="Arial" charset="0"/>
              <a:buChar char="•"/>
            </a:pPr>
            <a:r>
              <a:rPr lang="en-US" dirty="0" smtClean="0"/>
              <a:t>State Statute</a:t>
            </a:r>
          </a:p>
          <a:p>
            <a:pPr lvl="1">
              <a:buFont typeface="Arial" charset="0"/>
              <a:buChar char="•"/>
            </a:pPr>
            <a:r>
              <a:rPr lang="en-US" dirty="0" smtClean="0"/>
              <a:t>State Rule</a:t>
            </a:r>
          </a:p>
          <a:p>
            <a:pPr lvl="1">
              <a:buFont typeface="Arial" charset="0"/>
              <a:buChar char="•"/>
            </a:pPr>
            <a:endParaRPr lang="en-US" dirty="0" smtClean="0"/>
          </a:p>
          <a:p>
            <a:pPr lvl="4">
              <a:buNone/>
            </a:pPr>
            <a:endParaRPr lang="en-US" dirty="0" smtClean="0"/>
          </a:p>
          <a:p>
            <a:pPr lvl="4">
              <a:buNone/>
            </a:pPr>
            <a:endParaRPr lang="en-US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sz="3600" b="1" dirty="0" smtClean="0"/>
              <a:t>Entitlements: </a:t>
            </a:r>
            <a:br>
              <a:rPr lang="en-US" sz="3600" b="1" dirty="0" smtClean="0"/>
            </a:br>
            <a:r>
              <a:rPr lang="en-US" sz="3600" b="1" dirty="0" smtClean="0"/>
              <a:t>Defending a Federal Floor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i="1" dirty="0" smtClean="0"/>
          </a:p>
          <a:p>
            <a:r>
              <a:rPr lang="en-US" i="1" dirty="0" smtClean="0"/>
              <a:t>Townsend v. Swank    </a:t>
            </a:r>
            <a:r>
              <a:rPr lang="en-US" dirty="0" smtClean="0"/>
              <a:t>U.S.  (1971)</a:t>
            </a:r>
          </a:p>
          <a:p>
            <a:pPr>
              <a:buNone/>
            </a:pPr>
            <a:r>
              <a:rPr lang="en-US" sz="2000" dirty="0" smtClean="0"/>
              <a:t>		</a:t>
            </a:r>
            <a:r>
              <a:rPr lang="en-US" sz="2400" dirty="0" smtClean="0"/>
              <a:t>Illinois: No AFDC for kids if they are in college</a:t>
            </a:r>
          </a:p>
          <a:p>
            <a:pPr lvl="1">
              <a:buNone/>
            </a:pPr>
            <a:endParaRPr lang="en-US" sz="2400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 smtClean="0"/>
              <a:t>Bowen v. </a:t>
            </a:r>
            <a:r>
              <a:rPr lang="en-US" i="1" dirty="0" err="1" smtClean="0"/>
              <a:t>Gilliard</a:t>
            </a:r>
            <a:r>
              <a:rPr lang="en-US" i="1" dirty="0" smtClean="0"/>
              <a:t> </a:t>
            </a:r>
            <a:r>
              <a:rPr lang="en-US" sz="2000" dirty="0" smtClean="0"/>
              <a:t>(1987) 483 U.S. 587</a:t>
            </a:r>
          </a:p>
          <a:p>
            <a:pPr lvl="1"/>
            <a:r>
              <a:rPr lang="en-US" sz="2400" dirty="0" smtClean="0"/>
              <a:t>“Deeming” and family income</a:t>
            </a:r>
          </a:p>
          <a:p>
            <a:pPr lvl="1"/>
            <a:r>
              <a:rPr lang="en-US" sz="2400" dirty="0" smtClean="0"/>
              <a:t>AFDC for Mom + 8 = $227/month (8</a:t>
            </a:r>
            <a:r>
              <a:rPr lang="en-US" sz="2400" baseline="30000" dirty="0" smtClean="0"/>
              <a:t>th</a:t>
            </a:r>
            <a:r>
              <a:rPr lang="en-US" sz="2400" dirty="0" smtClean="0"/>
              <a:t> child yields $10/month)</a:t>
            </a:r>
          </a:p>
          <a:p>
            <a:pPr lvl="1"/>
            <a:r>
              <a:rPr lang="en-US" sz="2400" dirty="0" smtClean="0"/>
              <a:t>Dad pays $43 for #7</a:t>
            </a:r>
          </a:p>
          <a:p>
            <a:pPr lvl="1"/>
            <a:r>
              <a:rPr lang="en-US" sz="2400" smtClean="0"/>
              <a:t>NC subtracts $43, not $10</a:t>
            </a:r>
          </a:p>
          <a:p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sz="3600" b="1" dirty="0" smtClean="0"/>
              <a:t>AFDC to TANF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Personal Responsibility … Act of 1996</a:t>
            </a:r>
          </a:p>
          <a:p>
            <a:endParaRPr lang="en-US" i="1" dirty="0" smtClean="0"/>
          </a:p>
          <a:p>
            <a:r>
              <a:rPr lang="en-US" i="1" dirty="0" smtClean="0"/>
              <a:t>Saenz v. Roe  </a:t>
            </a:r>
            <a:r>
              <a:rPr lang="en-US" dirty="0" smtClean="0"/>
              <a:t> U.S. (1999) </a:t>
            </a:r>
          </a:p>
          <a:p>
            <a:pPr lvl="1"/>
            <a:r>
              <a:rPr lang="en-US" sz="2400" dirty="0" smtClean="0"/>
              <a:t>1992 California law limiting welfare level to previous state’s allowance  for first 12 months in California; 1996 PRA OKs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2008 CAI Template">
  <a:themeElements>
    <a:clrScheme name="2008 CAI Templa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008 CAI 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008 CAI 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08 CAI Templ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08 CAI 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08 CAI Templ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08 CAI Templ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08 CAI Templ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8 CAI Templ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8 CAI Templ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8 CAI Templ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8 CAI Templ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8 CAI Templ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8 CAI Templ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2008 CAI Template</Template>
  <TotalTime>5598</TotalTime>
  <Words>195</Words>
  <Application>Microsoft Office PowerPoint</Application>
  <PresentationFormat>On-screen Show (4:3)</PresentationFormat>
  <Paragraphs>48</Paragraphs>
  <Slides>7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2008 CAI Template</vt:lpstr>
      <vt:lpstr>Child Rights &amp; Remedies Fall 2012</vt:lpstr>
      <vt:lpstr>Review of Class # 5</vt:lpstr>
      <vt:lpstr>Note on Constitutional Analysis</vt:lpstr>
      <vt:lpstr>The Checklist</vt:lpstr>
      <vt:lpstr>Entitlements:  Defending a Federal Floor</vt:lpstr>
      <vt:lpstr>Slide 6</vt:lpstr>
      <vt:lpstr>AFDC to TANF</vt:lpstr>
    </vt:vector>
  </TitlesOfParts>
  <Company>USD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Children’s Advocacy Institute</dc:title>
  <dc:creator>Elisa Weichel</dc:creator>
  <cp:lastModifiedBy>Robert Fellmeth</cp:lastModifiedBy>
  <cp:revision>237</cp:revision>
  <dcterms:created xsi:type="dcterms:W3CDTF">2008-06-02T17:43:36Z</dcterms:created>
  <dcterms:modified xsi:type="dcterms:W3CDTF">2012-08-18T06:24:18Z</dcterms:modified>
</cp:coreProperties>
</file>