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17" r:id="rId2"/>
    <p:sldId id="306" r:id="rId3"/>
    <p:sldId id="307" r:id="rId4"/>
    <p:sldId id="309" r:id="rId5"/>
    <p:sldId id="308" r:id="rId6"/>
    <p:sldId id="310" r:id="rId7"/>
    <p:sldId id="311" r:id="rId8"/>
    <p:sldId id="312" r:id="rId9"/>
    <p:sldId id="313" r:id="rId10"/>
    <p:sldId id="314" r:id="rId11"/>
    <p:sldId id="315" r:id="rId12"/>
    <p:sldId id="316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4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Strategies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Minimum Floor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Special Fund Financing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Bonds/Debt Instruments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Leveraging Federal $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Tax Expenditures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Strategies </a:t>
            </a:r>
            <a:br>
              <a:rPr lang="en-US" sz="3600" b="1" dirty="0" smtClean="0"/>
            </a:br>
            <a:r>
              <a:rPr lang="en-US" sz="3600" b="1" dirty="0" smtClean="0"/>
              <a:t>(cont’d)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AutoNum type="arabicParenR" startAt="6"/>
            </a:pPr>
            <a:r>
              <a:rPr lang="en-US" dirty="0" smtClean="0"/>
              <a:t>Tuition Reductions / Student Borrowing Subsidy</a:t>
            </a:r>
          </a:p>
          <a:p>
            <a:pPr marL="514350" indent="-514350">
              <a:spcAft>
                <a:spcPts val="1200"/>
              </a:spcAft>
              <a:buAutoNum type="arabicParenR" startAt="6"/>
            </a:pPr>
            <a:r>
              <a:rPr lang="en-US" dirty="0" smtClean="0"/>
              <a:t>Market Correction Fees</a:t>
            </a:r>
          </a:p>
          <a:p>
            <a:pPr marL="514350" indent="-514350">
              <a:spcAft>
                <a:spcPts val="1200"/>
              </a:spcAft>
              <a:buAutoNum type="arabicParenR" startAt="6"/>
            </a:pPr>
            <a:r>
              <a:rPr lang="en-US" i="1" dirty="0" smtClean="0"/>
              <a:t>Cy Pres </a:t>
            </a:r>
            <a:r>
              <a:rPr lang="en-US" dirty="0" smtClean="0"/>
              <a:t>Funds</a:t>
            </a:r>
          </a:p>
          <a:p>
            <a:pPr marL="514350" indent="-514350">
              <a:spcAft>
                <a:spcPts val="1200"/>
              </a:spcAft>
              <a:buAutoNum type="arabicParenR" startAt="6"/>
            </a:pPr>
            <a:r>
              <a:rPr lang="en-US" dirty="0" smtClean="0"/>
              <a:t>Punitive Damage Awards</a:t>
            </a:r>
          </a:p>
          <a:p>
            <a:pPr marL="514350" indent="-514350">
              <a:spcAft>
                <a:spcPts val="1200"/>
              </a:spcAft>
              <a:buAutoNum type="arabicParenR" startAt="6"/>
            </a:pPr>
            <a:r>
              <a:rPr lang="en-US" dirty="0" smtClean="0"/>
              <a:t> Special Products (Kids Plates)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smtClean="0"/>
              <a:t>Introduction </a:t>
            </a:r>
            <a:r>
              <a:rPr lang="en-US" sz="3600" b="1" dirty="0" smtClean="0"/>
              <a:t>to Reproductive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mtClean="0"/>
              <a:t>Unwed </a:t>
            </a:r>
            <a:r>
              <a:rPr lang="en-US" dirty="0" smtClean="0"/>
              <a:t>Births </a:t>
            </a:r>
            <a:r>
              <a:rPr lang="en-US" smtClean="0"/>
              <a:t>and Poverty</a:t>
            </a:r>
          </a:p>
          <a:p>
            <a:endParaRPr lang="en-US" dirty="0" smtClean="0"/>
          </a:p>
          <a:p>
            <a:r>
              <a:rPr lang="en-US" dirty="0" smtClean="0"/>
              <a:t>Incentives and Current Remedies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3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Lessons from </a:t>
            </a:r>
            <a:r>
              <a:rPr lang="en-US" i="1" dirty="0" smtClean="0"/>
              <a:t>Velazquez</a:t>
            </a:r>
            <a:r>
              <a:rPr lang="en-US" dirty="0" smtClean="0"/>
              <a:t>: legal basis matters for leverage 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Lessons from </a:t>
            </a:r>
            <a:r>
              <a:rPr lang="en-US" i="1" dirty="0" smtClean="0"/>
              <a:t>Marisol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Lessons from </a:t>
            </a:r>
            <a:r>
              <a:rPr lang="en-US" i="1" dirty="0" err="1" smtClean="0"/>
              <a:t>Castano</a:t>
            </a:r>
            <a:r>
              <a:rPr lang="en-US" dirty="0" smtClean="0"/>
              <a:t> – 23(b)3 class barrier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Lessons from </a:t>
            </a:r>
            <a:r>
              <a:rPr lang="en-US" i="1" dirty="0" smtClean="0"/>
              <a:t>Children’s TV </a:t>
            </a:r>
            <a:r>
              <a:rPr lang="en-US" dirty="0" smtClean="0"/>
              <a:t>– definable leverage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Attorneys’ Fees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Statutory fee shift statute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Private AG by court creation or statute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r>
              <a:rPr lang="en-US" dirty="0" smtClean="0"/>
              <a:t>Common fund doctrine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i="1" dirty="0" smtClean="0"/>
              <a:t>Serrano</a:t>
            </a:r>
            <a:r>
              <a:rPr lang="en-US" sz="3600" b="1" dirty="0" smtClean="0"/>
              <a:t> &amp;California CCP § 1021.5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§"/>
            </a:pPr>
            <a:endParaRPr lang="en-US" dirty="0" smtClean="0"/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Private AG w/ multiplier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200" b="1" i="1" dirty="0" err="1" smtClean="0"/>
              <a:t>Alyeska</a:t>
            </a:r>
            <a:r>
              <a:rPr lang="en-US" sz="3200" b="1" i="1" dirty="0" smtClean="0"/>
              <a:t> Pipeline Service Co. v. </a:t>
            </a:r>
            <a:br>
              <a:rPr lang="en-US" sz="3200" b="1" i="1" dirty="0" smtClean="0"/>
            </a:br>
            <a:r>
              <a:rPr lang="en-US" sz="3200" b="1" i="1" dirty="0" smtClean="0"/>
              <a:t>Wilderness Society </a:t>
            </a:r>
            <a:br>
              <a:rPr lang="en-US" sz="3200" b="1" i="1" dirty="0" smtClean="0"/>
            </a:br>
            <a:r>
              <a:rPr lang="en-US" sz="3200" b="1" i="1" dirty="0" smtClean="0"/>
              <a:t>U.S (1975)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8401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Font typeface="Wingdings" pitchFamily="2" charset="2"/>
              <a:buChar char="§"/>
            </a:pPr>
            <a:r>
              <a:rPr lang="en-US" i="1" dirty="0" err="1" smtClean="0"/>
              <a:t>Alyeska</a:t>
            </a:r>
            <a:r>
              <a:rPr lang="en-US" i="1" dirty="0" smtClean="0"/>
              <a:t>: </a:t>
            </a:r>
            <a:r>
              <a:rPr lang="en-US" dirty="0" smtClean="0"/>
              <a:t> Federal = no private AG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Movement Toward Common Fund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Hole: 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Federal -- No fee shift statute -- No fund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Implied Remedies for Children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42 USC § 1983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dirty="0" smtClean="0"/>
          </a:p>
          <a:p>
            <a:pPr marL="514350" indent="-514350">
              <a:buFont typeface="Wingdings" pitchFamily="2" charset="2"/>
              <a:buChar char="§"/>
            </a:pPr>
            <a:r>
              <a:rPr lang="en-US" dirty="0" smtClean="0"/>
              <a:t>Franklin v. Gwinnett (1992) 503 U.S. 60</a:t>
            </a:r>
          </a:p>
          <a:p>
            <a:pPr marL="514350" indent="-514350">
              <a:buNone/>
            </a:pPr>
            <a:r>
              <a:rPr lang="en-US" dirty="0" smtClean="0"/>
              <a:t>		Title IX Gender Discrimination</a:t>
            </a:r>
          </a:p>
          <a:p>
            <a:pPr marL="514350" indent="-514350">
              <a:buNone/>
            </a:pPr>
            <a:r>
              <a:rPr lang="en-US" dirty="0" smtClean="0"/>
              <a:t>		 Damages implied if act intentional?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Violation of Federal Standards </a:t>
            </a:r>
            <a:br>
              <a:rPr lang="en-US" sz="3600" b="1" dirty="0" smtClean="0"/>
            </a:br>
            <a:r>
              <a:rPr lang="en-US" sz="3600" b="1" dirty="0" smtClean="0"/>
              <a:t>as Civil Rights Case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i="1" dirty="0" err="1" smtClean="0"/>
              <a:t>Suter</a:t>
            </a:r>
            <a:r>
              <a:rPr lang="en-US" i="1" dirty="0" smtClean="0"/>
              <a:t> v. Artist M. </a:t>
            </a:r>
            <a:r>
              <a:rPr lang="en-US" dirty="0" smtClean="0"/>
              <a:t> U.S. (1992) </a:t>
            </a:r>
          </a:p>
          <a:p>
            <a:pPr marL="514350" indent="-514350">
              <a:buFont typeface="+mj-lt"/>
              <a:buAutoNum type="arabicParenR"/>
            </a:pPr>
            <a:r>
              <a:rPr lang="en-US" i="1" dirty="0" err="1" smtClean="0"/>
              <a:t>Thibodot</a:t>
            </a:r>
            <a:r>
              <a:rPr lang="en-US" dirty="0" smtClean="0"/>
              <a:t>  test: (a) plaintiffs aggrieved, (b) duty mandatory, (c) judicially enforceable</a:t>
            </a:r>
          </a:p>
          <a:p>
            <a:pPr marL="514350" indent="-514350">
              <a:buFont typeface="+mj-lt"/>
              <a:buAutoNum type="arabicParenR"/>
            </a:pPr>
            <a:r>
              <a:rPr lang="en-US" i="1" dirty="0" err="1" smtClean="0"/>
              <a:t>Suter</a:t>
            </a:r>
            <a:r>
              <a:rPr lang="en-US" dirty="0" smtClean="0"/>
              <a:t>: No private enforcement of “reasonable efforts” mandate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Specificity of Standards (c) above is key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Federal/State Spending </a:t>
            </a:r>
            <a:br>
              <a:rPr lang="en-US" sz="3600" b="1" dirty="0" smtClean="0"/>
            </a:br>
            <a:r>
              <a:rPr lang="en-US" sz="3600" b="1" dirty="0" smtClean="0"/>
              <a:t>and Child Advocacy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Floors for Adequacy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Analyzing Budgets – Adjustors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smtClean="0"/>
              <a:t>Entitlements vs. Grants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arenR"/>
            </a:pPr>
            <a:r>
              <a:rPr lang="en-US" dirty="0" err="1" smtClean="0"/>
              <a:t>Supplantation</a:t>
            </a:r>
            <a:r>
              <a:rPr lang="en-US" dirty="0" smtClean="0"/>
              <a:t> and “MOE”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5526</TotalTime>
  <Words>246</Words>
  <Application>Microsoft Office PowerPoint</Application>
  <PresentationFormat>On-screen Show (4:3)</PresentationFormat>
  <Paragraphs>66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2008 CAI Template</vt:lpstr>
      <vt:lpstr>Child Rights &amp; Remedies Fall 2012</vt:lpstr>
      <vt:lpstr>Review of Class # 3</vt:lpstr>
      <vt:lpstr>Attorneys’ Fees</vt:lpstr>
      <vt:lpstr>Serrano &amp;California CCP § 1021.5</vt:lpstr>
      <vt:lpstr>Alyeska Pipeline Service Co. v.  Wilderness Society  U.S (1975)</vt:lpstr>
      <vt:lpstr>Movement Toward Common Fund</vt:lpstr>
      <vt:lpstr>Implied Remedies for Children</vt:lpstr>
      <vt:lpstr>Violation of Federal Standards  as Civil Rights Case</vt:lpstr>
      <vt:lpstr>Federal/State Spending  and Child Advocacy</vt:lpstr>
      <vt:lpstr>Strategies</vt:lpstr>
      <vt:lpstr>Strategies  (cont’d)</vt:lpstr>
      <vt:lpstr>Introduction to Reproductive Rights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225</cp:revision>
  <dcterms:created xsi:type="dcterms:W3CDTF">2008-06-02T17:43:36Z</dcterms:created>
  <dcterms:modified xsi:type="dcterms:W3CDTF">2012-08-18T06:20:26Z</dcterms:modified>
</cp:coreProperties>
</file>