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320" r:id="rId2"/>
    <p:sldId id="306" r:id="rId3"/>
    <p:sldId id="307" r:id="rId4"/>
    <p:sldId id="318" r:id="rId5"/>
    <p:sldId id="308" r:id="rId6"/>
    <p:sldId id="309" r:id="rId7"/>
    <p:sldId id="310" r:id="rId8"/>
    <p:sldId id="311" r:id="rId9"/>
    <p:sldId id="312" r:id="rId10"/>
    <p:sldId id="313" r:id="rId11"/>
    <p:sldId id="314" r:id="rId12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66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85" autoAdjust="0"/>
    <p:restoredTop sz="94628" autoAdjust="0"/>
  </p:normalViewPr>
  <p:slideViewPr>
    <p:cSldViewPr>
      <p:cViewPr varScale="1">
        <p:scale>
          <a:sx n="104" d="100"/>
          <a:sy n="104" d="100"/>
        </p:scale>
        <p:origin x="-18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4963" y="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/>
          <a:lstStyle>
            <a:lvl1pPr algn="r">
              <a:defRPr sz="1200"/>
            </a:lvl1pPr>
          </a:lstStyle>
          <a:p>
            <a:pPr>
              <a:defRPr/>
            </a:pPr>
            <a:fld id="{C2CEE901-A6F5-4FA8-B858-A344B4693B7A}" type="datetimeFigureOut">
              <a:rPr lang="en-US"/>
              <a:pPr>
                <a:defRPr/>
              </a:pPr>
              <a:t>8/17/2012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860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4963" y="911860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 anchor="b"/>
          <a:lstStyle>
            <a:lvl1pPr algn="r">
              <a:defRPr sz="1200"/>
            </a:lvl1pPr>
          </a:lstStyle>
          <a:p>
            <a:pPr>
              <a:defRPr/>
            </a:pPr>
            <a:fld id="{F2F313C3-7861-49B6-88FB-8FF1B87900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pPr>
              <a:defRPr/>
            </a:pPr>
            <a:fld id="{3DE4F918-D083-4C80-8A23-E4A845C1EACC}" type="datetimeFigureOut">
              <a:rPr lang="en-US"/>
              <a:pPr>
                <a:defRPr/>
              </a:pPr>
              <a:t>8/17/2012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1" tIns="47425" rIns="94851" bIns="47425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21175"/>
          </a:xfrm>
          <a:prstGeom prst="rect">
            <a:avLst/>
          </a:prstGeom>
        </p:spPr>
        <p:txBody>
          <a:bodyPr vert="horz" lIns="94851" tIns="47425" rIns="94851" bIns="47425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860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1860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pPr>
              <a:defRPr/>
            </a:pPr>
            <a:fld id="{10C404A7-908C-4ACE-AE98-BF316403BE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C404A7-908C-4ACE-AE98-BF316403BEE4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C404A7-908C-4ACE-AE98-BF316403BEE4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C404A7-908C-4ACE-AE98-BF316403BEE4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C404A7-908C-4ACE-AE98-BF316403BEE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C404A7-908C-4ACE-AE98-BF316403BEE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C404A7-908C-4ACE-AE98-BF316403BEE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C404A7-908C-4ACE-AE98-BF316403BEE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C404A7-908C-4ACE-AE98-BF316403BEE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C404A7-908C-4ACE-AE98-BF316403BEE4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C404A7-908C-4ACE-AE98-BF316403BEE4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C404A7-908C-4ACE-AE98-BF316403BEE4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1030" name="Picture 7" descr="CAI_logo_2007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772400" y="5791200"/>
            <a:ext cx="1216025" cy="912813"/>
          </a:xfrm>
          <a:prstGeom prst="rect">
            <a:avLst/>
          </a:prstGeom>
          <a:noFill/>
          <a:ln w="57150">
            <a:solidFill>
              <a:srgbClr val="3366FF"/>
            </a:solidFill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/>
              <a:t>Child Rights &amp; Remedies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Fall </a:t>
            </a:r>
            <a:r>
              <a:rPr lang="en-US" sz="2000" dirty="0" smtClean="0"/>
              <a:t>2012</a:t>
            </a:r>
            <a:endParaRPr lang="en-US" sz="2000" dirty="0" smtClean="0"/>
          </a:p>
        </p:txBody>
      </p:sp>
      <p:sp>
        <p:nvSpPr>
          <p:cNvPr id="20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FontTx/>
              <a:buNone/>
            </a:pPr>
            <a:r>
              <a:rPr lang="en-US" b="1" dirty="0" smtClean="0"/>
              <a:t>Class 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dirty="0" smtClean="0"/>
              <a:t>Class Certification Denied</a:t>
            </a:r>
            <a:br>
              <a:rPr lang="en-US" dirty="0" smtClean="0"/>
            </a:br>
            <a:r>
              <a:rPr lang="en-US" sz="2400" i="1" dirty="0" err="1" smtClean="0"/>
              <a:t>Castano</a:t>
            </a:r>
            <a:r>
              <a:rPr lang="en-US" sz="2400" i="1" dirty="0" smtClean="0"/>
              <a:t> v. The American Tobacco Co. </a:t>
            </a:r>
            <a:r>
              <a:rPr lang="en-US" sz="2400" dirty="0" smtClean="0"/>
              <a:t>(5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Cir. 1996)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8925" indent="-288925">
              <a:buFontTx/>
              <a:buNone/>
            </a:pPr>
            <a:r>
              <a:rPr lang="en-US" sz="2400" i="1" dirty="0" smtClean="0"/>
              <a:t>Manipulation of nicotine content; addiction enhancement; youth targeting</a:t>
            </a:r>
          </a:p>
          <a:p>
            <a:pPr marL="288925" indent="-288925">
              <a:buFontTx/>
              <a:buNone/>
            </a:pPr>
            <a:endParaRPr lang="en-US" sz="2400" dirty="0" smtClean="0"/>
          </a:p>
          <a:p>
            <a:pPr marL="288925" indent="-288925">
              <a:spcAft>
                <a:spcPts val="1200"/>
              </a:spcAft>
              <a:buFontTx/>
              <a:buAutoNum type="arabicParenR"/>
            </a:pPr>
            <a:r>
              <a:rPr lang="en-US" sz="3000" dirty="0" smtClean="0"/>
              <a:t>Intentional infliction of distress</a:t>
            </a:r>
          </a:p>
          <a:p>
            <a:pPr marL="288925" indent="-288925">
              <a:spcAft>
                <a:spcPts val="1200"/>
              </a:spcAft>
              <a:buFontTx/>
              <a:buAutoNum type="arabicParenR"/>
            </a:pPr>
            <a:r>
              <a:rPr lang="en-US" sz="3000" dirty="0" smtClean="0"/>
              <a:t>Express warranty</a:t>
            </a:r>
          </a:p>
          <a:p>
            <a:pPr marL="288925" indent="-288925">
              <a:spcAft>
                <a:spcPts val="1200"/>
              </a:spcAft>
              <a:buFontTx/>
              <a:buAutoNum type="arabicParenR"/>
            </a:pPr>
            <a:r>
              <a:rPr lang="en-US" sz="3000" dirty="0" smtClean="0"/>
              <a:t>Fraud</a:t>
            </a:r>
          </a:p>
          <a:p>
            <a:pPr marL="288925" indent="-288925">
              <a:spcAft>
                <a:spcPts val="1200"/>
              </a:spcAft>
              <a:buFontTx/>
              <a:buAutoNum type="arabicParenR"/>
            </a:pPr>
            <a:r>
              <a:rPr lang="en-US" sz="3000" dirty="0" smtClean="0"/>
              <a:t>Strict product liability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2400" i="1" dirty="0" smtClean="0"/>
              <a:t>Advertising of certain sugared breakfast cereals 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Cereals were 38-50% sugar by weight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Ads claimed cereals were “healthful and nutritious”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Misleading, concealment/Injunctive relief / restitution</a:t>
            </a:r>
          </a:p>
          <a:p>
            <a:pPr>
              <a:buFontTx/>
              <a:buNone/>
            </a:pPr>
            <a:r>
              <a:rPr lang="en-US" sz="2400" i="1" dirty="0" smtClean="0"/>
              <a:t>    </a:t>
            </a:r>
          </a:p>
          <a:p>
            <a:pPr>
              <a:buFontTx/>
              <a:buNone/>
            </a:pPr>
            <a:r>
              <a:rPr lang="en-US" sz="2400" dirty="0" smtClean="0"/>
              <a:t>Use of Unusual Private Attorney General “Unfair Competition Law” Statute Allowing “Any Person” to Sue for the General Public       </a:t>
            </a:r>
          </a:p>
          <a:p>
            <a:pPr>
              <a:buFontTx/>
              <a:buNone/>
            </a:pPr>
            <a:r>
              <a:rPr lang="en-US" sz="2400" dirty="0" smtClean="0"/>
              <a:t>	Now revised by Prop. 64</a:t>
            </a:r>
          </a:p>
        </p:txBody>
      </p:sp>
      <p:sp>
        <p:nvSpPr>
          <p:cNvPr id="12291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mtClean="0"/>
              <a:t>Class Certification Not Needed</a:t>
            </a:r>
            <a:br>
              <a:rPr lang="en-US" smtClean="0"/>
            </a:br>
            <a:r>
              <a:rPr lang="en-US" sz="1800" smtClean="0"/>
              <a:t>[</a:t>
            </a:r>
            <a:r>
              <a:rPr lang="en-US" sz="1800" i="1" smtClean="0"/>
              <a:t>Committee on Children’s Television v. General Foods </a:t>
            </a:r>
            <a:r>
              <a:rPr lang="en-US" sz="1800" smtClean="0"/>
              <a:t>(1983) 35 Cal. 3d 197]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smtClean="0"/>
              <a:t>Child Disadvantages re: Legislative/Executive Branch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Tx/>
              <a:buAutoNum type="arabicParenR"/>
            </a:pPr>
            <a:r>
              <a:rPr lang="en-US" smtClean="0"/>
              <a:t>Campaign contributions</a:t>
            </a:r>
          </a:p>
          <a:p>
            <a:pPr marL="514350" indent="-514350">
              <a:buFontTx/>
              <a:buAutoNum type="arabicParenR"/>
            </a:pPr>
            <a:r>
              <a:rPr lang="en-US" smtClean="0"/>
              <a:t>Lobbying</a:t>
            </a:r>
          </a:p>
          <a:p>
            <a:pPr marL="514350" indent="-514350">
              <a:buFontTx/>
              <a:buAutoNum type="arabicParenR"/>
            </a:pPr>
            <a:r>
              <a:rPr lang="en-US" smtClean="0"/>
              <a:t>Job Interchange</a:t>
            </a:r>
          </a:p>
        </p:txBody>
      </p:sp>
      <p:sp>
        <p:nvSpPr>
          <p:cNvPr id="4" name="Freeform 3"/>
          <p:cNvSpPr/>
          <p:nvPr/>
        </p:nvSpPr>
        <p:spPr>
          <a:xfrm>
            <a:off x="1066800" y="3581400"/>
            <a:ext cx="6815138" cy="1543050"/>
          </a:xfrm>
          <a:custGeom>
            <a:avLst/>
            <a:gdLst>
              <a:gd name="connsiteX0" fmla="*/ 0 w 6814686"/>
              <a:gd name="connsiteY0" fmla="*/ 1543250 h 1543250"/>
              <a:gd name="connsiteX1" fmla="*/ 3455469 w 6814686"/>
              <a:gd name="connsiteY1" fmla="*/ 3208 h 1543250"/>
              <a:gd name="connsiteX2" fmla="*/ 6814686 w 6814686"/>
              <a:gd name="connsiteY2" fmla="*/ 1523999 h 1543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814686" h="1543250">
                <a:moveTo>
                  <a:pt x="0" y="1543250"/>
                </a:moveTo>
                <a:cubicBezTo>
                  <a:pt x="1159844" y="774833"/>
                  <a:pt x="2319688" y="6416"/>
                  <a:pt x="3455469" y="3208"/>
                </a:cubicBezTo>
                <a:cubicBezTo>
                  <a:pt x="4591250" y="0"/>
                  <a:pt x="6306151" y="1291389"/>
                  <a:pt x="6814686" y="1523999"/>
                </a:cubicBezTo>
              </a:path>
            </a:pathLst>
          </a:custGeom>
          <a:ln w="25400" cap="flat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77" name="TextBox 5"/>
          <p:cNvSpPr txBox="1">
            <a:spLocks noChangeArrowheads="1"/>
          </p:cNvSpPr>
          <p:nvPr/>
        </p:nvSpPr>
        <p:spPr bwMode="auto">
          <a:xfrm>
            <a:off x="990600" y="5181600"/>
            <a:ext cx="1371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Organized, Immediate</a:t>
            </a:r>
          </a:p>
        </p:txBody>
      </p:sp>
      <p:sp>
        <p:nvSpPr>
          <p:cNvPr id="3078" name="TextBox 6"/>
          <p:cNvSpPr txBox="1">
            <a:spLocks noChangeArrowheads="1"/>
          </p:cNvSpPr>
          <p:nvPr/>
        </p:nvSpPr>
        <p:spPr bwMode="auto">
          <a:xfrm>
            <a:off x="6553200" y="5029200"/>
            <a:ext cx="1371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Diffuse, Long-Term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smtClean="0"/>
              <a:t>Judiciary Barriers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Aft>
                <a:spcPts val="1800"/>
              </a:spcAft>
              <a:buFontTx/>
              <a:buAutoNum type="arabicParenR"/>
            </a:pPr>
            <a:r>
              <a:rPr lang="en-US" smtClean="0"/>
              <a:t>Passivity</a:t>
            </a:r>
          </a:p>
          <a:p>
            <a:pPr marL="514350" indent="-514350">
              <a:spcAft>
                <a:spcPts val="1800"/>
              </a:spcAft>
              <a:buFontTx/>
              <a:buAutoNum type="arabicParenR"/>
            </a:pPr>
            <a:r>
              <a:rPr lang="en-US" smtClean="0"/>
              <a:t>Standing and Access</a:t>
            </a:r>
          </a:p>
          <a:p>
            <a:pPr marL="514350" indent="-514350">
              <a:spcAft>
                <a:spcPts val="1800"/>
              </a:spcAft>
              <a:buFontTx/>
              <a:buAutoNum type="arabicParenR"/>
            </a:pPr>
            <a:r>
              <a:rPr lang="en-US" smtClean="0"/>
              <a:t>Remedy</a:t>
            </a:r>
          </a:p>
          <a:p>
            <a:pPr marL="514350" indent="-514350">
              <a:spcAft>
                <a:spcPts val="1800"/>
              </a:spcAft>
              <a:buFontTx/>
              <a:buAutoNum type="arabicParenR"/>
            </a:pPr>
            <a:r>
              <a:rPr lang="en-US" smtClean="0"/>
              <a:t>Finance (fees)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smtClean="0"/>
              <a:t>Judicial Leveraging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Aft>
                <a:spcPts val="1800"/>
              </a:spcAft>
              <a:buFontTx/>
              <a:buAutoNum type="arabicParenR"/>
            </a:pPr>
            <a:r>
              <a:rPr lang="en-US" smtClean="0"/>
              <a:t>Precedent</a:t>
            </a:r>
          </a:p>
          <a:p>
            <a:pPr marL="514350" indent="-514350">
              <a:spcAft>
                <a:spcPts val="1800"/>
              </a:spcAft>
              <a:buFontTx/>
              <a:buAutoNum type="arabicParenR"/>
            </a:pPr>
            <a:r>
              <a:rPr lang="en-US" smtClean="0"/>
              <a:t>Class Action</a:t>
            </a:r>
          </a:p>
          <a:p>
            <a:pPr marL="514350" indent="-514350">
              <a:spcAft>
                <a:spcPts val="1800"/>
              </a:spcAft>
              <a:buFontTx/>
              <a:buAutoNum type="arabicParenR"/>
            </a:pPr>
            <a:r>
              <a:rPr lang="en-US" smtClean="0"/>
              <a:t>Writs of Mandamus</a:t>
            </a:r>
          </a:p>
          <a:p>
            <a:pPr marL="514350" indent="-514350">
              <a:spcAft>
                <a:spcPts val="1800"/>
              </a:spcAft>
              <a:buFontTx/>
              <a:buAutoNum type="arabicParenR"/>
            </a:pPr>
            <a:r>
              <a:rPr lang="en-US" smtClean="0"/>
              <a:t>Declaratory Relief</a:t>
            </a:r>
          </a:p>
          <a:p>
            <a:pPr marL="514350" indent="-514350">
              <a:buFontTx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smtClean="0"/>
              <a:t>Using Floors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indent="-742950">
              <a:spcAft>
                <a:spcPts val="1800"/>
              </a:spcAft>
              <a:buFontTx/>
              <a:buNone/>
            </a:pPr>
            <a:r>
              <a:rPr lang="en-US" sz="2800" u="sng" smtClean="0"/>
              <a:t>Constitutional</a:t>
            </a:r>
          </a:p>
          <a:p>
            <a:pPr marL="742950" indent="-742950">
              <a:spcAft>
                <a:spcPts val="1200"/>
              </a:spcAft>
              <a:buFontTx/>
              <a:buAutoNum type="arabicParenR"/>
            </a:pPr>
            <a:r>
              <a:rPr lang="en-US" sz="2000" smtClean="0"/>
              <a:t>As applied (fundamental liberty interest or suspect class)</a:t>
            </a:r>
          </a:p>
          <a:p>
            <a:pPr marL="742950" indent="-742950">
              <a:spcAft>
                <a:spcPts val="1200"/>
              </a:spcAft>
              <a:buFontTx/>
              <a:buAutoNum type="arabicParenR"/>
            </a:pPr>
            <a:r>
              <a:rPr lang="en-US" sz="2000" smtClean="0"/>
              <a:t>Facial</a:t>
            </a:r>
          </a:p>
          <a:p>
            <a:pPr marL="742950" indent="-742950">
              <a:spcAft>
                <a:spcPts val="1800"/>
              </a:spcAft>
              <a:buFontTx/>
              <a:buNone/>
            </a:pPr>
            <a:r>
              <a:rPr lang="en-US" sz="2800" u="sng" smtClean="0"/>
              <a:t>Statutory</a:t>
            </a:r>
          </a:p>
          <a:p>
            <a:pPr marL="742950" indent="-742950">
              <a:spcAft>
                <a:spcPts val="1200"/>
              </a:spcAft>
              <a:buFontTx/>
              <a:buAutoNum type="arabicParenR"/>
            </a:pPr>
            <a:r>
              <a:rPr lang="en-US" sz="2000" smtClean="0"/>
              <a:t>Supremacy</a:t>
            </a:r>
          </a:p>
          <a:p>
            <a:pPr marL="742950" indent="-742950">
              <a:spcAft>
                <a:spcPts val="1200"/>
              </a:spcAft>
              <a:buFontTx/>
              <a:buAutoNum type="arabicParenR"/>
            </a:pPr>
            <a:r>
              <a:rPr lang="en-US" sz="2000" smtClean="0"/>
              <a:t>Interstate Commerce</a:t>
            </a:r>
          </a:p>
          <a:p>
            <a:pPr marL="742950" indent="-742950">
              <a:spcAft>
                <a:spcPts val="1200"/>
              </a:spcAft>
              <a:buFontTx/>
              <a:buAutoNum type="arabicParenR"/>
            </a:pPr>
            <a:r>
              <a:rPr lang="en-US" sz="2000" smtClean="0"/>
              <a:t>Condition for $</a:t>
            </a:r>
          </a:p>
          <a:p>
            <a:pPr marL="742950" indent="-742950">
              <a:spcAft>
                <a:spcPts val="1200"/>
              </a:spcAft>
              <a:buFontTx/>
              <a:buAutoNum type="arabicParenR"/>
            </a:pPr>
            <a:r>
              <a:rPr lang="en-US" sz="2000" smtClean="0"/>
              <a:t>$ use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Aft>
                <a:spcPts val="1200"/>
              </a:spcAft>
              <a:buFontTx/>
              <a:buAutoNum type="arabicParenR"/>
            </a:pPr>
            <a:r>
              <a:rPr lang="en-US" sz="3000" smtClean="0"/>
              <a:t>Entity assisted = bring no class action </a:t>
            </a:r>
          </a:p>
          <a:p>
            <a:pPr marL="514350" indent="-514350">
              <a:spcAft>
                <a:spcPts val="1200"/>
              </a:spcAft>
              <a:buFontTx/>
              <a:buAutoNum type="arabicParenR"/>
            </a:pPr>
            <a:r>
              <a:rPr lang="en-US" sz="3000" smtClean="0"/>
              <a:t>No counsel communication about legal rights</a:t>
            </a:r>
          </a:p>
          <a:p>
            <a:pPr marL="514350" indent="-514350">
              <a:spcAft>
                <a:spcPts val="1200"/>
              </a:spcAft>
              <a:buFontTx/>
              <a:buAutoNum type="arabicParenR"/>
            </a:pPr>
            <a:r>
              <a:rPr lang="en-US" sz="3000" smtClean="0"/>
              <a:t>No federal funds for fee claim</a:t>
            </a:r>
          </a:p>
          <a:p>
            <a:pPr marL="514350" indent="-514350">
              <a:spcAft>
                <a:spcPts val="1200"/>
              </a:spcAft>
              <a:buFontTx/>
              <a:buAutoNum type="arabicParenR"/>
            </a:pPr>
            <a:r>
              <a:rPr lang="en-US" sz="3000" smtClean="0"/>
              <a:t>Entity assisted = no constitutional challenge to 1996 PRA </a:t>
            </a:r>
          </a:p>
        </p:txBody>
      </p:sp>
      <p:sp>
        <p:nvSpPr>
          <p:cNvPr id="7171" name="Title 3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smtClean="0"/>
              <a:t>Legal Aid – 1996 Impediments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ln>
            <a:solidFill>
              <a:schemeClr val="tx1"/>
            </a:solidFill>
          </a:ln>
        </p:spPr>
        <p:txBody>
          <a:bodyPr/>
          <a:lstStyle/>
          <a:p>
            <a:pPr>
              <a:defRPr/>
            </a:pPr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 smtClean="0"/>
              <a:t>Challenge to # 4 above</a:t>
            </a:r>
            <a:br>
              <a:rPr lang="en-US" sz="3600" b="1" dirty="0" smtClean="0"/>
            </a:br>
            <a:r>
              <a:rPr lang="en-US" sz="2000" dirty="0" smtClean="0"/>
              <a:t>[</a:t>
            </a:r>
            <a:r>
              <a:rPr lang="en-US" sz="2000" i="1" dirty="0" smtClean="0"/>
              <a:t>Legal </a:t>
            </a:r>
            <a:r>
              <a:rPr lang="en-US" sz="2000" i="1" dirty="0" smtClean="0">
                <a:ln>
                  <a:solidFill>
                    <a:schemeClr val="tx1"/>
                  </a:solidFill>
                </a:ln>
              </a:rPr>
              <a:t>Services</a:t>
            </a:r>
            <a:r>
              <a:rPr lang="en-US" sz="2000" i="1" dirty="0" smtClean="0"/>
              <a:t> Corp. v. Velazquez </a:t>
            </a:r>
            <a:r>
              <a:rPr lang="en-US" sz="2000" dirty="0" smtClean="0"/>
              <a:t>(2001) 531 U.S. 533]</a:t>
            </a:r>
            <a:br>
              <a:rPr lang="en-US" sz="2000" dirty="0" smtClean="0"/>
            </a:br>
            <a:endParaRPr lang="en-US" sz="2000" dirty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Aft>
                <a:spcPts val="1800"/>
              </a:spcAft>
              <a:buFontTx/>
              <a:buAutoNum type="arabicParenR"/>
            </a:pPr>
            <a:endParaRPr lang="en-US" smtClean="0"/>
          </a:p>
          <a:p>
            <a:pPr marL="514350" indent="-514350">
              <a:spcAft>
                <a:spcPts val="1800"/>
              </a:spcAft>
              <a:buFontTx/>
              <a:buAutoNum type="arabicParenR"/>
            </a:pPr>
            <a:r>
              <a:rPr lang="en-US" smtClean="0"/>
              <a:t>1</a:t>
            </a:r>
            <a:r>
              <a:rPr lang="en-US" baseline="30000" smtClean="0"/>
              <a:t>st</a:t>
            </a:r>
            <a:r>
              <a:rPr lang="en-US" smtClean="0"/>
              <a:t> Amendment</a:t>
            </a:r>
          </a:p>
          <a:p>
            <a:pPr marL="514350" indent="-514350">
              <a:spcAft>
                <a:spcPts val="1800"/>
              </a:spcAft>
              <a:buFontTx/>
              <a:buAutoNum type="arabicParenR"/>
            </a:pPr>
            <a:r>
              <a:rPr lang="en-US" smtClean="0"/>
              <a:t>5</a:t>
            </a:r>
            <a:r>
              <a:rPr lang="en-US" baseline="30000" smtClean="0"/>
              <a:t>th</a:t>
            </a:r>
            <a:r>
              <a:rPr lang="en-US" smtClean="0"/>
              <a:t> Amendment due process</a:t>
            </a:r>
          </a:p>
          <a:p>
            <a:pPr marL="514350" indent="-514350">
              <a:spcAft>
                <a:spcPts val="1800"/>
              </a:spcAft>
              <a:buFontTx/>
              <a:buAutoNum type="arabicParenR"/>
            </a:pPr>
            <a:r>
              <a:rPr lang="en-US" smtClean="0"/>
              <a:t>Separation of Powers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smtClean="0"/>
              <a:t>Class Action Barriers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Aft>
                <a:spcPts val="1800"/>
              </a:spcAft>
              <a:buFontTx/>
              <a:buAutoNum type="arabicParenR"/>
            </a:pPr>
            <a:r>
              <a:rPr lang="en-US" smtClean="0"/>
              <a:t>23(a) requirements</a:t>
            </a:r>
          </a:p>
          <a:p>
            <a:pPr marL="514350" indent="-514350">
              <a:spcAft>
                <a:spcPts val="1800"/>
              </a:spcAft>
              <a:buFontTx/>
              <a:buAutoNum type="arabicParenR"/>
            </a:pPr>
            <a:r>
              <a:rPr lang="en-US" smtClean="0"/>
              <a:t>23(b)1</a:t>
            </a:r>
          </a:p>
          <a:p>
            <a:pPr marL="514350" indent="-514350">
              <a:spcAft>
                <a:spcPts val="1800"/>
              </a:spcAft>
              <a:buFontTx/>
              <a:buAutoNum type="arabicParenR"/>
            </a:pPr>
            <a:r>
              <a:rPr lang="en-US" smtClean="0"/>
              <a:t>23(b)2</a:t>
            </a:r>
          </a:p>
          <a:p>
            <a:pPr marL="514350" indent="-514350">
              <a:spcAft>
                <a:spcPts val="1800"/>
              </a:spcAft>
              <a:buFontTx/>
              <a:buAutoNum type="arabicParenR"/>
            </a:pPr>
            <a:r>
              <a:rPr lang="en-US" smtClean="0"/>
              <a:t>23(b)3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143000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dirty="0" smtClean="0"/>
              <a:t>Class Certification Upheld</a:t>
            </a:r>
            <a:br>
              <a:rPr lang="en-US" dirty="0" smtClean="0"/>
            </a:br>
            <a:r>
              <a:rPr lang="en-US" sz="2400" i="1" dirty="0" smtClean="0"/>
              <a:t>Marisol A. v. Giuliani </a:t>
            </a:r>
            <a:r>
              <a:rPr lang="en-US" sz="2400" dirty="0" smtClean="0"/>
              <a:t>  U.S. (1997)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marL="346075" indent="-346075">
              <a:buFontTx/>
              <a:buNone/>
            </a:pPr>
            <a:r>
              <a:rPr lang="en-US" sz="2400" i="1" dirty="0" smtClean="0"/>
              <a:t>11 class reps deprived of services by New York City child welfare system</a:t>
            </a:r>
          </a:p>
          <a:p>
            <a:pPr marL="346075" indent="-346075">
              <a:buFontTx/>
              <a:buNone/>
            </a:pPr>
            <a:r>
              <a:rPr lang="en-US" sz="2400" i="1" dirty="0" smtClean="0"/>
              <a:t>		</a:t>
            </a:r>
            <a:r>
              <a:rPr lang="en-US" sz="2000" dirty="0" smtClean="0"/>
              <a:t>1</a:t>
            </a:r>
            <a:r>
              <a:rPr lang="en-US" sz="2000" baseline="30000" dirty="0" smtClean="0"/>
              <a:t>st</a:t>
            </a:r>
            <a:r>
              <a:rPr lang="en-US" sz="2000" dirty="0" smtClean="0"/>
              <a:t> Amendment</a:t>
            </a:r>
          </a:p>
          <a:p>
            <a:pPr marL="346075" indent="-346075">
              <a:buFontTx/>
              <a:buNone/>
            </a:pPr>
            <a:r>
              <a:rPr lang="en-US" sz="2000" dirty="0" smtClean="0"/>
              <a:t>		</a:t>
            </a:r>
            <a:r>
              <a:rPr lang="en-US" sz="2400" dirty="0" smtClean="0"/>
              <a:t>5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Amendment</a:t>
            </a:r>
          </a:p>
          <a:p>
            <a:pPr marL="346075" indent="-346075">
              <a:buFontTx/>
              <a:buNone/>
            </a:pPr>
            <a:r>
              <a:rPr lang="en-US" sz="2400" dirty="0" smtClean="0"/>
              <a:t>		14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Amendment</a:t>
            </a:r>
          </a:p>
          <a:p>
            <a:pPr marL="346075" indent="-346075">
              <a:buFontTx/>
              <a:buNone/>
            </a:pPr>
            <a:r>
              <a:rPr lang="en-US" sz="2400" dirty="0" smtClean="0"/>
              <a:t>		CAPTA</a:t>
            </a:r>
          </a:p>
          <a:p>
            <a:pPr marL="346075" indent="-346075">
              <a:buFontTx/>
              <a:buNone/>
            </a:pPr>
            <a:r>
              <a:rPr lang="en-US" sz="2400" dirty="0" smtClean="0"/>
              <a:t>		EPSDT</a:t>
            </a:r>
          </a:p>
          <a:p>
            <a:pPr marL="346075" indent="-346075">
              <a:buFontTx/>
              <a:buNone/>
            </a:pPr>
            <a:r>
              <a:rPr lang="en-US" sz="2400" dirty="0" smtClean="0"/>
              <a:t>		Multi-Ethnic Placement	</a:t>
            </a:r>
          </a:p>
          <a:p>
            <a:pPr marL="346075" indent="-346075">
              <a:buFontTx/>
              <a:buNone/>
            </a:pPr>
            <a:r>
              <a:rPr lang="en-US" sz="2400" dirty="0" smtClean="0"/>
              <a:t>		ADA</a:t>
            </a:r>
          </a:p>
          <a:p>
            <a:pPr marL="346075" indent="-346075">
              <a:buFontTx/>
              <a:buNone/>
            </a:pPr>
            <a:r>
              <a:rPr lang="en-US" sz="2400" dirty="0" smtClean="0"/>
              <a:t>		New York law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08 CAI Template">
  <a:themeElements>
    <a:clrScheme name="2008 CAI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008 CAI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008 CAI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2008 CAI Template</Template>
  <TotalTime>5322</TotalTime>
  <Words>224</Words>
  <Application>Microsoft Office PowerPoint</Application>
  <PresentationFormat>On-screen Show (4:3)</PresentationFormat>
  <Paragraphs>80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2008 CAI Template</vt:lpstr>
      <vt:lpstr>Child Rights &amp; Remedies Fall 2012</vt:lpstr>
      <vt:lpstr>Child Disadvantages re: Legislative/Executive Branch</vt:lpstr>
      <vt:lpstr>Judiciary Barriers</vt:lpstr>
      <vt:lpstr>Judicial Leveraging</vt:lpstr>
      <vt:lpstr>Using Floors</vt:lpstr>
      <vt:lpstr>Legal Aid – 1996 Impediments</vt:lpstr>
      <vt:lpstr> Challenge to # 4 above [Legal Services Corp. v. Velazquez (2001) 531 U.S. 533] </vt:lpstr>
      <vt:lpstr>Class Action Barriers</vt:lpstr>
      <vt:lpstr>Class Certification Upheld Marisol A. v. Giuliani   U.S. (1997)</vt:lpstr>
      <vt:lpstr>Class Certification Denied Castano v. The American Tobacco Co. (5th Cir. 1996)</vt:lpstr>
      <vt:lpstr>Class Certification Not Needed [Committee on Children’s Television v. General Foods (1983) 35 Cal. 3d 197]</vt:lpstr>
    </vt:vector>
  </TitlesOfParts>
  <Company>USD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Children’s Advocacy Institute</dc:title>
  <dc:creator>Elisa Weichel</dc:creator>
  <cp:lastModifiedBy>Robert Fellmeth</cp:lastModifiedBy>
  <cp:revision>216</cp:revision>
  <dcterms:created xsi:type="dcterms:W3CDTF">2008-06-02T17:43:36Z</dcterms:created>
  <dcterms:modified xsi:type="dcterms:W3CDTF">2012-08-18T06:18:37Z</dcterms:modified>
</cp:coreProperties>
</file>