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21" r:id="rId2"/>
    <p:sldId id="305" r:id="rId3"/>
    <p:sldId id="30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smtClean="0"/>
              <a:t>Fall </a:t>
            </a:r>
            <a:r>
              <a:rPr lang="en-US" sz="200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u="sng" dirty="0" smtClean="0"/>
              <a:t>Class 2</a:t>
            </a:r>
            <a:endParaRPr lang="en-US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Campaign Finance Reform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Contribution Limitations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Reporting of Contributions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Public Finance</a:t>
            </a:r>
          </a:p>
          <a:p>
            <a:pPr marL="914400" lvl="1" indent="-514350">
              <a:buFont typeface="+mj-lt"/>
              <a:buAutoNum type="arabicParenR"/>
            </a:pPr>
            <a:r>
              <a:rPr lang="en-US" dirty="0" smtClean="0"/>
              <a:t>Clean Money</a:t>
            </a:r>
          </a:p>
          <a:p>
            <a:pPr marL="914400" lvl="1" indent="-514350">
              <a:buFont typeface="+mj-lt"/>
              <a:buAutoNum type="arabicParenR"/>
            </a:pPr>
            <a:r>
              <a:rPr lang="en-US" dirty="0" smtClean="0"/>
              <a:t>Matching Funds</a:t>
            </a:r>
          </a:p>
          <a:p>
            <a:pPr marL="914400" lvl="1" indent="-514350">
              <a:buFont typeface="+mj-lt"/>
              <a:buAutoNum type="arabicParenR"/>
            </a:pPr>
            <a:r>
              <a:rPr lang="en-US" dirty="0" smtClean="0"/>
              <a:t>Tax Credits</a:t>
            </a:r>
          </a:p>
          <a:p>
            <a:pPr marL="914400" lvl="1" indent="-514350">
              <a:buFont typeface="+mj-lt"/>
              <a:buAutoNum type="arabicParenR"/>
            </a:pPr>
            <a:r>
              <a:rPr lang="en-US" dirty="0" smtClean="0"/>
              <a:t>Patriot Dollars</a:t>
            </a:r>
          </a:p>
          <a:p>
            <a:pPr marL="914400" lvl="1" indent="-514350">
              <a:buFont typeface="+mj-lt"/>
              <a:buAutoNum type="arabicParenR"/>
            </a:pPr>
            <a:r>
              <a:rPr lang="en-US" dirty="0" smtClean="0"/>
              <a:t>Free Media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smtClean="0"/>
              <a:t>Taxpayer Protection Ordinance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Lobbying Reform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Job Offers</a:t>
            </a:r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Gifts</a:t>
            </a:r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Ex Parte Rules (PUC)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Judicial Reform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Adversary vs. Code Model (Less Passive, e.g., Juvenile Court)</a:t>
            </a:r>
          </a:p>
          <a:p>
            <a:endParaRPr lang="en-US" dirty="0" smtClean="0"/>
          </a:p>
          <a:p>
            <a:r>
              <a:rPr lang="en-US" dirty="0" smtClean="0"/>
              <a:t>Class Action Liberation</a:t>
            </a:r>
          </a:p>
          <a:p>
            <a:endParaRPr lang="en-US" dirty="0" smtClean="0"/>
          </a:p>
          <a:p>
            <a:r>
              <a:rPr lang="en-US" dirty="0" smtClean="0"/>
              <a:t>Access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Basic Jurisprudence Note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Federal Constitution		State Constitution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Federal Statute		State Statute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Federal Rule			State Rule</a:t>
            </a:r>
            <a:endParaRPr lang="en-US" dirty="0"/>
          </a:p>
        </p:txBody>
      </p:sp>
      <p:sp>
        <p:nvSpPr>
          <p:cNvPr id="7" name="Left Brace 6"/>
          <p:cNvSpPr/>
          <p:nvPr/>
        </p:nvSpPr>
        <p:spPr>
          <a:xfrm>
            <a:off x="4724400" y="1676400"/>
            <a:ext cx="304800" cy="2971800"/>
          </a:xfrm>
          <a:prstGeom prst="leftBrace">
            <a:avLst>
              <a:gd name="adj1" fmla="val 8333"/>
              <a:gd name="adj2" fmla="val 49625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/>
          <p:cNvSpPr/>
          <p:nvPr/>
        </p:nvSpPr>
        <p:spPr>
          <a:xfrm>
            <a:off x="228600" y="1600200"/>
            <a:ext cx="304800" cy="2971800"/>
          </a:xfrm>
          <a:prstGeom prst="leftBrace">
            <a:avLst>
              <a:gd name="adj1" fmla="val 8333"/>
              <a:gd name="adj2" fmla="val 49625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Child Advocacy Tools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Media</a:t>
            </a:r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Organizing Others</a:t>
            </a:r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Legislative History</a:t>
            </a:r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Using Constitutional or Legislative Floors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Using Federal Floors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Supremacy (14</a:t>
            </a:r>
            <a:r>
              <a:rPr lang="en-US" baseline="30000" dirty="0" smtClean="0"/>
              <a:t>th</a:t>
            </a:r>
            <a:r>
              <a:rPr lang="en-US" dirty="0" smtClean="0"/>
              <a:t> Amendment)</a:t>
            </a:r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Interstate Commerce</a:t>
            </a:r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Condition of Federal $</a:t>
            </a:r>
          </a:p>
          <a:p>
            <a:pPr marL="514350" indent="-514350">
              <a:buFont typeface="+mj-lt"/>
              <a:buAutoNum type="alphaLcParenR"/>
            </a:pPr>
            <a:endParaRPr lang="en-US" u="sng" dirty="0" smtClean="0"/>
          </a:p>
          <a:p>
            <a:pPr marL="514350" indent="-514350">
              <a:buFont typeface="+mj-lt"/>
              <a:buAutoNum type="alphaLcParenR"/>
            </a:pPr>
            <a:r>
              <a:rPr lang="en-US" u="sng" dirty="0" smtClean="0"/>
              <a:t>Use</a:t>
            </a:r>
            <a:r>
              <a:rPr lang="en-US" dirty="0" smtClean="0"/>
              <a:t> of Federal $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4 Levels of Federal $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dirty="0" smtClean="0"/>
              <a:t>Federal $ = state must or cannot …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dirty="0" smtClean="0"/>
              <a:t>Federal $ = state entity assisted must or </a:t>
            </a:r>
            <a:br>
              <a:rPr lang="en-US" dirty="0" smtClean="0"/>
            </a:br>
            <a:r>
              <a:rPr lang="en-US" dirty="0" smtClean="0"/>
              <a:t>			cannot …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dirty="0" smtClean="0"/>
              <a:t>Federal $ </a:t>
            </a:r>
            <a:r>
              <a:rPr lang="en-US" smtClean="0"/>
              <a:t>= fund of $ with state </a:t>
            </a:r>
            <a:r>
              <a:rPr lang="en-US" dirty="0" smtClean="0"/>
              <a:t>required </a:t>
            </a:r>
            <a:br>
              <a:rPr lang="en-US" dirty="0" smtClean="0"/>
            </a:br>
            <a:r>
              <a:rPr lang="en-US" dirty="0" smtClean="0"/>
              <a:t>			match must or cannot …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dirty="0" smtClean="0"/>
              <a:t>Federal $ = fed $ must or cannot 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ctr">
              <a:buNone/>
            </a:pPr>
            <a:r>
              <a:rPr lang="en-US" sz="2400" b="1" u="sng" dirty="0" smtClean="0"/>
              <a:t>Time Horizon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/>
          </a:p>
        </p:txBody>
      </p:sp>
      <p:sp>
        <p:nvSpPr>
          <p:cNvPr id="6" name="Freeform 5"/>
          <p:cNvSpPr/>
          <p:nvPr/>
        </p:nvSpPr>
        <p:spPr>
          <a:xfrm>
            <a:off x="1097280" y="1017070"/>
            <a:ext cx="6814686" cy="1543250"/>
          </a:xfrm>
          <a:custGeom>
            <a:avLst/>
            <a:gdLst>
              <a:gd name="connsiteX0" fmla="*/ 0 w 6814686"/>
              <a:gd name="connsiteY0" fmla="*/ 1543250 h 1543250"/>
              <a:gd name="connsiteX1" fmla="*/ 3455469 w 6814686"/>
              <a:gd name="connsiteY1" fmla="*/ 3208 h 1543250"/>
              <a:gd name="connsiteX2" fmla="*/ 6814686 w 6814686"/>
              <a:gd name="connsiteY2" fmla="*/ 1523999 h 154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814686" h="1543250">
                <a:moveTo>
                  <a:pt x="0" y="1543250"/>
                </a:moveTo>
                <a:cubicBezTo>
                  <a:pt x="1159844" y="774833"/>
                  <a:pt x="2319688" y="6416"/>
                  <a:pt x="3455469" y="3208"/>
                </a:cubicBezTo>
                <a:cubicBezTo>
                  <a:pt x="4591250" y="0"/>
                  <a:pt x="6306151" y="1291389"/>
                  <a:pt x="6814686" y="1523999"/>
                </a:cubicBezTo>
              </a:path>
            </a:pathLst>
          </a:custGeom>
          <a:ln w="25400" cap="flat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143000" y="3352800"/>
            <a:ext cx="6814686" cy="1543250"/>
          </a:xfrm>
          <a:custGeom>
            <a:avLst/>
            <a:gdLst>
              <a:gd name="connsiteX0" fmla="*/ 0 w 6814686"/>
              <a:gd name="connsiteY0" fmla="*/ 1543250 h 1543250"/>
              <a:gd name="connsiteX1" fmla="*/ 3455469 w 6814686"/>
              <a:gd name="connsiteY1" fmla="*/ 3208 h 1543250"/>
              <a:gd name="connsiteX2" fmla="*/ 6814686 w 6814686"/>
              <a:gd name="connsiteY2" fmla="*/ 1523999 h 154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814686" h="1543250">
                <a:moveTo>
                  <a:pt x="0" y="1543250"/>
                </a:moveTo>
                <a:cubicBezTo>
                  <a:pt x="1159844" y="774833"/>
                  <a:pt x="2319688" y="6416"/>
                  <a:pt x="3455469" y="3208"/>
                </a:cubicBezTo>
                <a:cubicBezTo>
                  <a:pt x="4591250" y="0"/>
                  <a:pt x="6306151" y="1291389"/>
                  <a:pt x="6814686" y="1523999"/>
                </a:cubicBezTo>
              </a:path>
            </a:pathLst>
          </a:custGeom>
          <a:ln w="25400" cap="flat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04800" y="2590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Immediate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696200" y="259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Legacy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581400" y="26670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/>
              <a:t>Organization</a:t>
            </a:r>
            <a:endParaRPr lang="en-US" sz="2400" b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152400" y="50292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Highly Organized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772400" y="5029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Diffuse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Third factor: Wealth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4400" b="1" dirty="0" smtClean="0"/>
              <a:t>Children do not directly manifest organized wealth and represent a </a:t>
            </a:r>
            <a:br>
              <a:rPr lang="en-US" sz="4400" b="1" dirty="0" smtClean="0"/>
            </a:br>
            <a:r>
              <a:rPr lang="en-US" sz="4400" b="1" u="sng" dirty="0" smtClean="0"/>
              <a:t>long-term</a:t>
            </a:r>
            <a:r>
              <a:rPr lang="en-US" sz="4400" b="1" dirty="0" smtClean="0"/>
              <a:t>, </a:t>
            </a:r>
            <a:r>
              <a:rPr lang="en-US" sz="4400" b="1" u="sng" dirty="0" smtClean="0"/>
              <a:t>diffuse </a:t>
            </a:r>
            <a:r>
              <a:rPr lang="en-US" sz="4400" b="1" dirty="0" smtClean="0"/>
              <a:t>interest.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Growth of Horizontal Associations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Noerr</a:t>
            </a:r>
            <a:r>
              <a:rPr lang="en-US" dirty="0" smtClean="0"/>
              <a:t>-Pennington Exemption</a:t>
            </a:r>
          </a:p>
          <a:p>
            <a:endParaRPr lang="en-US" dirty="0" smtClean="0"/>
          </a:p>
          <a:p>
            <a:r>
              <a:rPr lang="en-US" dirty="0" smtClean="0"/>
              <a:t>20,000 Lobbyists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b="1" dirty="0" smtClean="0"/>
              <a:t>Increasing Concentration </a:t>
            </a:r>
            <a:br>
              <a:rPr lang="en-US" sz="3600" b="1" dirty="0" smtClean="0"/>
            </a:br>
            <a:r>
              <a:rPr lang="en-US" sz="3600" b="1" dirty="0" smtClean="0"/>
              <a:t>in Some Industry Sectors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600" b="1" dirty="0" smtClean="0"/>
              <a:t>Factors Favoring Left </a:t>
            </a:r>
            <a:br>
              <a:rPr lang="en-US" sz="3600" b="1" dirty="0" smtClean="0"/>
            </a:br>
            <a:r>
              <a:rPr lang="en-US" sz="3600" b="1" dirty="0" smtClean="0"/>
              <a:t>Spectrum in Legislature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8925" indent="-288925">
              <a:buFont typeface="Wingdings" pitchFamily="2" charset="2"/>
              <a:buChar char="§"/>
            </a:pPr>
            <a:endParaRPr lang="en-US" sz="3000" dirty="0" smtClean="0"/>
          </a:p>
          <a:p>
            <a:pPr marL="514350" indent="-514350">
              <a:buFont typeface="+mj-lt"/>
              <a:buAutoNum type="alphaLcParenR"/>
            </a:pPr>
            <a:r>
              <a:rPr lang="en-US" sz="3000" dirty="0" smtClean="0"/>
              <a:t>Campaign Finance (age, avoiding limits, cost increase, effect of </a:t>
            </a:r>
            <a:r>
              <a:rPr lang="en-US" sz="3000" i="1" dirty="0" smtClean="0"/>
              <a:t>Citizens United</a:t>
            </a:r>
            <a:r>
              <a:rPr lang="en-US" sz="3000" dirty="0" smtClean="0"/>
              <a:t>)</a:t>
            </a:r>
          </a:p>
          <a:p>
            <a:pPr marL="514350" indent="-514350">
              <a:buFont typeface="+mj-lt"/>
              <a:buAutoNum type="alphaLcParenR"/>
            </a:pPr>
            <a:endParaRPr lang="en-US" sz="3000" dirty="0" smtClean="0"/>
          </a:p>
          <a:p>
            <a:pPr marL="514350" indent="-514350">
              <a:buFont typeface="+mj-lt"/>
              <a:buAutoNum type="alphaLcParenR"/>
            </a:pPr>
            <a:r>
              <a:rPr lang="en-US" sz="3000" dirty="0" smtClean="0"/>
              <a:t>Lobbying (K Street vs. AARP vs. children)</a:t>
            </a:r>
          </a:p>
          <a:p>
            <a:pPr marL="514350" indent="-514350">
              <a:buFont typeface="+mj-lt"/>
              <a:buAutoNum type="alphaLcParenR"/>
            </a:pPr>
            <a:endParaRPr lang="en-US" sz="3000" dirty="0" smtClean="0"/>
          </a:p>
          <a:p>
            <a:pPr marL="514350" indent="-514350">
              <a:buFont typeface="+mj-lt"/>
              <a:buAutoNum type="alphaLcParenR"/>
            </a:pPr>
            <a:r>
              <a:rPr lang="en-US" sz="3000" dirty="0" smtClean="0"/>
              <a:t>Conflicts of Interest (revolving door)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Factors Favoring Left </a:t>
            </a:r>
            <a:br>
              <a:rPr lang="en-US" sz="3600" b="1" dirty="0" smtClean="0"/>
            </a:br>
            <a:r>
              <a:rPr lang="en-US" sz="3600" b="1" dirty="0" smtClean="0"/>
              <a:t>Spectrum in Executive Branch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Campaign Finance of Appointers</a:t>
            </a:r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Lobbying</a:t>
            </a:r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Conflicts of Interest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Factors Favoring Left </a:t>
            </a:r>
            <a:br>
              <a:rPr lang="en-US" sz="3600" b="1" dirty="0" smtClean="0"/>
            </a:br>
            <a:r>
              <a:rPr lang="en-US" sz="3600" b="1" dirty="0" smtClean="0"/>
              <a:t>Spectrum in Judiciary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Bef>
                <a:spcPts val="1800"/>
              </a:spcBef>
              <a:buFont typeface="+mj-lt"/>
              <a:buAutoNum type="alphaLcParenR"/>
            </a:pPr>
            <a:r>
              <a:rPr lang="en-US" dirty="0" smtClean="0"/>
              <a:t>Passivity and Access</a:t>
            </a:r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Remedy</a:t>
            </a:r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Standing</a:t>
            </a:r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Finance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Procedural Mechanisms in Judiciary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Class Action</a:t>
            </a:r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Writs of Mandamus</a:t>
            </a:r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Declaratory Relief</a:t>
            </a:r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Attorney Fee Shifting Statutes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5160</TotalTime>
  <Words>232</Words>
  <Application>Microsoft Office PowerPoint</Application>
  <PresentationFormat>On-screen Show (4:3)</PresentationFormat>
  <Paragraphs>114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2008 CAI Template</vt:lpstr>
      <vt:lpstr>Child Rights &amp; Remedies Fall 2012</vt:lpstr>
      <vt:lpstr>Slide 2</vt:lpstr>
      <vt:lpstr>Third factor: Wealth</vt:lpstr>
      <vt:lpstr>Growth of Horizontal Associations</vt:lpstr>
      <vt:lpstr>Slide 5</vt:lpstr>
      <vt:lpstr> Factors Favoring Left  Spectrum in Legislature </vt:lpstr>
      <vt:lpstr>Factors Favoring Left  Spectrum in Executive Branch</vt:lpstr>
      <vt:lpstr>Factors Favoring Left  Spectrum in Judiciary</vt:lpstr>
      <vt:lpstr>Procedural Mechanisms in Judiciary</vt:lpstr>
      <vt:lpstr>Campaign Finance Reform</vt:lpstr>
      <vt:lpstr> Taxpayer Protection Ordinance </vt:lpstr>
      <vt:lpstr>Lobbying Reform</vt:lpstr>
      <vt:lpstr>Judicial Reform</vt:lpstr>
      <vt:lpstr>Basic Jurisprudence Note</vt:lpstr>
      <vt:lpstr>Child Advocacy Tools</vt:lpstr>
      <vt:lpstr>Using Federal Floors</vt:lpstr>
      <vt:lpstr>4 Levels of Federal $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198</cp:revision>
  <dcterms:created xsi:type="dcterms:W3CDTF">2008-06-02T17:43:36Z</dcterms:created>
  <dcterms:modified xsi:type="dcterms:W3CDTF">2012-08-18T06:38:45Z</dcterms:modified>
</cp:coreProperties>
</file>