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4D89E6-B8E2-48DB-8DC8-B8B431D6B140}" type="datetimeFigureOut">
              <a:rPr lang="en-US" smtClean="0"/>
              <a:t>8/17/2012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A69CA6-35DB-4303-B985-1C985F4CF23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9CA6-35DB-4303-B985-1C985F4CF230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9CA6-35DB-4303-B985-1C985F4CF230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8A69CA6-35DB-4303-B985-1C985F4CF230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369ECD-94BB-440D-B5F0-34A9995A157D}" type="datetimeFigureOut">
              <a:rPr lang="en-US" smtClean="0"/>
              <a:pPr/>
              <a:t>8/17/2012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2B17E-A581-4E34-A53F-B1E10408E72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914400"/>
            <a:ext cx="7924800" cy="5105400"/>
          </a:xfrm>
        </p:spPr>
        <p:txBody>
          <a:bodyPr>
            <a:normAutofit fontScale="92500"/>
          </a:bodyPr>
          <a:lstStyle/>
          <a:p>
            <a:pPr algn="l">
              <a:tabLst>
                <a:tab pos="461963" algn="l"/>
              </a:tabLst>
            </a:pPr>
            <a:r>
              <a:rPr lang="en-US" b="1" baseline="0" dirty="0" smtClean="0">
                <a:solidFill>
                  <a:schemeClr val="tx1"/>
                </a:solidFill>
              </a:rPr>
              <a:t>1. Vocabulary</a:t>
            </a:r>
          </a:p>
          <a:p>
            <a:pPr algn="l">
              <a:tabLst>
                <a:tab pos="461963" algn="l"/>
              </a:tabLst>
            </a:pPr>
            <a:r>
              <a:rPr lang="en-US" baseline="0" dirty="0" smtClean="0">
                <a:solidFill>
                  <a:schemeClr val="tx1"/>
                </a:solidFill>
              </a:rPr>
              <a:t>	TANF, PRA, EPSDT, IDEA</a:t>
            </a:r>
          </a:p>
          <a:p>
            <a:pPr algn="l">
              <a:tabLst>
                <a:tab pos="461963" algn="l"/>
              </a:tabLst>
            </a:pPr>
            <a:endParaRPr lang="en-US" baseline="0" dirty="0" smtClean="0">
              <a:solidFill>
                <a:schemeClr val="tx1"/>
              </a:solidFill>
            </a:endParaRPr>
          </a:p>
          <a:p>
            <a:pPr algn="l">
              <a:tabLst>
                <a:tab pos="461963" algn="l"/>
              </a:tabLst>
            </a:pPr>
            <a:r>
              <a:rPr lang="en-US" b="1" baseline="0" dirty="0" smtClean="0">
                <a:solidFill>
                  <a:schemeClr val="tx1"/>
                </a:solidFill>
              </a:rPr>
              <a:t>2. Legal Handles </a:t>
            </a:r>
          </a:p>
          <a:p>
            <a:pPr algn="l">
              <a:tabLst>
                <a:tab pos="461963" algn="l"/>
              </a:tabLst>
            </a:pPr>
            <a:r>
              <a:rPr lang="en-US" baseline="0" dirty="0" smtClean="0">
                <a:solidFill>
                  <a:schemeClr val="tx1"/>
                </a:solidFill>
              </a:rPr>
              <a:t>	A. Constitutional -- 2 routes to SS</a:t>
            </a:r>
          </a:p>
          <a:p>
            <a:pPr algn="l">
              <a:tabLst>
                <a:tab pos="461963" algn="l"/>
              </a:tabLst>
            </a:pPr>
            <a:r>
              <a:rPr lang="en-US" baseline="0" dirty="0" smtClean="0">
                <a:solidFill>
                  <a:schemeClr val="tx1"/>
                </a:solidFill>
              </a:rPr>
              <a:t>		1) FLI Constitutional Right (</a:t>
            </a:r>
            <a:r>
              <a:rPr lang="en-US" i="1" baseline="0" dirty="0" smtClean="0">
                <a:solidFill>
                  <a:schemeClr val="tx1"/>
                </a:solidFill>
              </a:rPr>
              <a:t>e.g</a:t>
            </a:r>
            <a:r>
              <a:rPr lang="en-US" baseline="0" dirty="0" smtClean="0">
                <a:solidFill>
                  <a:schemeClr val="tx1"/>
                </a:solidFill>
              </a:rPr>
              <a:t>., to parent)</a:t>
            </a:r>
          </a:p>
          <a:p>
            <a:pPr algn="l">
              <a:tabLst>
                <a:tab pos="461963" algn="l"/>
              </a:tabLst>
            </a:pPr>
            <a:r>
              <a:rPr lang="en-US" baseline="0" dirty="0" smtClean="0">
                <a:solidFill>
                  <a:schemeClr val="tx1"/>
                </a:solidFill>
              </a:rPr>
              <a:t>		2) Equal Protection of a Suspect Class</a:t>
            </a:r>
          </a:p>
          <a:p>
            <a:pPr algn="l">
              <a:tabLst>
                <a:tab pos="461963" algn="l"/>
              </a:tabLst>
            </a:pPr>
            <a:r>
              <a:rPr lang="en-US" baseline="0" dirty="0" smtClean="0">
                <a:solidFill>
                  <a:schemeClr val="tx1"/>
                </a:solidFill>
              </a:rPr>
              <a:t>	B. Making Heightened Scrutiny and RR 			Arguments: the importance of </a:t>
            </a:r>
            <a:r>
              <a:rPr lang="en-US" i="1" baseline="0" dirty="0" smtClean="0">
                <a:solidFill>
                  <a:schemeClr val="tx1"/>
                </a:solidFill>
              </a:rPr>
              <a:t>connection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86800" cy="5105400"/>
          </a:xfrm>
        </p:spPr>
        <p:txBody>
          <a:bodyPr>
            <a:normAutofit/>
          </a:bodyPr>
          <a:lstStyle/>
          <a:p>
            <a:pPr algn="l">
              <a:tabLst>
                <a:tab pos="461963" algn="l"/>
              </a:tabLst>
            </a:pPr>
            <a:r>
              <a:rPr lang="en-US" b="1" baseline="0" dirty="0" smtClean="0">
                <a:solidFill>
                  <a:schemeClr val="tx1"/>
                </a:solidFill>
              </a:rPr>
              <a:t>2. Legal Handles (cont’d)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C. Statutory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	1) The major statutes relevant to child rights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	2) Using Legislative Intent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D. Understand Legal Hierarchy: the Constitutional/ 		Statutory/Rulemaking ordering with: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	1) The more complex overlay of federal vs. state 			interplaying as to each </a:t>
            </a:r>
          </a:p>
          <a:p>
            <a:pPr algn="l">
              <a:tabLst>
                <a:tab pos="461963" algn="l"/>
                <a:tab pos="914400" algn="l"/>
              </a:tabLst>
            </a:pPr>
            <a:r>
              <a:rPr lang="en-US" sz="3000" baseline="0" dirty="0" smtClean="0">
                <a:solidFill>
                  <a:schemeClr val="tx1"/>
                </a:solidFill>
              </a:rPr>
              <a:t>		2) The effect of federal funding on the above</a:t>
            </a:r>
            <a:endParaRPr lang="en-US" sz="3000" dirty="0" smtClean="0">
              <a:solidFill>
                <a:schemeClr val="tx1"/>
              </a:solidFill>
            </a:endParaRPr>
          </a:p>
          <a:p>
            <a:pPr algn="l">
              <a:tabLst>
                <a:tab pos="461963" algn="l"/>
              </a:tabLst>
            </a:pPr>
            <a:endParaRPr lang="en-US" b="1" baseline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914400"/>
            <a:ext cx="8686800" cy="5105400"/>
          </a:xfrm>
        </p:spPr>
        <p:txBody>
          <a:bodyPr>
            <a:normAutofit/>
          </a:bodyPr>
          <a:lstStyle/>
          <a:p>
            <a:pPr algn="l"/>
            <a:r>
              <a:rPr lang="en-US" b="1" baseline="0" dirty="0" smtClean="0">
                <a:solidFill>
                  <a:schemeClr val="tx1"/>
                </a:solidFill>
              </a:rPr>
              <a:t>3. How to Argue</a:t>
            </a:r>
          </a:p>
          <a:p>
            <a:pPr marL="741363" lvl="1" indent="-284163" algn="l">
              <a:buFont typeface="Arial" pitchFamily="34" charset="0"/>
              <a:buChar char="•"/>
            </a:pPr>
            <a:r>
              <a:rPr lang="en-US" baseline="0" dirty="0" smtClean="0">
                <a:solidFill>
                  <a:schemeClr val="tx1"/>
                </a:solidFill>
              </a:rPr>
              <a:t>Rise to a higher plane: appeal to exalted concepts such as federalism or respect for the other branches</a:t>
            </a:r>
          </a:p>
          <a:p>
            <a:pPr marL="741363" lvl="1" indent="-284163" algn="l">
              <a:buFont typeface="Arial" pitchFamily="34" charset="0"/>
              <a:buChar char="•"/>
            </a:pPr>
            <a:r>
              <a:rPr lang="en-US" baseline="0" dirty="0" smtClean="0">
                <a:solidFill>
                  <a:schemeClr val="tx1"/>
                </a:solidFill>
              </a:rPr>
              <a:t>Appeal to the bright line versus the slippery slope</a:t>
            </a:r>
          </a:p>
          <a:p>
            <a:pPr marL="741363" lvl="1" indent="-284163" algn="l">
              <a:buFont typeface="Arial" pitchFamily="34" charset="0"/>
              <a:buChar char="•"/>
            </a:pPr>
            <a:r>
              <a:rPr lang="en-US" baseline="0" dirty="0" smtClean="0">
                <a:solidFill>
                  <a:schemeClr val="tx1"/>
                </a:solidFill>
              </a:rPr>
              <a:t>Use </a:t>
            </a:r>
            <a:r>
              <a:rPr lang="en-US" i="1" baseline="0" dirty="0" err="1" smtClean="0">
                <a:solidFill>
                  <a:schemeClr val="tx1"/>
                </a:solidFill>
              </a:rPr>
              <a:t>Ju</a:t>
            </a:r>
            <a:r>
              <a:rPr lang="en-US" i="1" baseline="0" dirty="0" smtClean="0">
                <a:solidFill>
                  <a:schemeClr val="tx1"/>
                </a:solidFill>
              </a:rPr>
              <a:t> </a:t>
            </a:r>
            <a:r>
              <a:rPr lang="en-US" i="1" baseline="0" dirty="0" err="1" smtClean="0">
                <a:solidFill>
                  <a:schemeClr val="tx1"/>
                </a:solidFill>
              </a:rPr>
              <a:t>Jitsu</a:t>
            </a:r>
            <a:r>
              <a:rPr lang="en-US" i="1" baseline="0" dirty="0" smtClean="0">
                <a:solidFill>
                  <a:schemeClr val="tx1"/>
                </a:solidFill>
              </a:rPr>
              <a:t>: turn opposing counsel’s argument </a:t>
            </a:r>
            <a:r>
              <a:rPr lang="en-US" i="1" dirty="0" smtClean="0">
                <a:solidFill>
                  <a:schemeClr val="tx1"/>
                </a:solidFill>
              </a:rPr>
              <a:t>ar</a:t>
            </a:r>
            <a:r>
              <a:rPr lang="en-US" i="1" baseline="0" dirty="0" smtClean="0">
                <a:solidFill>
                  <a:schemeClr val="tx1"/>
                </a:solidFill>
              </a:rPr>
              <a:t>ound</a:t>
            </a:r>
          </a:p>
          <a:p>
            <a:pPr marL="741363" lvl="1" indent="-284163" algn="l">
              <a:buFont typeface="Arial" pitchFamily="34" charset="0"/>
              <a:buChar char="•"/>
            </a:pPr>
            <a:r>
              <a:rPr lang="en-US" baseline="0" dirty="0" smtClean="0">
                <a:solidFill>
                  <a:schemeClr val="tx1"/>
                </a:solidFill>
              </a:rPr>
              <a:t>Accept the challenge to make the argument expected from opposing counsel better than the one you encounter</a:t>
            </a:r>
          </a:p>
          <a:p>
            <a:pPr marL="741363" lvl="1" indent="-284163" algn="l">
              <a:buFont typeface="Arial" pitchFamily="34" charset="0"/>
              <a:buChar char="•"/>
            </a:pPr>
            <a:r>
              <a:rPr lang="en-US" baseline="0" dirty="0" smtClean="0">
                <a:solidFill>
                  <a:schemeClr val="tx1"/>
                </a:solidFill>
              </a:rPr>
              <a:t>Be aware of empathy lines</a:t>
            </a:r>
            <a:endParaRPr lang="en-US" b="1" baseline="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77</Words>
  <Application>Microsoft Office PowerPoint</Application>
  <PresentationFormat>On-screen Show (4:3)</PresentationFormat>
  <Paragraphs>24</Paragraphs>
  <Slides>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University of San Diego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Elisa Weichel</dc:creator>
  <cp:lastModifiedBy>Robert Fellmeth</cp:lastModifiedBy>
  <cp:revision>1</cp:revision>
  <dcterms:created xsi:type="dcterms:W3CDTF">2011-11-28T17:11:35Z</dcterms:created>
  <dcterms:modified xsi:type="dcterms:W3CDTF">2012-08-18T06:44:37Z</dcterms:modified>
</cp:coreProperties>
</file>