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1" r:id="rId2"/>
    <p:sldId id="306" r:id="rId3"/>
    <p:sldId id="314" r:id="rId4"/>
    <p:sldId id="319" r:id="rId5"/>
    <p:sldId id="315" r:id="rId6"/>
    <p:sldId id="316" r:id="rId7"/>
    <p:sldId id="317" r:id="rId8"/>
    <p:sldId id="318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963" y="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/>
          <a:lstStyle>
            <a:lvl1pPr algn="r">
              <a:defRPr sz="1200"/>
            </a:lvl1pPr>
          </a:lstStyle>
          <a:p>
            <a:pPr>
              <a:defRPr/>
            </a:pPr>
            <a:fld id="{8E9103AF-8381-40CB-8572-5C1B56F1D261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963" y="9118600"/>
            <a:ext cx="3168650" cy="481013"/>
          </a:xfrm>
          <a:prstGeom prst="rect">
            <a:avLst/>
          </a:prstGeom>
        </p:spPr>
        <p:txBody>
          <a:bodyPr vert="horz" lIns="95496" tIns="47748" rIns="95496" bIns="47748" rtlCol="0" anchor="b"/>
          <a:lstStyle>
            <a:lvl1pPr algn="r">
              <a:defRPr sz="1200"/>
            </a:lvl1pPr>
          </a:lstStyle>
          <a:p>
            <a:pPr>
              <a:defRPr/>
            </a:pPr>
            <a:fld id="{BFEDBFA0-8DE9-4287-BCD3-635C6C66B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 smtClean="0"/>
            </a:lvl1pPr>
          </a:lstStyle>
          <a:p>
            <a:pPr>
              <a:defRPr/>
            </a:pPr>
            <a:fld id="{07EF36BF-AF96-466A-B555-7226D496900D}" type="datetimeFigureOut">
              <a:rPr lang="en-US"/>
              <a:pPr>
                <a:defRPr/>
              </a:pPr>
              <a:t>8/17/2012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66EB31B-753C-4422-8A68-4D3D057E2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6EB31B-753C-4422-8A68-4D3D057E2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7" descr="CAI_logo_2007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7772400" y="5791200"/>
            <a:ext cx="1216025" cy="912813"/>
          </a:xfrm>
          <a:prstGeom prst="rect">
            <a:avLst/>
          </a:prstGeom>
          <a:noFill/>
          <a:ln w="57150">
            <a:solidFill>
              <a:srgbClr val="3366FF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Child Rights &amp; Remedies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Fall </a:t>
            </a:r>
            <a:r>
              <a:rPr lang="en-US" sz="2000" dirty="0" smtClean="0"/>
              <a:t>2012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Class 20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Review of Class # 19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/>
              <a:t>Status of “Dad”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Paternal Assertion</a:t>
            </a:r>
            <a:br>
              <a:rPr lang="en-US" sz="3600" b="1" dirty="0" smtClean="0"/>
            </a:br>
            <a:r>
              <a:rPr lang="en-US" sz="3600" b="1" dirty="0" smtClean="0"/>
              <a:t>of Parental Rights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/>
          <a:lstStyle/>
          <a:p>
            <a:pPr marL="514350" indent="-514350">
              <a:spcAft>
                <a:spcPts val="1800"/>
              </a:spcAft>
              <a:buNone/>
            </a:pPr>
            <a:r>
              <a:rPr lang="en-US" dirty="0" smtClean="0"/>
              <a:t>A Variation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i="1" dirty="0" smtClean="0"/>
              <a:t>Adoption of Kelsey S. [Steven A. v. Rickie M.] </a:t>
            </a:r>
            <a:r>
              <a:rPr lang="en-US" sz="2000" dirty="0" smtClean="0"/>
              <a:t>1 Cal.4th 816 (1992)</a:t>
            </a:r>
          </a:p>
          <a:p>
            <a:pPr marL="914400" lvl="1" indent="-514350">
              <a:spcAft>
                <a:spcPts val="1800"/>
              </a:spcAft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Grandparents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Troxel</a:t>
            </a:r>
            <a:r>
              <a:rPr lang="en-US" dirty="0" smtClean="0"/>
              <a:t>   U.S. (2000)</a:t>
            </a:r>
          </a:p>
          <a:p>
            <a:endParaRPr lang="en-US" dirty="0" smtClean="0"/>
          </a:p>
          <a:p>
            <a:r>
              <a:rPr lang="en-US" i="1" dirty="0" smtClean="0"/>
              <a:t>De facto </a:t>
            </a:r>
            <a:r>
              <a:rPr lang="en-US" dirty="0" smtClean="0"/>
              <a:t>Parenthood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Analysis from the Child’s Side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/>
          <a:lstStyle/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endParaRPr lang="en-US" i="1" dirty="0" smtClean="0"/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i="1" dirty="0" smtClean="0"/>
              <a:t>Webster v. Ryan</a:t>
            </a:r>
            <a:br>
              <a:rPr lang="en-US" i="1" dirty="0" smtClean="0"/>
            </a:br>
            <a:r>
              <a:rPr lang="en-US" sz="2000" dirty="0" smtClean="0"/>
              <a:t> 189 Misc. 2d 86 [729 N.Y.S.2d 315] (2001)</a:t>
            </a:r>
          </a:p>
          <a:p>
            <a:pPr marL="914400" lvl="1" indent="-514350">
              <a:spcAft>
                <a:spcPts val="1800"/>
              </a:spcAft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Child Support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/>
          <a:lstStyle/>
          <a:p>
            <a:pPr marL="514350" indent="-514350">
              <a:spcAft>
                <a:spcPts val="1800"/>
              </a:spcAft>
              <a:buNone/>
            </a:pPr>
            <a:endParaRPr lang="en-US" dirty="0" smtClean="0"/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/>
              <a:t>The Facts:  Incidence, Amount. </a:t>
            </a:r>
          </a:p>
          <a:p>
            <a:pPr marL="1314450" lvl="2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/>
              <a:t>Dilemmas:  Visitation Leverage, First $50/Month as an incentive, status of foster kid receipt </a:t>
            </a:r>
          </a:p>
          <a:p>
            <a:pPr marL="914400" lvl="1" indent="-514350">
              <a:spcAft>
                <a:spcPts val="1800"/>
              </a:spcAft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Child Support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/>
          <a:lstStyle/>
          <a:p>
            <a:pPr marL="514350" indent="-514350">
              <a:spcAft>
                <a:spcPts val="1800"/>
              </a:spcAft>
              <a:buNone/>
            </a:pPr>
            <a:r>
              <a:rPr lang="en-US" dirty="0" smtClean="0"/>
              <a:t>Two different approaches</a:t>
            </a:r>
          </a:p>
          <a:p>
            <a:pPr marL="514350" indent="-514350">
              <a:spcAft>
                <a:spcPts val="1800"/>
              </a:spcAft>
              <a:buNone/>
            </a:pPr>
            <a:r>
              <a:rPr lang="en-US" i="1" dirty="0" smtClean="0"/>
              <a:t>	Alameda v. Kaiser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238 Cal.App.2d 815 (1965)</a:t>
            </a:r>
          </a:p>
          <a:p>
            <a:pPr marL="514350" indent="-514350">
              <a:spcAft>
                <a:spcPts val="1800"/>
              </a:spcAft>
              <a:buNone/>
            </a:pPr>
            <a:r>
              <a:rPr lang="en-US" i="1" dirty="0" smtClean="0"/>
              <a:t>	Parker v. Stage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43 N.Y.2d 128 (1977)</a:t>
            </a:r>
          </a:p>
          <a:p>
            <a:pPr marL="914400" lvl="1" indent="-514350">
              <a:spcAft>
                <a:spcPts val="1800"/>
              </a:spcAft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 dirty="0" smtClean="0"/>
              <a:t>Child Support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/>
          <a:lstStyle/>
          <a:p>
            <a:pPr marL="514350" indent="-514350">
              <a:spcAft>
                <a:spcPts val="1800"/>
              </a:spcAft>
              <a:buNone/>
            </a:pPr>
            <a:r>
              <a:rPr lang="en-US" dirty="0" smtClean="0"/>
              <a:t>Child Support Collection</a:t>
            </a:r>
          </a:p>
          <a:p>
            <a:pPr marL="514350" indent="-514350">
              <a:spcAft>
                <a:spcPts val="1800"/>
              </a:spcAft>
              <a:buFont typeface="Wingdings" pitchFamily="2" charset="2"/>
              <a:buChar char="§"/>
            </a:pPr>
            <a:r>
              <a:rPr lang="en-US" i="1" dirty="0" smtClean="0"/>
              <a:t>People v. Sorensen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68 Cal.2d 280 (1968)</a:t>
            </a:r>
          </a:p>
          <a:p>
            <a:pPr marL="914400" lvl="1" indent="-514350">
              <a:spcAft>
                <a:spcPts val="1800"/>
              </a:spcAft>
              <a:buNone/>
            </a:pPr>
            <a:r>
              <a:rPr lang="en-US" i="1" dirty="0" smtClean="0"/>
              <a:t/>
            </a:r>
            <a:br>
              <a:rPr lang="en-US" i="1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8 CAI Template">
  <a:themeElements>
    <a:clrScheme name="2008 CAI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8 CAI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08 CA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8 CAI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8 CAI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 CAI Template</Template>
  <TotalTime>6886</TotalTime>
  <Words>109</Words>
  <Application>Microsoft Office PowerPoint</Application>
  <PresentationFormat>On-screen Show (4:3)</PresentationFormat>
  <Paragraphs>41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2008 CAI Template</vt:lpstr>
      <vt:lpstr>Child Rights &amp; Remedies Fall 2012</vt:lpstr>
      <vt:lpstr>Review of Class # 19</vt:lpstr>
      <vt:lpstr>Paternal Assertion of Parental Rights</vt:lpstr>
      <vt:lpstr>Status of Grandparents</vt:lpstr>
      <vt:lpstr>Analysis from the Child’s Side</vt:lpstr>
      <vt:lpstr>Child Support</vt:lpstr>
      <vt:lpstr>Child Support</vt:lpstr>
      <vt:lpstr>Child Support</vt:lpstr>
    </vt:vector>
  </TitlesOfParts>
  <Company>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Advocacy Institute</dc:title>
  <dc:creator>Elisa Weichel</dc:creator>
  <cp:lastModifiedBy>Robert Fellmeth</cp:lastModifiedBy>
  <cp:revision>277</cp:revision>
  <dcterms:created xsi:type="dcterms:W3CDTF">2008-06-02T17:43:36Z</dcterms:created>
  <dcterms:modified xsi:type="dcterms:W3CDTF">2012-08-18T06:33:37Z</dcterms:modified>
</cp:coreProperties>
</file>