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9" r:id="rId2"/>
    <p:sldId id="256" r:id="rId3"/>
    <p:sldId id="296" r:id="rId4"/>
    <p:sldId id="297" r:id="rId5"/>
    <p:sldId id="257" r:id="rId6"/>
    <p:sldId id="295" r:id="rId7"/>
    <p:sldId id="298" r:id="rId8"/>
    <p:sldId id="258" r:id="rId9"/>
    <p:sldId id="299" r:id="rId10"/>
    <p:sldId id="306" r:id="rId11"/>
    <p:sldId id="305" r:id="rId12"/>
    <p:sldId id="307" r:id="rId13"/>
    <p:sldId id="308" r:id="rId14"/>
    <p:sldId id="314" r:id="rId15"/>
    <p:sldId id="315" r:id="rId16"/>
    <p:sldId id="316" r:id="rId17"/>
    <p:sldId id="309" r:id="rId18"/>
    <p:sldId id="319" r:id="rId19"/>
    <p:sldId id="318" r:id="rId20"/>
    <p:sldId id="320" r:id="rId21"/>
    <p:sldId id="321" r:id="rId22"/>
    <p:sldId id="322" r:id="rId23"/>
    <p:sldId id="324" r:id="rId24"/>
    <p:sldId id="325" r:id="rId25"/>
    <p:sldId id="326" r:id="rId26"/>
    <p:sldId id="327" r:id="rId27"/>
    <p:sldId id="328" r:id="rId28"/>
    <p:sldId id="300" r:id="rId29"/>
    <p:sldId id="301" r:id="rId30"/>
    <p:sldId id="302" r:id="rId31"/>
    <p:sldId id="303" r:id="rId32"/>
    <p:sldId id="304" r:id="rId3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66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628" autoAdjust="0"/>
  </p:normalViewPr>
  <p:slideViewPr>
    <p:cSldViewPr>
      <p:cViewPr varScale="1">
        <p:scale>
          <a:sx n="104" d="100"/>
          <a:sy n="104" d="100"/>
        </p:scale>
        <p:origin x="-18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8650" cy="481013"/>
          </a:xfrm>
          <a:prstGeom prst="rect">
            <a:avLst/>
          </a:prstGeom>
        </p:spPr>
        <p:txBody>
          <a:bodyPr vert="horz" lIns="95496" tIns="47748" rIns="95496" bIns="47748" rtlCol="0"/>
          <a:lstStyle>
            <a:lvl1pPr algn="l">
              <a:defRPr sz="1200"/>
            </a:lvl1pPr>
          </a:lstStyle>
          <a:p>
            <a:pPr>
              <a:defRPr/>
            </a:pPr>
            <a:endParaRPr lang="en-US"/>
          </a:p>
        </p:txBody>
      </p:sp>
      <p:sp>
        <p:nvSpPr>
          <p:cNvPr id="3" name="Date Placeholder 2"/>
          <p:cNvSpPr>
            <a:spLocks noGrp="1"/>
          </p:cNvSpPr>
          <p:nvPr>
            <p:ph type="dt" sz="quarter" idx="1"/>
          </p:nvPr>
        </p:nvSpPr>
        <p:spPr>
          <a:xfrm>
            <a:off x="4144963" y="0"/>
            <a:ext cx="3168650" cy="481013"/>
          </a:xfrm>
          <a:prstGeom prst="rect">
            <a:avLst/>
          </a:prstGeom>
        </p:spPr>
        <p:txBody>
          <a:bodyPr vert="horz" lIns="95496" tIns="47748" rIns="95496" bIns="47748" rtlCol="0"/>
          <a:lstStyle>
            <a:lvl1pPr algn="r">
              <a:defRPr sz="1200"/>
            </a:lvl1pPr>
          </a:lstStyle>
          <a:p>
            <a:pPr>
              <a:defRPr/>
            </a:pPr>
            <a:fld id="{8E9103AF-8381-40CB-8572-5C1B56F1D261}" type="datetimeFigureOut">
              <a:rPr lang="en-US"/>
              <a:pPr>
                <a:defRPr/>
              </a:pPr>
              <a:t>8/17/2012</a:t>
            </a:fld>
            <a:endParaRPr lang="en-US"/>
          </a:p>
        </p:txBody>
      </p:sp>
      <p:sp>
        <p:nvSpPr>
          <p:cNvPr id="4" name="Footer Placeholder 3"/>
          <p:cNvSpPr>
            <a:spLocks noGrp="1"/>
          </p:cNvSpPr>
          <p:nvPr>
            <p:ph type="ftr" sz="quarter" idx="2"/>
          </p:nvPr>
        </p:nvSpPr>
        <p:spPr>
          <a:xfrm>
            <a:off x="0" y="9118600"/>
            <a:ext cx="3168650" cy="481013"/>
          </a:xfrm>
          <a:prstGeom prst="rect">
            <a:avLst/>
          </a:prstGeom>
        </p:spPr>
        <p:txBody>
          <a:bodyPr vert="horz" lIns="95496" tIns="47748" rIns="95496" bIns="47748"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4144963" y="9118600"/>
            <a:ext cx="3168650" cy="481013"/>
          </a:xfrm>
          <a:prstGeom prst="rect">
            <a:avLst/>
          </a:prstGeom>
        </p:spPr>
        <p:txBody>
          <a:bodyPr vert="horz" lIns="95496" tIns="47748" rIns="95496" bIns="47748" rtlCol="0" anchor="b"/>
          <a:lstStyle>
            <a:lvl1pPr algn="r">
              <a:defRPr sz="1200"/>
            </a:lvl1pPr>
          </a:lstStyle>
          <a:p>
            <a:pPr>
              <a:defRPr/>
            </a:pPr>
            <a:fld id="{BFEDBFA0-8DE9-4287-BCD3-635C6C66B0A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4851" tIns="47425" rIns="94851" bIns="47425" rtlCol="0"/>
          <a:lstStyle>
            <a:lvl1pPr algn="l">
              <a:defRPr sz="1200" smtClean="0"/>
            </a:lvl1pPr>
          </a:lstStyle>
          <a:p>
            <a:pPr>
              <a:defRPr/>
            </a:pPr>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4851" tIns="47425" rIns="94851" bIns="47425" rtlCol="0"/>
          <a:lstStyle>
            <a:lvl1pPr algn="r">
              <a:defRPr sz="1200" smtClean="0"/>
            </a:lvl1pPr>
          </a:lstStyle>
          <a:p>
            <a:pPr>
              <a:defRPr/>
            </a:pPr>
            <a:fld id="{07EF36BF-AF96-466A-B555-7226D496900D}" type="datetimeFigureOut">
              <a:rPr lang="en-US"/>
              <a:pPr>
                <a:defRPr/>
              </a:pPr>
              <a:t>8/17/2012</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51" tIns="47425" rIns="94851" bIns="47425" rtlCol="0" anchor="ctr"/>
          <a:lstStyle/>
          <a:p>
            <a:pPr lvl="0"/>
            <a:endParaRPr lang="en-US" noProof="0" smtClean="0"/>
          </a:p>
        </p:txBody>
      </p:sp>
      <p:sp>
        <p:nvSpPr>
          <p:cNvPr id="5" name="Notes Placeholder 4"/>
          <p:cNvSpPr>
            <a:spLocks noGrp="1"/>
          </p:cNvSpPr>
          <p:nvPr>
            <p:ph type="body" sz="quarter" idx="3"/>
          </p:nvPr>
        </p:nvSpPr>
        <p:spPr>
          <a:xfrm>
            <a:off x="731838" y="4560888"/>
            <a:ext cx="5851525" cy="4321175"/>
          </a:xfrm>
          <a:prstGeom prst="rect">
            <a:avLst/>
          </a:prstGeom>
        </p:spPr>
        <p:txBody>
          <a:bodyPr vert="horz" lIns="94851" tIns="47425" rIns="94851" bIns="4742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8600"/>
            <a:ext cx="3170238" cy="481013"/>
          </a:xfrm>
          <a:prstGeom prst="rect">
            <a:avLst/>
          </a:prstGeom>
        </p:spPr>
        <p:txBody>
          <a:bodyPr vert="horz" lIns="94851" tIns="47425" rIns="94851" bIns="47425"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4143375" y="9118600"/>
            <a:ext cx="3170238" cy="481013"/>
          </a:xfrm>
          <a:prstGeom prst="rect">
            <a:avLst/>
          </a:prstGeom>
        </p:spPr>
        <p:txBody>
          <a:bodyPr vert="horz" lIns="94851" tIns="47425" rIns="94851" bIns="47425" rtlCol="0" anchor="b"/>
          <a:lstStyle>
            <a:lvl1pPr algn="r">
              <a:defRPr sz="1200" smtClean="0"/>
            </a:lvl1pPr>
          </a:lstStyle>
          <a:p>
            <a:pPr>
              <a:defRPr/>
            </a:pPr>
            <a:fld id="{B66EB31B-753C-4422-8A68-4D3D057E2BB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B1FD77-018A-4D72-8A8D-039E620A1903}"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66EB31B-753C-4422-8A68-4D3D057E2BB9}"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66EB31B-753C-4422-8A68-4D3D057E2BB9}"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66EB31B-753C-4422-8A68-4D3D057E2BB9}"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66EB31B-753C-4422-8A68-4D3D057E2BB9}"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66EB31B-753C-4422-8A68-4D3D057E2BB9}"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66EB31B-753C-4422-8A68-4D3D057E2BB9}"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66EB31B-753C-4422-8A68-4D3D057E2BB9}"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66EB31B-753C-4422-8A68-4D3D057E2BB9}"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66EB31B-753C-4422-8A68-4D3D057E2BB9}"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66EB31B-753C-4422-8A68-4D3D057E2BB9}"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66EB31B-753C-4422-8A68-4D3D057E2BB9}"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66EB31B-753C-4422-8A68-4D3D057E2BB9}"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66EB31B-753C-4422-8A68-4D3D057E2BB9}"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66EB31B-753C-4422-8A68-4D3D057E2BB9}"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66EB31B-753C-4422-8A68-4D3D057E2BB9}"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66EB31B-753C-4422-8A68-4D3D057E2BB9}"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66EB31B-753C-4422-8A68-4D3D057E2BB9}"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66EB31B-753C-4422-8A68-4D3D057E2BB9}"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66EB31B-753C-4422-8A68-4D3D057E2BB9}"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66EB31B-753C-4422-8A68-4D3D057E2BB9}"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66EB31B-753C-4422-8A68-4D3D057E2BB9}"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66EB31B-753C-4422-8A68-4D3D057E2BB9}"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66EB31B-753C-4422-8A68-4D3D057E2BB9}"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66EB31B-753C-4422-8A68-4D3D057E2BB9}"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66EB31B-753C-4422-8A68-4D3D057E2BB9}" type="slidenum">
              <a:rPr lang="en-US" smtClean="0"/>
              <a:pPr>
                <a:defRPr/>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66EB31B-753C-4422-8A68-4D3D057E2BB9}"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66EB31B-753C-4422-8A68-4D3D057E2BB9}"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66EB31B-753C-4422-8A68-4D3D057E2BB9}"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66EB31B-753C-4422-8A68-4D3D057E2BB9}"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66EB31B-753C-4422-8A68-4D3D057E2BB9}"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66EB31B-753C-4422-8A68-4D3D057E2BB9}"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pic>
        <p:nvPicPr>
          <p:cNvPr id="1030" name="Picture 7" descr="CAI_logo_2007"/>
          <p:cNvPicPr>
            <a:picLocks noChangeAspect="1" noChangeArrowheads="1"/>
          </p:cNvPicPr>
          <p:nvPr userDrawn="1"/>
        </p:nvPicPr>
        <p:blipFill>
          <a:blip r:embed="rId13" cstate="screen"/>
          <a:srcRect/>
          <a:stretch>
            <a:fillRect/>
          </a:stretch>
        </p:blipFill>
        <p:spPr bwMode="auto">
          <a:xfrm>
            <a:off x="7772400" y="5791200"/>
            <a:ext cx="1216025" cy="912813"/>
          </a:xfrm>
          <a:prstGeom prst="rect">
            <a:avLst/>
          </a:prstGeom>
          <a:noFill/>
          <a:ln w="57150">
            <a:solidFill>
              <a:srgbClr val="3366FF"/>
            </a:solid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mdelgado@sandiego.ed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mailto:cfalcone@sandiego.edu"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a:xfrm>
            <a:off x="457200" y="609600"/>
            <a:ext cx="8229600" cy="5516563"/>
          </a:xfrm>
        </p:spPr>
        <p:txBody>
          <a:bodyPr/>
          <a:lstStyle/>
          <a:p>
            <a:pPr algn="ctr" eaLnBrk="1" hangingPunct="1">
              <a:spcBef>
                <a:spcPct val="0"/>
              </a:spcBef>
              <a:buFontTx/>
              <a:buNone/>
            </a:pPr>
            <a:r>
              <a:rPr lang="en-US" sz="4400" b="1" dirty="0" smtClean="0">
                <a:latin typeface="Garamond" pitchFamily="18" charset="0"/>
              </a:rPr>
              <a:t>Child Rights &amp; Remedies</a:t>
            </a:r>
          </a:p>
          <a:p>
            <a:pPr algn="ctr" eaLnBrk="1" hangingPunct="1">
              <a:buFontTx/>
              <a:buNone/>
            </a:pPr>
            <a:r>
              <a:rPr lang="en-US" sz="1600" b="1" dirty="0" smtClean="0">
                <a:latin typeface="Garamond" pitchFamily="18" charset="0"/>
              </a:rPr>
              <a:t>Fall </a:t>
            </a:r>
            <a:r>
              <a:rPr lang="en-US" sz="1600" b="1" dirty="0" smtClean="0">
                <a:latin typeface="Garamond" pitchFamily="18" charset="0"/>
              </a:rPr>
              <a:t>2012</a:t>
            </a:r>
            <a:endParaRPr lang="en-US" sz="1600" b="1" dirty="0" smtClean="0">
              <a:latin typeface="Garamond" pitchFamily="18" charset="0"/>
            </a:endParaRPr>
          </a:p>
        </p:txBody>
      </p:sp>
      <p:pic>
        <p:nvPicPr>
          <p:cNvPr id="10" name="Picture 7" descr="NEW_USD_LAW_LOGO_281"/>
          <p:cNvPicPr>
            <a:picLocks noChangeAspect="1" noChangeArrowheads="1"/>
          </p:cNvPicPr>
          <p:nvPr/>
        </p:nvPicPr>
        <p:blipFill>
          <a:blip r:embed="rId3" cstate="screen"/>
          <a:srcRect l="5714" t="5714" r="5714" b="5714"/>
          <a:stretch>
            <a:fillRect/>
          </a:stretch>
        </p:blipFill>
        <p:spPr bwMode="auto">
          <a:xfrm>
            <a:off x="304800" y="5562600"/>
            <a:ext cx="1143000" cy="1143000"/>
          </a:xfrm>
          <a:prstGeom prst="rect">
            <a:avLst/>
          </a:prstGeom>
          <a:noFill/>
          <a:ln w="38100">
            <a:solidFill>
              <a:schemeClr val="tx1"/>
            </a:solidFill>
            <a:miter lim="800000"/>
            <a:headEnd/>
            <a:tailEnd/>
          </a:ln>
        </p:spPr>
      </p:pic>
      <p:pic>
        <p:nvPicPr>
          <p:cNvPr id="15" name="Picture 14" descr="Actually.JPG"/>
          <p:cNvPicPr>
            <a:picLocks noChangeAspect="1"/>
          </p:cNvPicPr>
          <p:nvPr/>
        </p:nvPicPr>
        <p:blipFill>
          <a:blip r:embed="rId4" cstate="screen"/>
          <a:srcRect/>
          <a:stretch>
            <a:fillRect/>
          </a:stretch>
        </p:blipFill>
        <p:spPr>
          <a:xfrm>
            <a:off x="1981200" y="1828800"/>
            <a:ext cx="5205862" cy="3657600"/>
          </a:xfrm>
          <a:prstGeom prst="rect">
            <a:avLst/>
          </a:prstGeom>
          <a:ln w="12700">
            <a:solidFill>
              <a:schemeClr val="tx1"/>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pPr algn="l"/>
            <a:r>
              <a:rPr lang="en-US" sz="3600" b="1" dirty="0" smtClean="0"/>
              <a:t/>
            </a:r>
            <a:br>
              <a:rPr lang="en-US" sz="3600" b="1" dirty="0" smtClean="0"/>
            </a:br>
            <a:r>
              <a:rPr lang="en-US" sz="3600" b="1" dirty="0" smtClean="0"/>
              <a:t>1. The average age of a California TANF</a:t>
            </a:r>
            <a:r>
              <a:rPr lang="en-US" sz="3600" b="1" baseline="30000" dirty="0" smtClean="0"/>
              <a:t>1</a:t>
            </a:r>
            <a:r>
              <a:rPr lang="en-US" sz="3600" b="1" dirty="0" smtClean="0"/>
              <a:t> mother is:</a:t>
            </a:r>
            <a:r>
              <a:rPr lang="en-US" dirty="0" smtClean="0"/>
              <a:t/>
            </a:r>
            <a:br>
              <a:rPr lang="en-US" dirty="0" smtClean="0"/>
            </a:br>
            <a:endParaRPr lang="en-US" b="1" dirty="0"/>
          </a:p>
        </p:txBody>
      </p:sp>
      <p:sp>
        <p:nvSpPr>
          <p:cNvPr id="3" name="Content Placeholder 2"/>
          <p:cNvSpPr>
            <a:spLocks noGrp="1"/>
          </p:cNvSpPr>
          <p:nvPr>
            <p:ph idx="1"/>
          </p:nvPr>
        </p:nvSpPr>
        <p:spPr>
          <a:xfrm>
            <a:off x="533400" y="2057400"/>
            <a:ext cx="8229600" cy="4525963"/>
          </a:xfrm>
        </p:spPr>
        <p:txBody>
          <a:bodyPr/>
          <a:lstStyle/>
          <a:p>
            <a:pPr marL="0" indent="0">
              <a:buNone/>
            </a:pPr>
            <a:r>
              <a:rPr lang="en-US" dirty="0" smtClean="0"/>
              <a:t>a. 	17</a:t>
            </a:r>
          </a:p>
          <a:p>
            <a:pPr marL="0" indent="0">
              <a:buNone/>
            </a:pPr>
            <a:r>
              <a:rPr lang="en-US" dirty="0" smtClean="0"/>
              <a:t>b.	34</a:t>
            </a:r>
          </a:p>
          <a:p>
            <a:pPr marL="0" indent="0">
              <a:buNone/>
            </a:pPr>
            <a:r>
              <a:rPr lang="en-US" dirty="0" smtClean="0"/>
              <a:t>c.	26</a:t>
            </a:r>
          </a:p>
          <a:p>
            <a:pPr marL="914400" lvl="1" indent="-914400">
              <a:buAutoNum type="alphaLcPeriod" startAt="4"/>
            </a:pPr>
            <a:r>
              <a:rPr lang="en-US" dirty="0" smtClean="0"/>
              <a:t>19</a:t>
            </a:r>
          </a:p>
          <a:p>
            <a:pPr marL="0" indent="0">
              <a:buNone/>
            </a:pPr>
            <a:endParaRPr lang="en-US" sz="1800" i="1" baseline="30000" dirty="0" smtClean="0"/>
          </a:p>
          <a:p>
            <a:pPr marL="0" indent="0">
              <a:buNone/>
            </a:pPr>
            <a:r>
              <a:rPr lang="en-US" sz="1800" i="1" baseline="30000" dirty="0" smtClean="0"/>
              <a:t>1</a:t>
            </a:r>
            <a:r>
              <a:rPr lang="en-US" sz="1800" i="1" dirty="0" smtClean="0"/>
              <a:t>TANF = Temporary Aid to Needy Families, which replaced AFDC (Aid to Families with Dependent Children) in 1997.  TANF is the federal-state cash safety net for impoverished families with children.</a:t>
            </a:r>
            <a:endParaRPr lang="en-US" sz="18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iterate type="lt">
                                    <p:tmPct val="0"/>
                                  </p:iterate>
                                  <p:childTnLst>
                                    <p:animClr clrSpc="rgb">
                                      <p:cBhvr override="childStyle">
                                        <p:cTn id="6" dur="500" fill="hold"/>
                                        <p:tgtEl>
                                          <p:spTgt spid="3">
                                            <p:txEl>
                                              <p:pRg st="1" end="1"/>
                                            </p:txEl>
                                          </p:spTgt>
                                        </p:tgtEl>
                                        <p:attrNameLst>
                                          <p:attrName>style.color</p:attrName>
                                        </p:attrNameLst>
                                      </p:cBhvr>
                                      <p:to>
                                        <a:srgbClr val="FF0000"/>
                                      </p:to>
                                    </p:animClr>
                                  </p:childTnLst>
                                </p:cTn>
                              </p:par>
                              <p:par>
                                <p:cTn id="7" presetID="18" presetClass="emph" presetSubtype="0" fill="hold" nodeType="withEffect">
                                  <p:stCondLst>
                                    <p:cond delay="0"/>
                                  </p:stCondLst>
                                  <p:iterate type="lt">
                                    <p:tmPct val="4000"/>
                                  </p:iterate>
                                  <p:childTnLst>
                                    <p:set>
                                      <p:cBhvr override="childStyle">
                                        <p:cTn id="8" dur="500" fill="hold"/>
                                        <p:tgtEl>
                                          <p:spTgt spid="3">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pPr algn="l"/>
            <a:r>
              <a:rPr lang="en-US" sz="3600" b="1" dirty="0" smtClean="0"/>
              <a:t>2. The percent of California’s TANF mothers under age 19 is: </a:t>
            </a:r>
            <a:endParaRPr lang="en-US" sz="3600" b="1" dirty="0"/>
          </a:p>
        </p:txBody>
      </p:sp>
      <p:sp>
        <p:nvSpPr>
          <p:cNvPr id="3" name="Content Placeholder 2"/>
          <p:cNvSpPr>
            <a:spLocks noGrp="1"/>
          </p:cNvSpPr>
          <p:nvPr>
            <p:ph idx="1"/>
          </p:nvPr>
        </p:nvSpPr>
        <p:spPr/>
        <p:txBody>
          <a:bodyPr/>
          <a:lstStyle/>
          <a:p>
            <a:pPr marL="514350" indent="-514350">
              <a:buFont typeface="+mj-lt"/>
              <a:buAutoNum type="alphaLcParenR"/>
            </a:pPr>
            <a:endParaRPr lang="pt-BR" dirty="0" smtClean="0"/>
          </a:p>
          <a:p>
            <a:pPr marL="514350" indent="-514350">
              <a:buFont typeface="+mj-lt"/>
              <a:buAutoNum type="alphaLcParenR"/>
            </a:pPr>
            <a:r>
              <a:rPr lang="pt-BR" dirty="0" smtClean="0"/>
              <a:t>61%</a:t>
            </a:r>
          </a:p>
          <a:p>
            <a:pPr marL="514350" indent="-514350">
              <a:buFont typeface="+mj-lt"/>
              <a:buAutoNum type="alphaLcParenR"/>
            </a:pPr>
            <a:r>
              <a:rPr lang="pt-BR" dirty="0" smtClean="0"/>
              <a:t>2%</a:t>
            </a:r>
          </a:p>
          <a:p>
            <a:pPr marL="514350" indent="-514350">
              <a:buFont typeface="+mj-lt"/>
              <a:buAutoNum type="alphaLcParenR"/>
            </a:pPr>
            <a:r>
              <a:rPr lang="pt-BR" dirty="0" smtClean="0"/>
              <a:t>21%</a:t>
            </a:r>
          </a:p>
          <a:p>
            <a:pPr marL="514350" indent="-514350">
              <a:buFont typeface="+mj-lt"/>
              <a:buAutoNum type="alphaLcParenR"/>
            </a:pPr>
            <a:r>
              <a:rPr lang="pt-BR" dirty="0" smtClean="0"/>
              <a:t>18%</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iterate type="lt">
                                    <p:tmPct val="0"/>
                                  </p:iterate>
                                  <p:childTnLst>
                                    <p:animClr clrSpc="rgb">
                                      <p:cBhvr override="childStyle">
                                        <p:cTn id="6" dur="500" fill="hold"/>
                                        <p:tgtEl>
                                          <p:spTgt spid="3">
                                            <p:txEl>
                                              <p:pRg st="2" end="2"/>
                                            </p:txEl>
                                          </p:spTgt>
                                        </p:tgtEl>
                                        <p:attrNameLst>
                                          <p:attrName>style.color</p:attrName>
                                        </p:attrNameLst>
                                      </p:cBhvr>
                                      <p:to>
                                        <a:srgbClr val="FF0000"/>
                                      </p:to>
                                    </p:animClr>
                                  </p:childTnLst>
                                </p:cTn>
                              </p:par>
                              <p:par>
                                <p:cTn id="7" presetID="18" presetClass="emph" presetSubtype="0" fill="hold" nodeType="withEffect">
                                  <p:stCondLst>
                                    <p:cond delay="0"/>
                                  </p:stCondLst>
                                  <p:iterate type="lt">
                                    <p:tmPct val="4000"/>
                                  </p:iterate>
                                  <p:childTnLst>
                                    <p:set>
                                      <p:cBhvr override="childStyle">
                                        <p:cTn id="8" dur="500" fill="hold"/>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pPr algn="l"/>
            <a:r>
              <a:rPr lang="en-US" sz="3600" b="1" dirty="0" smtClean="0"/>
              <a:t>3. The average age of a male impregnating an unwed teen is:</a:t>
            </a:r>
            <a:endParaRPr lang="en-US" sz="3600" b="1" dirty="0"/>
          </a:p>
        </p:txBody>
      </p:sp>
      <p:sp>
        <p:nvSpPr>
          <p:cNvPr id="3" name="Content Placeholder 2"/>
          <p:cNvSpPr>
            <a:spLocks noGrp="1"/>
          </p:cNvSpPr>
          <p:nvPr>
            <p:ph idx="1"/>
          </p:nvPr>
        </p:nvSpPr>
        <p:spPr/>
        <p:txBody>
          <a:bodyPr/>
          <a:lstStyle/>
          <a:p>
            <a:pPr marL="514350" indent="-514350">
              <a:buFont typeface="+mj-lt"/>
              <a:buAutoNum type="alphaLcParenR"/>
            </a:pPr>
            <a:endParaRPr lang="en-US" dirty="0" smtClean="0"/>
          </a:p>
          <a:p>
            <a:pPr marL="514350" indent="-514350">
              <a:buFont typeface="+mj-lt"/>
              <a:buAutoNum type="alphaLcParenR"/>
            </a:pPr>
            <a:r>
              <a:rPr lang="en-US" dirty="0" smtClean="0"/>
              <a:t>the same as the female</a:t>
            </a:r>
          </a:p>
          <a:p>
            <a:pPr marL="514350" indent="-514350">
              <a:buFont typeface="+mj-lt"/>
              <a:buAutoNum type="alphaLcParenR"/>
            </a:pPr>
            <a:r>
              <a:rPr lang="en-US" dirty="0" smtClean="0"/>
              <a:t>0 to 3 years older</a:t>
            </a:r>
          </a:p>
          <a:p>
            <a:pPr marL="514350" indent="-514350">
              <a:buFont typeface="+mj-lt"/>
              <a:buAutoNum type="alphaLcParenR"/>
            </a:pPr>
            <a:r>
              <a:rPr lang="en-US" dirty="0" smtClean="0"/>
              <a:t>more than six years older</a:t>
            </a:r>
          </a:p>
          <a:p>
            <a:pPr marL="514350" indent="-514350">
              <a:buFont typeface="+mj-lt"/>
              <a:buAutoNum type="alphaLcParenR"/>
            </a:pPr>
            <a:r>
              <a:rPr lang="en-US" dirty="0" smtClean="0"/>
              <a:t>3 to 5 years older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4" end="4"/>
                                            </p:txEl>
                                          </p:spTgt>
                                        </p:tgtEl>
                                        <p:attrNameLst>
                                          <p:attrName>style.textDecorationUnderline</p:attrName>
                                        </p:attrNameLst>
                                      </p:cBhvr>
                                      <p:to>
                                        <p:strVal val="true"/>
                                      </p:to>
                                    </p:set>
                                  </p:childTnLst>
                                </p:cTn>
                              </p:par>
                              <p:par>
                                <p:cTn id="7" presetID="3" presetClass="emph" presetSubtype="2" fill="hold" nodeType="withEffect">
                                  <p:stCondLst>
                                    <p:cond delay="0"/>
                                  </p:stCondLst>
                                  <p:iterate type="lt">
                                    <p:tmPct val="0"/>
                                  </p:iterate>
                                  <p:childTnLst>
                                    <p:animClr clrSpc="rgb">
                                      <p:cBhvr override="childStyle">
                                        <p:cTn id="8" dur="500" fill="hold"/>
                                        <p:tgtEl>
                                          <p:spTgt spid="3">
                                            <p:txEl>
                                              <p:pRg st="4" end="4"/>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a:ln>
            <a:solidFill>
              <a:schemeClr val="tx1"/>
            </a:solidFill>
          </a:ln>
        </p:spPr>
        <p:txBody>
          <a:bodyPr/>
          <a:lstStyle/>
          <a:p>
            <a:pPr algn="l"/>
            <a:r>
              <a:rPr lang="en-US" sz="3000" b="1" dirty="0" smtClean="0"/>
              <a:t>4. In 1973, 84% of children living in families below the federal poverty line received TANF (AFDC) support; the percentage in 2010 in California was:</a:t>
            </a:r>
            <a:endParaRPr lang="en-US" sz="3000" b="1" dirty="0"/>
          </a:p>
        </p:txBody>
      </p:sp>
      <p:sp>
        <p:nvSpPr>
          <p:cNvPr id="3" name="Content Placeholder 2"/>
          <p:cNvSpPr>
            <a:spLocks noGrp="1"/>
          </p:cNvSpPr>
          <p:nvPr>
            <p:ph idx="1"/>
          </p:nvPr>
        </p:nvSpPr>
        <p:spPr>
          <a:xfrm>
            <a:off x="457200" y="1752600"/>
            <a:ext cx="8229600" cy="4525963"/>
          </a:xfrm>
        </p:spPr>
        <p:txBody>
          <a:bodyPr/>
          <a:lstStyle/>
          <a:p>
            <a:pPr marL="514350" indent="-514350">
              <a:buFont typeface="+mj-lt"/>
              <a:buAutoNum type="alphaLcParenR"/>
            </a:pPr>
            <a:endParaRPr lang="pt-BR" dirty="0" smtClean="0"/>
          </a:p>
          <a:p>
            <a:pPr marL="514350" indent="-514350">
              <a:buNone/>
            </a:pPr>
            <a:endParaRPr lang="pt-BR" dirty="0" smtClean="0"/>
          </a:p>
          <a:p>
            <a:pPr marL="514350" indent="-514350">
              <a:buFont typeface="+mj-lt"/>
              <a:buAutoNum type="alphaLcParenR"/>
            </a:pPr>
            <a:r>
              <a:rPr lang="pt-BR" dirty="0" smtClean="0"/>
              <a:t>68%</a:t>
            </a:r>
          </a:p>
          <a:p>
            <a:pPr marL="514350" indent="-514350">
              <a:buFont typeface="+mj-lt"/>
              <a:buAutoNum type="alphaLcParenR"/>
            </a:pPr>
            <a:r>
              <a:rPr lang="pt-BR" dirty="0" smtClean="0"/>
              <a:t>35%</a:t>
            </a:r>
          </a:p>
          <a:p>
            <a:pPr marL="514350" indent="-514350">
              <a:buFont typeface="+mj-lt"/>
              <a:buAutoNum type="alphaLcParenR"/>
            </a:pPr>
            <a:r>
              <a:rPr lang="pt-BR" dirty="0" smtClean="0"/>
              <a:t>98%</a:t>
            </a:r>
          </a:p>
          <a:p>
            <a:pPr marL="514350" indent="-514350">
              <a:buFont typeface="+mj-lt"/>
              <a:buAutoNum type="alphaLcParenR"/>
            </a:pPr>
            <a:r>
              <a:rPr lang="pt-BR" dirty="0" smtClean="0"/>
              <a:t>88%</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iterate type="lt">
                                    <p:tmPct val="0"/>
                                  </p:iterate>
                                  <p:childTnLst>
                                    <p:animClr clrSpc="rgb">
                                      <p:cBhvr override="childStyle">
                                        <p:cTn id="6" dur="500" fill="hold"/>
                                        <p:tgtEl>
                                          <p:spTgt spid="3">
                                            <p:txEl>
                                              <p:pRg st="2" end="2"/>
                                            </p:txEl>
                                          </p:spTgt>
                                        </p:tgtEl>
                                        <p:attrNameLst>
                                          <p:attrName>style.color</p:attrName>
                                        </p:attrNameLst>
                                      </p:cBhvr>
                                      <p:to>
                                        <a:srgbClr val="FF0000"/>
                                      </p:to>
                                    </p:animClr>
                                  </p:childTnLst>
                                </p:cTn>
                              </p:par>
                              <p:par>
                                <p:cTn id="7" presetID="18" presetClass="emph" presetSubtype="0" fill="hold" nodeType="withEffect">
                                  <p:stCondLst>
                                    <p:cond delay="0"/>
                                  </p:stCondLst>
                                  <p:iterate type="lt">
                                    <p:tmPct val="4000"/>
                                  </p:iterate>
                                  <p:childTnLst>
                                    <p:set>
                                      <p:cBhvr override="childStyle">
                                        <p:cTn id="8" dur="500" fill="hold"/>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a:ln>
            <a:solidFill>
              <a:schemeClr val="tx1"/>
            </a:solidFill>
          </a:ln>
        </p:spPr>
        <p:txBody>
          <a:bodyPr/>
          <a:lstStyle/>
          <a:p>
            <a:pPr algn="l"/>
            <a:r>
              <a:rPr lang="en-US" sz="3600" b="1" dirty="0" smtClean="0"/>
              <a:t>5. In 1995, TANF (AFDC) spending was what percentage of the federal budget?</a:t>
            </a:r>
            <a:endParaRPr lang="en-US" sz="3600" b="1" dirty="0"/>
          </a:p>
        </p:txBody>
      </p:sp>
      <p:sp>
        <p:nvSpPr>
          <p:cNvPr id="3" name="Content Placeholder 2"/>
          <p:cNvSpPr>
            <a:spLocks noGrp="1"/>
          </p:cNvSpPr>
          <p:nvPr>
            <p:ph idx="1"/>
          </p:nvPr>
        </p:nvSpPr>
        <p:spPr/>
        <p:txBody>
          <a:bodyPr/>
          <a:lstStyle/>
          <a:p>
            <a:pPr marL="514350" indent="-514350">
              <a:buFont typeface="+mj-lt"/>
              <a:buAutoNum type="alphaLcParenR"/>
            </a:pPr>
            <a:endParaRPr lang="pt-BR" dirty="0" smtClean="0"/>
          </a:p>
          <a:p>
            <a:pPr marL="514350" indent="-514350">
              <a:buFont typeface="+mj-lt"/>
              <a:buAutoNum type="alphaLcParenR"/>
            </a:pPr>
            <a:r>
              <a:rPr lang="pt-BR" dirty="0" smtClean="0"/>
              <a:t>26%</a:t>
            </a:r>
          </a:p>
          <a:p>
            <a:pPr marL="514350" indent="-514350">
              <a:buFont typeface="+mj-lt"/>
              <a:buAutoNum type="alphaLcParenR"/>
            </a:pPr>
            <a:r>
              <a:rPr lang="pt-BR" dirty="0" smtClean="0"/>
              <a:t>1.5%</a:t>
            </a:r>
          </a:p>
          <a:p>
            <a:pPr marL="514350" indent="-514350">
              <a:buFont typeface="+mj-lt"/>
              <a:buAutoNum type="alphaLcParenR"/>
            </a:pPr>
            <a:r>
              <a:rPr lang="pt-BR" dirty="0" smtClean="0"/>
              <a:t>6%</a:t>
            </a:r>
          </a:p>
          <a:p>
            <a:pPr marL="514350" indent="-514350">
              <a:buFont typeface="+mj-lt"/>
              <a:buAutoNum type="alphaLcParenR"/>
            </a:pPr>
            <a:r>
              <a:rPr lang="pt-BR" dirty="0" smtClean="0"/>
              <a:t>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iterate type="lt">
                                    <p:tmPct val="0"/>
                                  </p:iterate>
                                  <p:childTnLst>
                                    <p:animClr clrSpc="rgb">
                                      <p:cBhvr override="childStyle">
                                        <p:cTn id="6" dur="500" fill="hold"/>
                                        <p:tgtEl>
                                          <p:spTgt spid="3">
                                            <p:txEl>
                                              <p:pRg st="2" end="2"/>
                                            </p:txEl>
                                          </p:spTgt>
                                        </p:tgtEl>
                                        <p:attrNameLst>
                                          <p:attrName>style.color</p:attrName>
                                        </p:attrNameLst>
                                      </p:cBhvr>
                                      <p:to>
                                        <a:srgbClr val="FF0000"/>
                                      </p:to>
                                    </p:animClr>
                                  </p:childTnLst>
                                </p:cTn>
                              </p:par>
                              <p:par>
                                <p:cTn id="7" presetID="18" presetClass="emph" presetSubtype="0" fill="hold" nodeType="withEffect">
                                  <p:stCondLst>
                                    <p:cond delay="0"/>
                                  </p:stCondLst>
                                  <p:iterate type="lt">
                                    <p:tmPct val="4000"/>
                                  </p:iterate>
                                  <p:childTnLst>
                                    <p:set>
                                      <p:cBhvr override="childStyle">
                                        <p:cTn id="8" dur="500" fill="hold"/>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a:ln>
            <a:solidFill>
              <a:schemeClr val="tx1"/>
            </a:solidFill>
          </a:ln>
        </p:spPr>
        <p:txBody>
          <a:bodyPr/>
          <a:lstStyle/>
          <a:p>
            <a:pPr algn="l"/>
            <a:r>
              <a:rPr lang="en-US" sz="3000" b="1" dirty="0" smtClean="0"/>
              <a:t>6. In 1989, TANF type support for a three-person family was $1,150 per month in current dollars; the maximum grant for the same family in 2010 is:</a:t>
            </a:r>
            <a:endParaRPr lang="en-US" sz="3000" b="1" dirty="0"/>
          </a:p>
        </p:txBody>
      </p:sp>
      <p:sp>
        <p:nvSpPr>
          <p:cNvPr id="3" name="Content Placeholder 2"/>
          <p:cNvSpPr>
            <a:spLocks noGrp="1"/>
          </p:cNvSpPr>
          <p:nvPr>
            <p:ph idx="1"/>
          </p:nvPr>
        </p:nvSpPr>
        <p:spPr>
          <a:xfrm>
            <a:off x="457200" y="2438400"/>
            <a:ext cx="8229600" cy="4068763"/>
          </a:xfrm>
        </p:spPr>
        <p:txBody>
          <a:bodyPr/>
          <a:lstStyle/>
          <a:p>
            <a:pPr marL="514350" indent="-514350">
              <a:buFont typeface="+mj-lt"/>
              <a:buAutoNum type="alphaLcParenR"/>
            </a:pPr>
            <a:endParaRPr lang="pt-BR" dirty="0" smtClean="0"/>
          </a:p>
          <a:p>
            <a:pPr marL="514350" indent="-514350">
              <a:buFont typeface="+mj-lt"/>
              <a:buAutoNum type="alphaLcParenR"/>
            </a:pPr>
            <a:r>
              <a:rPr lang="pt-BR" dirty="0" smtClean="0"/>
              <a:t>$1,100</a:t>
            </a:r>
          </a:p>
          <a:p>
            <a:pPr marL="514350" indent="-514350">
              <a:buFont typeface="+mj-lt"/>
              <a:buAutoNum type="alphaLcParenR"/>
            </a:pPr>
            <a:r>
              <a:rPr lang="pt-BR" dirty="0" smtClean="0"/>
              <a:t>$960</a:t>
            </a:r>
          </a:p>
          <a:p>
            <a:pPr marL="514350" indent="-514350">
              <a:buFont typeface="+mj-lt"/>
              <a:buAutoNum type="alphaLcParenR"/>
            </a:pPr>
            <a:r>
              <a:rPr lang="pt-BR" dirty="0" smtClean="0"/>
              <a:t>$790</a:t>
            </a:r>
          </a:p>
          <a:p>
            <a:pPr marL="514350" indent="-514350">
              <a:buFont typeface="+mj-lt"/>
              <a:buAutoNum type="alphaLcParenR"/>
            </a:pPr>
            <a:r>
              <a:rPr lang="pt-BR" dirty="0" smtClean="0"/>
              <a:t>$635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4" end="4"/>
                                            </p:txEl>
                                          </p:spTgt>
                                        </p:tgtEl>
                                        <p:attrNameLst>
                                          <p:attrName>style.textDecorationUnderline</p:attrName>
                                        </p:attrNameLst>
                                      </p:cBhvr>
                                      <p:to>
                                        <p:strVal val="true"/>
                                      </p:to>
                                    </p:set>
                                  </p:childTnLst>
                                </p:cTn>
                              </p:par>
                              <p:par>
                                <p:cTn id="7" presetID="3" presetClass="emph" presetSubtype="2" fill="hold" nodeType="withEffect">
                                  <p:stCondLst>
                                    <p:cond delay="0"/>
                                  </p:stCondLst>
                                  <p:iterate type="lt">
                                    <p:tmPct val="0"/>
                                  </p:iterate>
                                  <p:childTnLst>
                                    <p:animClr clrSpc="rgb">
                                      <p:cBhvr override="childStyle">
                                        <p:cTn id="8" dur="500" fill="hold"/>
                                        <p:tgtEl>
                                          <p:spTgt spid="3">
                                            <p:txEl>
                                              <p:pRg st="4" end="4"/>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a:ln>
            <a:solidFill>
              <a:schemeClr val="tx1"/>
            </a:solidFill>
          </a:ln>
        </p:spPr>
        <p:txBody>
          <a:bodyPr/>
          <a:lstStyle/>
          <a:p>
            <a:pPr algn="l"/>
            <a:r>
              <a:rPr lang="en-US" sz="3600" b="1" dirty="0" smtClean="0"/>
              <a:t>7. In 1995 (before welfare reform restrictions), each additional child increased benefits by:</a:t>
            </a:r>
            <a:endParaRPr lang="en-US" sz="3600" b="1" dirty="0"/>
          </a:p>
        </p:txBody>
      </p:sp>
      <p:sp>
        <p:nvSpPr>
          <p:cNvPr id="3" name="Content Placeholder 2"/>
          <p:cNvSpPr>
            <a:spLocks noGrp="1"/>
          </p:cNvSpPr>
          <p:nvPr>
            <p:ph idx="1"/>
          </p:nvPr>
        </p:nvSpPr>
        <p:spPr/>
        <p:txBody>
          <a:bodyPr/>
          <a:lstStyle/>
          <a:p>
            <a:pPr marL="514350" indent="-514350">
              <a:buFont typeface="+mj-lt"/>
              <a:buAutoNum type="alphaLcParenR"/>
            </a:pPr>
            <a:endParaRPr lang="pt-BR" dirty="0" smtClean="0"/>
          </a:p>
          <a:p>
            <a:pPr marL="514350" indent="-514350">
              <a:buFont typeface="+mj-lt"/>
              <a:buAutoNum type="alphaLcParenR"/>
            </a:pPr>
            <a:r>
              <a:rPr lang="pt-BR" dirty="0" smtClean="0"/>
              <a:t>$600</a:t>
            </a:r>
          </a:p>
          <a:p>
            <a:pPr marL="514350" indent="-514350">
              <a:buFont typeface="+mj-lt"/>
              <a:buAutoNum type="alphaLcParenR"/>
            </a:pPr>
            <a:r>
              <a:rPr lang="pt-BR" dirty="0" smtClean="0"/>
              <a:t>$450</a:t>
            </a:r>
          </a:p>
          <a:p>
            <a:pPr marL="514350" indent="-514350">
              <a:buFont typeface="+mj-lt"/>
              <a:buAutoNum type="alphaLcParenR"/>
            </a:pPr>
            <a:r>
              <a:rPr lang="pt-BR" dirty="0" smtClean="0"/>
              <a:t>$320</a:t>
            </a:r>
          </a:p>
          <a:p>
            <a:pPr marL="514350" indent="-514350">
              <a:buFont typeface="+mj-lt"/>
              <a:buAutoNum type="alphaLcParenR"/>
            </a:pPr>
            <a:r>
              <a:rPr lang="pt-BR" dirty="0" smtClean="0"/>
              <a:t>$105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4" end="4"/>
                                            </p:txEl>
                                          </p:spTgt>
                                        </p:tgtEl>
                                        <p:attrNameLst>
                                          <p:attrName>style.textDecorationUnderline</p:attrName>
                                        </p:attrNameLst>
                                      </p:cBhvr>
                                      <p:to>
                                        <p:strVal val="true"/>
                                      </p:to>
                                    </p:set>
                                  </p:childTnLst>
                                </p:cTn>
                              </p:par>
                              <p:par>
                                <p:cTn id="7" presetID="3" presetClass="emph" presetSubtype="2" fill="hold" nodeType="withEffect">
                                  <p:stCondLst>
                                    <p:cond delay="0"/>
                                  </p:stCondLst>
                                  <p:iterate type="lt">
                                    <p:tmPct val="0"/>
                                  </p:iterate>
                                  <p:childTnLst>
                                    <p:animClr clrSpc="rgb">
                                      <p:cBhvr override="childStyle">
                                        <p:cTn id="8" dur="500" fill="hold"/>
                                        <p:tgtEl>
                                          <p:spTgt spid="3">
                                            <p:txEl>
                                              <p:pRg st="4" end="4"/>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Font typeface="+mj-lt"/>
              <a:buAutoNum type="alphaLcParenR"/>
            </a:pPr>
            <a:endParaRPr lang="pt-BR" dirty="0" smtClean="0"/>
          </a:p>
          <a:p>
            <a:pPr marL="514350" indent="-514350">
              <a:buFont typeface="+mj-lt"/>
              <a:buAutoNum type="alphaLcParenR"/>
            </a:pPr>
            <a:r>
              <a:rPr lang="pt-BR" dirty="0" smtClean="0"/>
              <a:t>$12,500</a:t>
            </a:r>
          </a:p>
          <a:p>
            <a:pPr marL="514350" indent="-514350">
              <a:buFont typeface="+mj-lt"/>
              <a:buAutoNum type="alphaLcParenR"/>
            </a:pPr>
            <a:r>
              <a:rPr lang="pt-BR" dirty="0" smtClean="0"/>
              <a:t>$29,000</a:t>
            </a:r>
          </a:p>
          <a:p>
            <a:pPr marL="514350" indent="-514350">
              <a:buFont typeface="+mj-lt"/>
              <a:buAutoNum type="alphaLcParenR"/>
            </a:pPr>
            <a:r>
              <a:rPr lang="pt-BR" dirty="0" smtClean="0"/>
              <a:t>$18,000</a:t>
            </a:r>
          </a:p>
          <a:p>
            <a:pPr marL="514350" indent="-514350">
              <a:buFont typeface="+mj-lt"/>
              <a:buAutoNum type="alphaLcParenR"/>
            </a:pPr>
            <a:r>
              <a:rPr lang="pt-BR" dirty="0" smtClean="0"/>
              <a:t>$22,000</a:t>
            </a:r>
          </a:p>
          <a:p>
            <a:pPr marL="514350" indent="-514350">
              <a:buFont typeface="+mj-lt"/>
              <a:buAutoNum type="alphaLcParenR"/>
            </a:pPr>
            <a:endParaRPr lang="en-US" dirty="0"/>
          </a:p>
        </p:txBody>
      </p:sp>
      <p:sp>
        <p:nvSpPr>
          <p:cNvPr id="4" name="Title 1"/>
          <p:cNvSpPr>
            <a:spLocks noGrp="1"/>
          </p:cNvSpPr>
          <p:nvPr>
            <p:ph type="title"/>
          </p:nvPr>
        </p:nvSpPr>
        <p:spPr>
          <a:xfrm>
            <a:off x="457200" y="274638"/>
            <a:ext cx="8229600" cy="1477962"/>
          </a:xfrm>
          <a:ln>
            <a:solidFill>
              <a:schemeClr val="tx1"/>
            </a:solidFill>
          </a:ln>
        </p:spPr>
        <p:txBody>
          <a:bodyPr/>
          <a:lstStyle/>
          <a:p>
            <a:pPr algn="l"/>
            <a:r>
              <a:rPr lang="en-US" sz="3600" b="1" dirty="0" smtClean="0"/>
              <a:t>8. The median annual income of a single mother with 2 young children is:</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iterate type="lt">
                                    <p:tmPct val="0"/>
                                  </p:iterate>
                                  <p:childTnLst>
                                    <p:animClr clrSpc="rgb">
                                      <p:cBhvr override="childStyle">
                                        <p:cTn id="6" dur="500" fill="hold"/>
                                        <p:tgtEl>
                                          <p:spTgt spid="3">
                                            <p:txEl>
                                              <p:pRg st="1" end="1"/>
                                            </p:txEl>
                                          </p:spTgt>
                                        </p:tgtEl>
                                        <p:attrNameLst>
                                          <p:attrName>style.color</p:attrName>
                                        </p:attrNameLst>
                                      </p:cBhvr>
                                      <p:to>
                                        <a:srgbClr val="FF0000"/>
                                      </p:to>
                                    </p:animClr>
                                  </p:childTnLst>
                                </p:cTn>
                              </p:par>
                              <p:par>
                                <p:cTn id="7" presetID="18" presetClass="emph" presetSubtype="0" fill="hold" nodeType="withEffect">
                                  <p:stCondLst>
                                    <p:cond delay="0"/>
                                  </p:stCondLst>
                                  <p:iterate type="lt">
                                    <p:tmPct val="4000"/>
                                  </p:iterate>
                                  <p:childTnLst>
                                    <p:set>
                                      <p:cBhvr override="childStyle">
                                        <p:cTn id="8" dur="500" fill="hold"/>
                                        <p:tgtEl>
                                          <p:spTgt spid="3">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Font typeface="+mj-lt"/>
              <a:buAutoNum type="alphaLcParenR"/>
            </a:pPr>
            <a:endParaRPr lang="pt-BR" dirty="0" smtClean="0"/>
          </a:p>
          <a:p>
            <a:pPr marL="514350" indent="-514350">
              <a:buFont typeface="+mj-lt"/>
              <a:buAutoNum type="alphaLcParenR"/>
            </a:pPr>
            <a:r>
              <a:rPr lang="pl-PL" dirty="0" smtClean="0"/>
              <a:t>$18,000  </a:t>
            </a:r>
            <a:endParaRPr lang="en-US" dirty="0" smtClean="0"/>
          </a:p>
          <a:p>
            <a:pPr marL="514350" indent="-514350">
              <a:buFont typeface="+mj-lt"/>
              <a:buAutoNum type="alphaLcParenR"/>
            </a:pPr>
            <a:r>
              <a:rPr lang="pl-PL" dirty="0" smtClean="0"/>
              <a:t>$32,000   </a:t>
            </a:r>
            <a:endParaRPr lang="en-US" dirty="0" smtClean="0"/>
          </a:p>
          <a:p>
            <a:pPr marL="514350" indent="-514350">
              <a:buFont typeface="+mj-lt"/>
              <a:buAutoNum type="alphaLcParenR"/>
            </a:pPr>
            <a:r>
              <a:rPr lang="pl-PL" dirty="0" smtClean="0"/>
              <a:t>$56,000   </a:t>
            </a:r>
            <a:endParaRPr lang="en-US" dirty="0" smtClean="0"/>
          </a:p>
          <a:p>
            <a:pPr marL="514350" indent="-514350">
              <a:buFont typeface="+mj-lt"/>
              <a:buAutoNum type="alphaLcParenR"/>
            </a:pPr>
            <a:r>
              <a:rPr lang="pl-PL" dirty="0" smtClean="0"/>
              <a:t>$26,000</a:t>
            </a:r>
            <a:endParaRPr lang="en-US" dirty="0"/>
          </a:p>
        </p:txBody>
      </p:sp>
      <p:sp>
        <p:nvSpPr>
          <p:cNvPr id="4" name="Title 1"/>
          <p:cNvSpPr>
            <a:spLocks noGrp="1"/>
          </p:cNvSpPr>
          <p:nvPr>
            <p:ph type="title"/>
          </p:nvPr>
        </p:nvSpPr>
        <p:spPr>
          <a:xfrm>
            <a:off x="457200" y="274638"/>
            <a:ext cx="8229600" cy="1630362"/>
          </a:xfrm>
          <a:ln>
            <a:solidFill>
              <a:schemeClr val="tx1"/>
            </a:solidFill>
          </a:ln>
        </p:spPr>
        <p:txBody>
          <a:bodyPr/>
          <a:lstStyle/>
          <a:p>
            <a:pPr algn="l"/>
            <a:r>
              <a:rPr lang="en-US" sz="3600" b="1" dirty="0" smtClean="0"/>
              <a:t>9. The median annual income of a married couple with 2 young children is:</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3" end="3"/>
                                            </p:txEl>
                                          </p:spTgt>
                                        </p:tgtEl>
                                        <p:attrNameLst>
                                          <p:attrName>style.textDecorationUnderline</p:attrName>
                                        </p:attrNameLst>
                                      </p:cBhvr>
                                      <p:to>
                                        <p:strVal val="true"/>
                                      </p:to>
                                    </p:set>
                                  </p:childTnLst>
                                </p:cTn>
                              </p:par>
                              <p:par>
                                <p:cTn id="7" presetID="3" presetClass="emph" presetSubtype="2" fill="hold" nodeType="withEffect">
                                  <p:stCondLst>
                                    <p:cond delay="0"/>
                                  </p:stCondLst>
                                  <p:iterate type="lt">
                                    <p:tmPct val="0"/>
                                  </p:iterate>
                                  <p:childTnLst>
                                    <p:animClr clrSpc="rgb">
                                      <p:cBhvr override="childStyle">
                                        <p:cTn id="8" dur="500" fill="hold"/>
                                        <p:tgtEl>
                                          <p:spTgt spid="3">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3992563"/>
          </a:xfrm>
        </p:spPr>
        <p:txBody>
          <a:bodyPr/>
          <a:lstStyle/>
          <a:p>
            <a:pPr marL="514350" indent="-514350">
              <a:buFont typeface="+mj-lt"/>
              <a:buAutoNum type="alphaLcParenR"/>
            </a:pPr>
            <a:endParaRPr lang="pt-BR" dirty="0" smtClean="0"/>
          </a:p>
          <a:p>
            <a:pPr marL="514350" indent="-514350">
              <a:buFont typeface="+mj-lt"/>
              <a:buAutoNum type="alphaLcParenR"/>
            </a:pPr>
            <a:r>
              <a:rPr lang="pt-BR" dirty="0" smtClean="0"/>
              <a:t>$160   </a:t>
            </a:r>
          </a:p>
          <a:p>
            <a:pPr marL="514350" indent="-514350">
              <a:buFont typeface="+mj-lt"/>
              <a:buAutoNum type="alphaLcParenR"/>
            </a:pPr>
            <a:r>
              <a:rPr lang="pt-BR" dirty="0" smtClean="0"/>
              <a:t>$324   </a:t>
            </a:r>
          </a:p>
          <a:p>
            <a:pPr marL="514350" indent="-514350">
              <a:buFont typeface="+mj-lt"/>
              <a:buAutoNum type="alphaLcParenR"/>
            </a:pPr>
            <a:r>
              <a:rPr lang="pt-BR" dirty="0" smtClean="0"/>
              <a:t>$54   </a:t>
            </a:r>
          </a:p>
          <a:p>
            <a:pPr marL="514350" indent="-514350">
              <a:buFont typeface="+mj-lt"/>
              <a:buAutoNum type="alphaLcParenR"/>
            </a:pPr>
            <a:r>
              <a:rPr lang="pt-BR" dirty="0" smtClean="0"/>
              <a:t>$95</a:t>
            </a:r>
            <a:endParaRPr lang="en-US" dirty="0"/>
          </a:p>
        </p:txBody>
      </p:sp>
      <p:sp>
        <p:nvSpPr>
          <p:cNvPr id="4" name="Title 1"/>
          <p:cNvSpPr>
            <a:spLocks noGrp="1"/>
          </p:cNvSpPr>
          <p:nvPr>
            <p:ph type="title"/>
          </p:nvPr>
        </p:nvSpPr>
        <p:spPr>
          <a:xfrm>
            <a:off x="457200" y="274638"/>
            <a:ext cx="8229600" cy="1782762"/>
          </a:xfrm>
          <a:ln>
            <a:solidFill>
              <a:schemeClr val="tx1"/>
            </a:solidFill>
          </a:ln>
        </p:spPr>
        <p:txBody>
          <a:bodyPr/>
          <a:lstStyle/>
          <a:p>
            <a:pPr algn="l"/>
            <a:r>
              <a:rPr lang="en-US" sz="3000" b="1" dirty="0" smtClean="0"/>
              <a:t>10. Of the 2.4 million absent fathers tracked by California agencies, the average amount paid for each of the 4.5 million children they have fathered per month is:</a:t>
            </a:r>
            <a:endParaRPr lang="en-US" sz="3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3" end="3"/>
                                            </p:txEl>
                                          </p:spTgt>
                                        </p:tgtEl>
                                        <p:attrNameLst>
                                          <p:attrName>style.textDecorationUnderline</p:attrName>
                                        </p:attrNameLst>
                                      </p:cBhvr>
                                      <p:to>
                                        <p:strVal val="true"/>
                                      </p:to>
                                    </p:set>
                                  </p:childTnLst>
                                </p:cTn>
                              </p:par>
                              <p:par>
                                <p:cTn id="7" presetID="3" presetClass="emph" presetSubtype="2" fill="hold" nodeType="withEffect">
                                  <p:stCondLst>
                                    <p:cond delay="0"/>
                                  </p:stCondLst>
                                  <p:iterate type="lt">
                                    <p:tmPct val="0"/>
                                  </p:iterate>
                                  <p:childTnLst>
                                    <p:animClr clrSpc="rgb">
                                      <p:cBhvr override="childStyle">
                                        <p:cTn id="8" dur="500" fill="hold"/>
                                        <p:tgtEl>
                                          <p:spTgt spid="3">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457200"/>
            <a:ext cx="8077200" cy="762000"/>
          </a:xfrm>
          <a:ln>
            <a:solidFill>
              <a:schemeClr val="tx1"/>
            </a:solidFill>
          </a:ln>
        </p:spPr>
        <p:txBody>
          <a:bodyPr/>
          <a:lstStyle/>
          <a:p>
            <a:pPr eaLnBrk="1" hangingPunct="1"/>
            <a:r>
              <a:rPr lang="en-US" sz="3600" b="1" dirty="0" smtClean="0"/>
              <a:t>CAI Team</a:t>
            </a:r>
          </a:p>
        </p:txBody>
      </p:sp>
      <p:sp>
        <p:nvSpPr>
          <p:cNvPr id="3075" name="Rectangle 3"/>
          <p:cNvSpPr>
            <a:spLocks noGrp="1" noChangeArrowheads="1"/>
          </p:cNvSpPr>
          <p:nvPr>
            <p:ph type="subTitle" idx="1"/>
          </p:nvPr>
        </p:nvSpPr>
        <p:spPr>
          <a:xfrm>
            <a:off x="457200" y="1524000"/>
            <a:ext cx="8686800" cy="4800600"/>
          </a:xfrm>
        </p:spPr>
        <p:txBody>
          <a:bodyPr/>
          <a:lstStyle/>
          <a:p>
            <a:pPr algn="l" eaLnBrk="1" hangingPunct="1">
              <a:lnSpc>
                <a:spcPct val="90000"/>
              </a:lnSpc>
              <a:buFont typeface="Wingdings" pitchFamily="2" charset="2"/>
              <a:buChar char="§"/>
            </a:pPr>
            <a:r>
              <a:rPr lang="en-US" sz="2000" b="1" dirty="0" smtClean="0"/>
              <a:t>Robert C. Fellmeth </a:t>
            </a:r>
            <a:r>
              <a:rPr lang="en-US" sz="1600" dirty="0" smtClean="0"/>
              <a:t>-- Executive Director  -- cpil@sandiego.edu</a:t>
            </a:r>
          </a:p>
          <a:p>
            <a:pPr algn="l" eaLnBrk="1" hangingPunct="1">
              <a:lnSpc>
                <a:spcPct val="90000"/>
              </a:lnSpc>
              <a:spcBef>
                <a:spcPts val="1200"/>
              </a:spcBef>
              <a:buFont typeface="Wingdings" pitchFamily="2" charset="2"/>
              <a:buChar char="§"/>
            </a:pPr>
            <a:r>
              <a:rPr lang="en-US" sz="2000" b="1" dirty="0" smtClean="0"/>
              <a:t>Elisa Weichel</a:t>
            </a:r>
            <a:r>
              <a:rPr lang="en-US" sz="2000" dirty="0" smtClean="0"/>
              <a:t> -- </a:t>
            </a:r>
            <a:r>
              <a:rPr lang="en-US" sz="1600" dirty="0" smtClean="0"/>
              <a:t>Administrative Director/Staff Attorney -- eweichel@sandiego.edu</a:t>
            </a:r>
          </a:p>
          <a:p>
            <a:pPr algn="l" eaLnBrk="1" hangingPunct="1">
              <a:lnSpc>
                <a:spcPct val="90000"/>
              </a:lnSpc>
              <a:spcBef>
                <a:spcPts val="1200"/>
              </a:spcBef>
              <a:buFont typeface="Wingdings" pitchFamily="2" charset="2"/>
              <a:buChar char="§"/>
            </a:pPr>
            <a:r>
              <a:rPr lang="en-US" sz="2000" b="1" dirty="0" smtClean="0"/>
              <a:t>Christina Riehl</a:t>
            </a:r>
            <a:r>
              <a:rPr lang="en-US" sz="2000" dirty="0" smtClean="0"/>
              <a:t> -- </a:t>
            </a:r>
            <a:r>
              <a:rPr lang="en-US" sz="1600" dirty="0" smtClean="0"/>
              <a:t>Senior Staff Attorney -- criehl@sandiego.edu</a:t>
            </a:r>
          </a:p>
          <a:p>
            <a:pPr algn="l" eaLnBrk="1" hangingPunct="1">
              <a:lnSpc>
                <a:spcPct val="90000"/>
              </a:lnSpc>
              <a:spcBef>
                <a:spcPts val="1200"/>
              </a:spcBef>
              <a:buFont typeface="Wingdings" pitchFamily="2" charset="2"/>
              <a:buChar char="§"/>
            </a:pPr>
            <a:r>
              <a:rPr lang="en-US" sz="2000" b="1" dirty="0" smtClean="0"/>
              <a:t>Melanie Delgado</a:t>
            </a:r>
            <a:r>
              <a:rPr lang="en-US" sz="2000" dirty="0" smtClean="0"/>
              <a:t> -- </a:t>
            </a:r>
            <a:r>
              <a:rPr lang="en-US" sz="1600" dirty="0" smtClean="0"/>
              <a:t>Staff Attorney -- </a:t>
            </a:r>
            <a:r>
              <a:rPr lang="en-US" sz="1600" dirty="0" smtClean="0">
                <a:hlinkClick r:id="rId3"/>
              </a:rPr>
              <a:t>mdelgado@sandiego.edu</a:t>
            </a:r>
            <a:endParaRPr lang="en-US" sz="1600" dirty="0" smtClean="0"/>
          </a:p>
          <a:p>
            <a:pPr algn="l" eaLnBrk="1" hangingPunct="1">
              <a:lnSpc>
                <a:spcPct val="90000"/>
              </a:lnSpc>
              <a:spcBef>
                <a:spcPts val="1200"/>
              </a:spcBef>
              <a:buFont typeface="Wingdings" pitchFamily="2" charset="2"/>
              <a:buChar char="§"/>
            </a:pPr>
            <a:r>
              <a:rPr lang="en-US" sz="2000" b="1" dirty="0" smtClean="0"/>
              <a:t>Mercedes Lanznaster</a:t>
            </a:r>
            <a:r>
              <a:rPr lang="en-US" sz="2000" dirty="0" smtClean="0"/>
              <a:t> </a:t>
            </a:r>
            <a:r>
              <a:rPr lang="en-US" sz="2000" dirty="0" smtClean="0"/>
              <a:t>-- </a:t>
            </a:r>
            <a:r>
              <a:rPr lang="en-US" sz="1600" dirty="0" smtClean="0"/>
              <a:t>Executive Assistant -- </a:t>
            </a:r>
            <a:r>
              <a:rPr lang="en-US" sz="1600" dirty="0" smtClean="0"/>
              <a:t>mlanznaster@sandiego.edu</a:t>
            </a:r>
            <a:endParaRPr lang="en-US" sz="1600" dirty="0" smtClean="0"/>
          </a:p>
          <a:p>
            <a:pPr algn="l" eaLnBrk="1" hangingPunct="1">
              <a:lnSpc>
                <a:spcPct val="90000"/>
              </a:lnSpc>
              <a:spcBef>
                <a:spcPts val="1200"/>
              </a:spcBef>
              <a:buFont typeface="Wingdings" pitchFamily="2" charset="2"/>
              <a:buChar char="§"/>
            </a:pPr>
            <a:r>
              <a:rPr lang="en-US" sz="2000" b="1" dirty="0" smtClean="0"/>
              <a:t>Christina Falcone </a:t>
            </a:r>
            <a:r>
              <a:rPr lang="en-US" sz="1600" dirty="0" smtClean="0"/>
              <a:t>– Executive Assistant – </a:t>
            </a:r>
            <a:r>
              <a:rPr lang="en-US" sz="1600" dirty="0" smtClean="0">
                <a:hlinkClick r:id="rId4"/>
              </a:rPr>
              <a:t>cfalcone@sandiego.edu</a:t>
            </a:r>
            <a:endParaRPr lang="en-US" sz="1600" dirty="0" smtClean="0"/>
          </a:p>
          <a:p>
            <a:pPr algn="l" eaLnBrk="1" hangingPunct="1">
              <a:lnSpc>
                <a:spcPct val="90000"/>
              </a:lnSpc>
              <a:spcBef>
                <a:spcPts val="1200"/>
              </a:spcBef>
              <a:buFont typeface="Wingdings" pitchFamily="2" charset="2"/>
              <a:buChar char="§"/>
            </a:pPr>
            <a:endParaRPr lang="en-US" sz="1600" dirty="0" smtClean="0"/>
          </a:p>
          <a:p>
            <a:pPr algn="l" eaLnBrk="1" hangingPunct="1">
              <a:spcBef>
                <a:spcPts val="0"/>
              </a:spcBef>
              <a:buFont typeface="Wingdings" pitchFamily="2" charset="2"/>
              <a:buChar char="§"/>
            </a:pPr>
            <a:r>
              <a:rPr lang="en-US" sz="1600" i="1" dirty="0" smtClean="0"/>
              <a:t>Sacramento: Ed Howard</a:t>
            </a:r>
          </a:p>
          <a:p>
            <a:pPr algn="l" eaLnBrk="1" hangingPunct="1">
              <a:spcBef>
                <a:spcPts val="0"/>
              </a:spcBef>
              <a:buFont typeface="Wingdings" pitchFamily="2" charset="2"/>
              <a:buChar char="§"/>
            </a:pPr>
            <a:endParaRPr lang="en-US" sz="1600" i="1" dirty="0" smtClean="0"/>
          </a:p>
          <a:p>
            <a:pPr algn="l" eaLnBrk="1" hangingPunct="1">
              <a:spcBef>
                <a:spcPts val="0"/>
              </a:spcBef>
              <a:buFont typeface="Wingdings" pitchFamily="2" charset="2"/>
              <a:buChar char="§"/>
            </a:pPr>
            <a:r>
              <a:rPr lang="en-US" sz="1600" i="1" dirty="0" smtClean="0"/>
              <a:t>Washington, D.C.: Amy Harfeld</a:t>
            </a:r>
          </a:p>
          <a:p>
            <a:pPr algn="l" eaLnBrk="1" hangingPunct="1">
              <a:lnSpc>
                <a:spcPct val="90000"/>
              </a:lnSpc>
              <a:spcBef>
                <a:spcPts val="1200"/>
              </a:spcBef>
              <a:buFont typeface="Wingdings" pitchFamily="2" charset="2"/>
              <a:buChar char="§"/>
            </a:pPr>
            <a:endParaRPr lang="en-US" sz="1600" dirty="0" smtClean="0"/>
          </a:p>
          <a:p>
            <a:pPr algn="l" eaLnBrk="1" hangingPunct="1">
              <a:lnSpc>
                <a:spcPct val="90000"/>
              </a:lnSpc>
              <a:spcBef>
                <a:spcPts val="1200"/>
              </a:spcBef>
              <a:buFont typeface="Wingdings" pitchFamily="2" charset="2"/>
              <a:buChar char="§"/>
            </a:pPr>
            <a:endParaRPr lang="en-US" sz="1600" dirty="0" smtClean="0"/>
          </a:p>
          <a:p>
            <a:pPr algn="l" eaLnBrk="1" hangingPunct="1">
              <a:lnSpc>
                <a:spcPct val="90000"/>
              </a:lnSpc>
              <a:spcBef>
                <a:spcPts val="1200"/>
              </a:spcBef>
              <a:buFont typeface="Wingdings" pitchFamily="2" charset="2"/>
              <a:buChar char="§"/>
            </a:pPr>
            <a:endParaRPr lang="en-US" sz="16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Font typeface="+mj-lt"/>
              <a:buAutoNum type="alphaLcParenR"/>
            </a:pPr>
            <a:endParaRPr lang="pt-BR" dirty="0" smtClean="0"/>
          </a:p>
          <a:p>
            <a:pPr marL="514350" indent="-514350">
              <a:buFont typeface="+mj-lt"/>
              <a:buAutoNum type="alphaLcParenR"/>
            </a:pPr>
            <a:r>
              <a:rPr lang="pt-BR" dirty="0" smtClean="0"/>
              <a:t>10%</a:t>
            </a:r>
          </a:p>
          <a:p>
            <a:pPr marL="514350" indent="-514350">
              <a:buFont typeface="+mj-lt"/>
              <a:buAutoNum type="alphaLcParenR"/>
            </a:pPr>
            <a:r>
              <a:rPr lang="pt-BR" dirty="0" smtClean="0"/>
              <a:t>15%   </a:t>
            </a:r>
          </a:p>
          <a:p>
            <a:pPr marL="514350" indent="-514350">
              <a:buFont typeface="+mj-lt"/>
              <a:buAutoNum type="alphaLcParenR"/>
            </a:pPr>
            <a:r>
              <a:rPr lang="pt-BR" dirty="0" smtClean="0"/>
              <a:t>22%   </a:t>
            </a:r>
          </a:p>
          <a:p>
            <a:pPr marL="514350" indent="-514350">
              <a:buFont typeface="+mj-lt"/>
              <a:buAutoNum type="alphaLcParenR"/>
            </a:pPr>
            <a:r>
              <a:rPr lang="pt-BR" dirty="0" smtClean="0"/>
              <a:t>40%</a:t>
            </a:r>
            <a:endParaRPr lang="en-US" dirty="0"/>
          </a:p>
        </p:txBody>
      </p:sp>
      <p:sp>
        <p:nvSpPr>
          <p:cNvPr id="4" name="Title 1"/>
          <p:cNvSpPr>
            <a:spLocks noGrp="1"/>
          </p:cNvSpPr>
          <p:nvPr>
            <p:ph type="title"/>
          </p:nvPr>
        </p:nvSpPr>
        <p:spPr>
          <a:xfrm>
            <a:off x="457200" y="274638"/>
            <a:ext cx="8229600" cy="1143000"/>
          </a:xfrm>
          <a:ln>
            <a:solidFill>
              <a:schemeClr val="tx1"/>
            </a:solidFill>
          </a:ln>
        </p:spPr>
        <p:txBody>
          <a:bodyPr/>
          <a:lstStyle/>
          <a:p>
            <a:pPr algn="l"/>
            <a:r>
              <a:rPr lang="en-US" sz="3600" b="1" dirty="0" smtClean="0"/>
              <a:t>11. The unwed birth rate nationally and in California is: </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4" end="4"/>
                                            </p:txEl>
                                          </p:spTgt>
                                        </p:tgtEl>
                                        <p:attrNameLst>
                                          <p:attrName>style.textDecorationUnderline</p:attrName>
                                        </p:attrNameLst>
                                      </p:cBhvr>
                                      <p:to>
                                        <p:strVal val="true"/>
                                      </p:to>
                                    </p:set>
                                  </p:childTnLst>
                                </p:cTn>
                              </p:par>
                              <p:par>
                                <p:cTn id="7" presetID="3" presetClass="emph" presetSubtype="2" fill="hold" nodeType="withEffect">
                                  <p:stCondLst>
                                    <p:cond delay="0"/>
                                  </p:stCondLst>
                                  <p:iterate type="lt">
                                    <p:tmPct val="0"/>
                                  </p:iterate>
                                  <p:childTnLst>
                                    <p:animClr clrSpc="rgb">
                                      <p:cBhvr override="childStyle">
                                        <p:cTn id="8" dur="500" fill="hold"/>
                                        <p:tgtEl>
                                          <p:spTgt spid="3">
                                            <p:txEl>
                                              <p:pRg st="4" end="4"/>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Font typeface="+mj-lt"/>
              <a:buAutoNum type="alphaLcParenR"/>
            </a:pPr>
            <a:endParaRPr lang="pt-BR" dirty="0" smtClean="0"/>
          </a:p>
          <a:p>
            <a:pPr marL="514350" indent="-514350">
              <a:buFont typeface="+mj-lt"/>
              <a:buAutoNum type="alphaLcParenR"/>
            </a:pPr>
            <a:r>
              <a:rPr lang="pt-BR" dirty="0" smtClean="0"/>
              <a:t>15%</a:t>
            </a:r>
          </a:p>
          <a:p>
            <a:pPr marL="514350" indent="-514350">
              <a:buFont typeface="+mj-lt"/>
              <a:buAutoNum type="alphaLcParenR"/>
            </a:pPr>
            <a:r>
              <a:rPr lang="pt-BR" dirty="0" smtClean="0"/>
              <a:t>22%</a:t>
            </a:r>
          </a:p>
          <a:p>
            <a:pPr marL="514350" indent="-514350">
              <a:buFont typeface="+mj-lt"/>
              <a:buAutoNum type="alphaLcParenR"/>
            </a:pPr>
            <a:r>
              <a:rPr lang="pt-BR" dirty="0" smtClean="0"/>
              <a:t>32%</a:t>
            </a:r>
          </a:p>
          <a:p>
            <a:pPr marL="514350" indent="-514350">
              <a:buFont typeface="+mj-lt"/>
              <a:buAutoNum type="alphaLcParenR"/>
            </a:pPr>
            <a:r>
              <a:rPr lang="pt-BR" dirty="0" smtClean="0"/>
              <a:t>70%</a:t>
            </a:r>
            <a:endParaRPr lang="en-US" dirty="0"/>
          </a:p>
        </p:txBody>
      </p:sp>
      <p:sp>
        <p:nvSpPr>
          <p:cNvPr id="4" name="Title 1"/>
          <p:cNvSpPr>
            <a:spLocks noGrp="1"/>
          </p:cNvSpPr>
          <p:nvPr>
            <p:ph type="title"/>
          </p:nvPr>
        </p:nvSpPr>
        <p:spPr>
          <a:xfrm>
            <a:off x="457200" y="274638"/>
            <a:ext cx="8229600" cy="1143000"/>
          </a:xfrm>
          <a:ln>
            <a:solidFill>
              <a:schemeClr val="tx1"/>
            </a:solidFill>
          </a:ln>
        </p:spPr>
        <p:txBody>
          <a:bodyPr/>
          <a:lstStyle/>
          <a:p>
            <a:pPr algn="l"/>
            <a:r>
              <a:rPr lang="en-US" sz="3600" b="1" dirty="0" smtClean="0"/>
              <a:t>12. The unwed birth rate among African Americans is: </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4" end="4"/>
                                            </p:txEl>
                                          </p:spTgt>
                                        </p:tgtEl>
                                        <p:attrNameLst>
                                          <p:attrName>style.textDecorationUnderline</p:attrName>
                                        </p:attrNameLst>
                                      </p:cBhvr>
                                      <p:to>
                                        <p:strVal val="true"/>
                                      </p:to>
                                    </p:set>
                                  </p:childTnLst>
                                </p:cTn>
                              </p:par>
                              <p:par>
                                <p:cTn id="7" presetID="3" presetClass="emph" presetSubtype="2" fill="hold" nodeType="withEffect">
                                  <p:stCondLst>
                                    <p:cond delay="0"/>
                                  </p:stCondLst>
                                  <p:iterate type="lt">
                                    <p:tmPct val="0"/>
                                  </p:iterate>
                                  <p:childTnLst>
                                    <p:animClr clrSpc="rgb">
                                      <p:cBhvr override="childStyle">
                                        <p:cTn id="8" dur="500" fill="hold"/>
                                        <p:tgtEl>
                                          <p:spTgt spid="3">
                                            <p:txEl>
                                              <p:pRg st="4" end="4"/>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525963"/>
          </a:xfrm>
        </p:spPr>
        <p:txBody>
          <a:bodyPr/>
          <a:lstStyle/>
          <a:p>
            <a:pPr marL="514350" indent="-514350">
              <a:buFont typeface="+mj-lt"/>
              <a:buAutoNum type="alphaLcParenR"/>
            </a:pPr>
            <a:endParaRPr lang="pt-BR" dirty="0" smtClean="0"/>
          </a:p>
          <a:p>
            <a:pPr marL="514350" indent="-514350">
              <a:buFont typeface="+mj-lt"/>
              <a:buAutoNum type="alphaLcParenR"/>
            </a:pPr>
            <a:r>
              <a:rPr lang="pt-BR" dirty="0" smtClean="0"/>
              <a:t>35%   </a:t>
            </a:r>
          </a:p>
          <a:p>
            <a:pPr marL="514350" indent="-514350">
              <a:buFont typeface="+mj-lt"/>
              <a:buAutoNum type="alphaLcParenR"/>
            </a:pPr>
            <a:r>
              <a:rPr lang="pt-BR" dirty="0" smtClean="0"/>
              <a:t>18%   </a:t>
            </a:r>
          </a:p>
          <a:p>
            <a:pPr marL="514350" indent="-514350">
              <a:buFont typeface="+mj-lt"/>
              <a:buAutoNum type="alphaLcParenR"/>
            </a:pPr>
            <a:r>
              <a:rPr lang="pt-BR" dirty="0" smtClean="0"/>
              <a:t>6%   </a:t>
            </a:r>
          </a:p>
          <a:p>
            <a:pPr marL="514350" indent="-514350">
              <a:buFont typeface="+mj-lt"/>
              <a:buAutoNum type="alphaLcParenR"/>
            </a:pPr>
            <a:r>
              <a:rPr lang="pt-BR" dirty="0" smtClean="0"/>
              <a:t>1%</a:t>
            </a:r>
          </a:p>
        </p:txBody>
      </p:sp>
      <p:sp>
        <p:nvSpPr>
          <p:cNvPr id="4" name="Title 1"/>
          <p:cNvSpPr>
            <a:spLocks noGrp="1"/>
          </p:cNvSpPr>
          <p:nvPr>
            <p:ph type="title"/>
          </p:nvPr>
        </p:nvSpPr>
        <p:spPr>
          <a:xfrm>
            <a:off x="457200" y="274638"/>
            <a:ext cx="8229600" cy="1706562"/>
          </a:xfrm>
          <a:ln>
            <a:solidFill>
              <a:schemeClr val="tx1"/>
            </a:solidFill>
          </a:ln>
        </p:spPr>
        <p:txBody>
          <a:bodyPr/>
          <a:lstStyle/>
          <a:p>
            <a:pPr algn="l"/>
            <a:r>
              <a:rPr lang="en-US" sz="3600" b="1" dirty="0" smtClean="0"/>
              <a:t>13. The percentage of families who have resided in California less than one year and are receiving TANF is:</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4" end="4"/>
                                            </p:txEl>
                                          </p:spTgt>
                                        </p:tgtEl>
                                        <p:attrNameLst>
                                          <p:attrName>style.textDecorationUnderline</p:attrName>
                                        </p:attrNameLst>
                                      </p:cBhvr>
                                      <p:to>
                                        <p:strVal val="true"/>
                                      </p:to>
                                    </p:set>
                                  </p:childTnLst>
                                </p:cTn>
                              </p:par>
                              <p:par>
                                <p:cTn id="7" presetID="3" presetClass="emph" presetSubtype="2" fill="hold" nodeType="withEffect">
                                  <p:stCondLst>
                                    <p:cond delay="0"/>
                                  </p:stCondLst>
                                  <p:iterate type="lt">
                                    <p:tmPct val="0"/>
                                  </p:iterate>
                                  <p:childTnLst>
                                    <p:animClr clrSpc="rgb">
                                      <p:cBhvr override="childStyle">
                                        <p:cTn id="8" dur="500" fill="hold"/>
                                        <p:tgtEl>
                                          <p:spTgt spid="3">
                                            <p:txEl>
                                              <p:pRg st="4" end="4"/>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0"/>
            <a:ext cx="8229600" cy="4068763"/>
          </a:xfrm>
        </p:spPr>
        <p:txBody>
          <a:bodyPr/>
          <a:lstStyle/>
          <a:p>
            <a:pPr marL="514350" indent="-514350">
              <a:buFont typeface="+mj-lt"/>
              <a:buAutoNum type="alphaLcParenR"/>
            </a:pPr>
            <a:endParaRPr lang="pt-BR" dirty="0" smtClean="0"/>
          </a:p>
          <a:p>
            <a:pPr marL="514350" indent="-514350">
              <a:buFont typeface="+mj-lt"/>
              <a:buAutoNum type="alphaLcParenR"/>
            </a:pPr>
            <a:r>
              <a:rPr lang="pt-BR" dirty="0" smtClean="0"/>
              <a:t>$70,000   </a:t>
            </a:r>
          </a:p>
          <a:p>
            <a:pPr marL="514350" indent="-514350">
              <a:buFont typeface="+mj-lt"/>
              <a:buAutoNum type="alphaLcParenR"/>
            </a:pPr>
            <a:r>
              <a:rPr lang="pt-BR" dirty="0" smtClean="0"/>
              <a:t>$45,000   </a:t>
            </a:r>
          </a:p>
          <a:p>
            <a:pPr marL="514350" indent="-514350">
              <a:buFont typeface="+mj-lt"/>
              <a:buAutoNum type="alphaLcParenR"/>
            </a:pPr>
            <a:r>
              <a:rPr lang="pt-BR" dirty="0" smtClean="0"/>
              <a:t>$30,000   </a:t>
            </a:r>
          </a:p>
          <a:p>
            <a:pPr marL="514350" indent="-514350">
              <a:buFont typeface="+mj-lt"/>
              <a:buAutoNum type="alphaLcParenR"/>
            </a:pPr>
            <a:r>
              <a:rPr lang="pt-BR" dirty="0" smtClean="0"/>
              <a:t>$8,000</a:t>
            </a:r>
          </a:p>
        </p:txBody>
      </p:sp>
      <p:sp>
        <p:nvSpPr>
          <p:cNvPr id="4" name="Title 1"/>
          <p:cNvSpPr>
            <a:spLocks noGrp="1"/>
          </p:cNvSpPr>
          <p:nvPr>
            <p:ph type="title"/>
          </p:nvPr>
        </p:nvSpPr>
        <p:spPr>
          <a:xfrm>
            <a:off x="457200" y="274638"/>
            <a:ext cx="8229600" cy="2011362"/>
          </a:xfrm>
          <a:ln>
            <a:solidFill>
              <a:schemeClr val="tx1"/>
            </a:solidFill>
          </a:ln>
        </p:spPr>
        <p:txBody>
          <a:bodyPr/>
          <a:lstStyle/>
          <a:p>
            <a:pPr algn="l"/>
            <a:r>
              <a:rPr lang="en-US" sz="2400" b="1" dirty="0" smtClean="0"/>
              <a:t>14. The average U.S. youth is self-sufficient at age 26, and parents spend a median of $44,500 on their kids post age 18 to help them reach self-sufficiency.  The median total amount received by foster children for whom the state is the parent after they turn 18 is:</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4" end="4"/>
                                            </p:txEl>
                                          </p:spTgt>
                                        </p:tgtEl>
                                        <p:attrNameLst>
                                          <p:attrName>style.textDecorationUnderline</p:attrName>
                                        </p:attrNameLst>
                                      </p:cBhvr>
                                      <p:to>
                                        <p:strVal val="true"/>
                                      </p:to>
                                    </p:set>
                                  </p:childTnLst>
                                </p:cTn>
                              </p:par>
                              <p:par>
                                <p:cTn id="7" presetID="3" presetClass="emph" presetSubtype="2" fill="hold" nodeType="withEffect">
                                  <p:stCondLst>
                                    <p:cond delay="0"/>
                                  </p:stCondLst>
                                  <p:iterate type="lt">
                                    <p:tmPct val="0"/>
                                  </p:iterate>
                                  <p:childTnLst>
                                    <p:animClr clrSpc="rgb">
                                      <p:cBhvr override="childStyle">
                                        <p:cTn id="8" dur="500" fill="hold"/>
                                        <p:tgtEl>
                                          <p:spTgt spid="3">
                                            <p:txEl>
                                              <p:pRg st="4" end="4"/>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0"/>
            <a:ext cx="8229600" cy="4068763"/>
          </a:xfrm>
        </p:spPr>
        <p:txBody>
          <a:bodyPr/>
          <a:lstStyle/>
          <a:p>
            <a:pPr marL="514350" indent="-514350">
              <a:buFont typeface="+mj-lt"/>
              <a:buAutoNum type="alphaLcParenR"/>
            </a:pPr>
            <a:endParaRPr lang="pt-BR" dirty="0" smtClean="0"/>
          </a:p>
          <a:p>
            <a:pPr marL="514350" indent="-514350">
              <a:buFont typeface="+mj-lt"/>
              <a:buAutoNum type="alphaLcParenR"/>
            </a:pPr>
            <a:r>
              <a:rPr lang="pt-BR" dirty="0" smtClean="0"/>
              <a:t>$700   </a:t>
            </a:r>
          </a:p>
          <a:p>
            <a:pPr marL="514350" indent="-514350">
              <a:buFont typeface="+mj-lt"/>
              <a:buAutoNum type="alphaLcParenR"/>
            </a:pPr>
            <a:r>
              <a:rPr lang="pt-BR" dirty="0" smtClean="0"/>
              <a:t>$1,000   </a:t>
            </a:r>
          </a:p>
          <a:p>
            <a:pPr marL="514350" indent="-514350">
              <a:buFont typeface="+mj-lt"/>
              <a:buAutoNum type="alphaLcParenR"/>
            </a:pPr>
            <a:r>
              <a:rPr lang="pt-BR" dirty="0" smtClean="0"/>
              <a:t>$2,500   </a:t>
            </a:r>
          </a:p>
          <a:p>
            <a:pPr marL="514350" indent="-514350">
              <a:buFont typeface="+mj-lt"/>
              <a:buAutoNum type="alphaLcParenR"/>
            </a:pPr>
            <a:r>
              <a:rPr lang="pt-BR" dirty="0" smtClean="0"/>
              <a:t>$4,100</a:t>
            </a:r>
          </a:p>
        </p:txBody>
      </p:sp>
      <p:sp>
        <p:nvSpPr>
          <p:cNvPr id="4" name="Title 1"/>
          <p:cNvSpPr>
            <a:spLocks noGrp="1"/>
          </p:cNvSpPr>
          <p:nvPr>
            <p:ph type="title"/>
          </p:nvPr>
        </p:nvSpPr>
        <p:spPr>
          <a:xfrm>
            <a:off x="457200" y="274638"/>
            <a:ext cx="8229600" cy="1782762"/>
          </a:xfrm>
          <a:ln>
            <a:solidFill>
              <a:schemeClr val="tx1"/>
            </a:solidFill>
          </a:ln>
        </p:spPr>
        <p:txBody>
          <a:bodyPr/>
          <a:lstStyle/>
          <a:p>
            <a:pPr algn="l"/>
            <a:r>
              <a:rPr lang="en-US" sz="2400" b="1" dirty="0" smtClean="0"/>
              <a:t>15. Most non-kin adoptions of foster kids come from family foster care providers.  While those providers receive an average of $530 per month per child, the average amount received by a group home per month per child is: </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4" end="4"/>
                                            </p:txEl>
                                          </p:spTgt>
                                        </p:tgtEl>
                                        <p:attrNameLst>
                                          <p:attrName>style.textDecorationUnderline</p:attrName>
                                        </p:attrNameLst>
                                      </p:cBhvr>
                                      <p:to>
                                        <p:strVal val="true"/>
                                      </p:to>
                                    </p:set>
                                  </p:childTnLst>
                                </p:cTn>
                              </p:par>
                              <p:par>
                                <p:cTn id="7" presetID="3" presetClass="emph" presetSubtype="2" fill="hold" nodeType="withEffect">
                                  <p:stCondLst>
                                    <p:cond delay="0"/>
                                  </p:stCondLst>
                                  <p:iterate type="lt">
                                    <p:tmPct val="0"/>
                                  </p:iterate>
                                  <p:childTnLst>
                                    <p:animClr clrSpc="rgb">
                                      <p:cBhvr override="childStyle">
                                        <p:cTn id="8" dur="500" fill="hold"/>
                                        <p:tgtEl>
                                          <p:spTgt spid="3">
                                            <p:txEl>
                                              <p:pRg st="4" end="4"/>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0"/>
            <a:ext cx="8229600" cy="4068763"/>
          </a:xfrm>
        </p:spPr>
        <p:txBody>
          <a:bodyPr/>
          <a:lstStyle/>
          <a:p>
            <a:pPr marL="514350" indent="-514350">
              <a:buFont typeface="+mj-lt"/>
              <a:buAutoNum type="alphaLcParenR"/>
            </a:pPr>
            <a:endParaRPr lang="pt-BR" dirty="0" smtClean="0"/>
          </a:p>
          <a:p>
            <a:pPr marL="514350" indent="-514350">
              <a:buFont typeface="+mj-lt"/>
              <a:buAutoNum type="alphaLcParenR"/>
            </a:pPr>
            <a:r>
              <a:rPr lang="en-US" dirty="0" smtClean="0"/>
              <a:t>$15 billion   </a:t>
            </a:r>
          </a:p>
          <a:p>
            <a:pPr marL="514350" indent="-514350">
              <a:buFont typeface="+mj-lt"/>
              <a:buAutoNum type="alphaLcParenR"/>
            </a:pPr>
            <a:r>
              <a:rPr lang="en-US" dirty="0" smtClean="0"/>
              <a:t>$150 billion   </a:t>
            </a:r>
          </a:p>
          <a:p>
            <a:pPr marL="514350" indent="-514350">
              <a:buFont typeface="+mj-lt"/>
              <a:buAutoNum type="alphaLcParenR"/>
            </a:pPr>
            <a:r>
              <a:rPr lang="en-US" dirty="0" smtClean="0"/>
              <a:t>$1 trillion (a thousand billion)   </a:t>
            </a:r>
          </a:p>
          <a:p>
            <a:pPr marL="514350" indent="-514350">
              <a:buFont typeface="+mj-lt"/>
              <a:buAutoNum type="alphaLcParenR"/>
            </a:pPr>
            <a:r>
              <a:rPr lang="en-US" dirty="0" smtClean="0"/>
              <a:t>$50 trillion</a:t>
            </a:r>
          </a:p>
        </p:txBody>
      </p:sp>
      <p:sp>
        <p:nvSpPr>
          <p:cNvPr id="4" name="Title 1"/>
          <p:cNvSpPr>
            <a:spLocks noGrp="1"/>
          </p:cNvSpPr>
          <p:nvPr>
            <p:ph type="title"/>
          </p:nvPr>
        </p:nvSpPr>
        <p:spPr>
          <a:xfrm>
            <a:off x="457200" y="274638"/>
            <a:ext cx="8229600" cy="2163762"/>
          </a:xfrm>
          <a:ln>
            <a:solidFill>
              <a:schemeClr val="tx1"/>
            </a:solidFill>
          </a:ln>
        </p:spPr>
        <p:txBody>
          <a:bodyPr/>
          <a:lstStyle/>
          <a:p>
            <a:pPr algn="l"/>
            <a:r>
              <a:rPr lang="en-US" sz="2400" b="1" dirty="0" smtClean="0"/>
              <a:t>16. The now-retiring Boomer Generation has enacted medical benefits and “defined benefit” pension plans for itself, including Medicare, Social Security and public employee pensions.  Their unfunded liability over the next generation that must be met by future taxpayers totals: </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4" end="4"/>
                                            </p:txEl>
                                          </p:spTgt>
                                        </p:tgtEl>
                                        <p:attrNameLst>
                                          <p:attrName>style.textDecorationUnderline</p:attrName>
                                        </p:attrNameLst>
                                      </p:cBhvr>
                                      <p:to>
                                        <p:strVal val="true"/>
                                      </p:to>
                                    </p:set>
                                  </p:childTnLst>
                                </p:cTn>
                              </p:par>
                              <p:par>
                                <p:cTn id="7" presetID="3" presetClass="emph" presetSubtype="2" fill="hold" nodeType="withEffect">
                                  <p:stCondLst>
                                    <p:cond delay="0"/>
                                  </p:stCondLst>
                                  <p:iterate type="lt">
                                    <p:tmPct val="0"/>
                                  </p:iterate>
                                  <p:childTnLst>
                                    <p:animClr clrSpc="rgb">
                                      <p:cBhvr override="childStyle">
                                        <p:cTn id="8" dur="500" fill="hold"/>
                                        <p:tgtEl>
                                          <p:spTgt spid="3">
                                            <p:txEl>
                                              <p:pRg st="4" end="4"/>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4068763"/>
          </a:xfrm>
        </p:spPr>
        <p:txBody>
          <a:bodyPr/>
          <a:lstStyle/>
          <a:p>
            <a:pPr marL="514350" indent="-514350">
              <a:buFont typeface="+mj-lt"/>
              <a:buAutoNum type="alphaLcParenR"/>
            </a:pPr>
            <a:endParaRPr lang="pt-BR" dirty="0" smtClean="0"/>
          </a:p>
          <a:p>
            <a:pPr marL="514350" indent="-514350">
              <a:buFont typeface="+mj-lt"/>
              <a:buAutoNum type="alphaLcParenR"/>
            </a:pPr>
            <a:r>
              <a:rPr lang="pt-BR" dirty="0" smtClean="0"/>
              <a:t>$1,000   </a:t>
            </a:r>
          </a:p>
          <a:p>
            <a:pPr marL="514350" indent="-514350">
              <a:buFont typeface="+mj-lt"/>
              <a:buAutoNum type="alphaLcParenR"/>
            </a:pPr>
            <a:r>
              <a:rPr lang="pt-BR" dirty="0" smtClean="0"/>
              <a:t>$5,000   </a:t>
            </a:r>
          </a:p>
          <a:p>
            <a:pPr marL="514350" indent="-514350">
              <a:buFont typeface="+mj-lt"/>
              <a:buAutoNum type="alphaLcParenR"/>
            </a:pPr>
            <a:r>
              <a:rPr lang="pt-BR" dirty="0" smtClean="0"/>
              <a:t>$10,000   </a:t>
            </a:r>
          </a:p>
          <a:p>
            <a:pPr marL="514350" indent="-514350">
              <a:buFont typeface="+mj-lt"/>
              <a:buAutoNum type="alphaLcParenR"/>
            </a:pPr>
            <a:r>
              <a:rPr lang="pt-BR" dirty="0" smtClean="0"/>
              <a:t>$25,000</a:t>
            </a:r>
            <a:endParaRPr lang="en-US" dirty="0" smtClean="0"/>
          </a:p>
        </p:txBody>
      </p:sp>
      <p:sp>
        <p:nvSpPr>
          <p:cNvPr id="4" name="Title 1"/>
          <p:cNvSpPr>
            <a:spLocks noGrp="1"/>
          </p:cNvSpPr>
          <p:nvPr>
            <p:ph type="title"/>
          </p:nvPr>
        </p:nvSpPr>
        <p:spPr>
          <a:xfrm>
            <a:off x="457200" y="274638"/>
            <a:ext cx="8229600" cy="1782762"/>
          </a:xfrm>
          <a:ln>
            <a:solidFill>
              <a:schemeClr val="tx1"/>
            </a:solidFill>
          </a:ln>
        </p:spPr>
        <p:txBody>
          <a:bodyPr/>
          <a:lstStyle/>
          <a:p>
            <a:pPr algn="l"/>
            <a:r>
              <a:rPr lang="en-US" sz="2600" b="1" dirty="0" smtClean="0"/>
              <a:t>17. The carrying charge at 5% of the unfunded liability to finance the Boomer Generation’s care and pensions, and to carry the federal budget deficit, will total in dollars per year per family: </a:t>
            </a:r>
            <a:endParaRPr lang="en-US" sz="2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4" end="4"/>
                                            </p:txEl>
                                          </p:spTgt>
                                        </p:tgtEl>
                                        <p:attrNameLst>
                                          <p:attrName>style.textDecorationUnderline</p:attrName>
                                        </p:attrNameLst>
                                      </p:cBhvr>
                                      <p:to>
                                        <p:strVal val="true"/>
                                      </p:to>
                                    </p:set>
                                  </p:childTnLst>
                                </p:cTn>
                              </p:par>
                              <p:par>
                                <p:cTn id="7" presetID="3" presetClass="emph" presetSubtype="2" fill="hold" nodeType="withEffect">
                                  <p:stCondLst>
                                    <p:cond delay="0"/>
                                  </p:stCondLst>
                                  <p:iterate type="lt">
                                    <p:tmPct val="0"/>
                                  </p:iterate>
                                  <p:childTnLst>
                                    <p:animClr clrSpc="rgb">
                                      <p:cBhvr override="childStyle">
                                        <p:cTn id="8" dur="500" fill="hold"/>
                                        <p:tgtEl>
                                          <p:spTgt spid="3">
                                            <p:txEl>
                                              <p:pRg st="4" end="4"/>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4068763"/>
          </a:xfrm>
        </p:spPr>
        <p:txBody>
          <a:bodyPr/>
          <a:lstStyle/>
          <a:p>
            <a:pPr marL="514350" indent="-514350">
              <a:buFont typeface="+mj-lt"/>
              <a:buAutoNum type="alphaLcParenR"/>
            </a:pPr>
            <a:endParaRPr lang="pt-BR" dirty="0" smtClean="0"/>
          </a:p>
          <a:p>
            <a:pPr marL="514350" indent="-514350">
              <a:buFont typeface="+mj-lt"/>
              <a:buAutoNum type="alphaLcParenR"/>
            </a:pPr>
            <a:r>
              <a:rPr lang="pt-BR" dirty="0" smtClean="0"/>
              <a:t>$20,000   </a:t>
            </a:r>
          </a:p>
          <a:p>
            <a:pPr marL="514350" indent="-514350">
              <a:buFont typeface="+mj-lt"/>
              <a:buAutoNum type="alphaLcParenR"/>
            </a:pPr>
            <a:r>
              <a:rPr lang="pt-BR" dirty="0" smtClean="0"/>
              <a:t>$50,000   </a:t>
            </a:r>
          </a:p>
          <a:p>
            <a:pPr marL="514350" indent="-514350">
              <a:buFont typeface="+mj-lt"/>
              <a:buAutoNum type="alphaLcParenR"/>
            </a:pPr>
            <a:r>
              <a:rPr lang="pt-BR" dirty="0" smtClean="0"/>
              <a:t>$100,000   </a:t>
            </a:r>
          </a:p>
          <a:p>
            <a:pPr marL="514350" indent="-514350">
              <a:buFont typeface="+mj-lt"/>
              <a:buAutoNum type="alphaLcParenR"/>
            </a:pPr>
            <a:r>
              <a:rPr lang="pt-BR" dirty="0" smtClean="0"/>
              <a:t>$500,000</a:t>
            </a:r>
            <a:endParaRPr lang="en-US" dirty="0" smtClean="0"/>
          </a:p>
        </p:txBody>
      </p:sp>
      <p:sp>
        <p:nvSpPr>
          <p:cNvPr id="4" name="Title 1"/>
          <p:cNvSpPr>
            <a:spLocks noGrp="1"/>
          </p:cNvSpPr>
          <p:nvPr>
            <p:ph type="title"/>
          </p:nvPr>
        </p:nvSpPr>
        <p:spPr>
          <a:xfrm>
            <a:off x="457200" y="274638"/>
            <a:ext cx="8229600" cy="1782762"/>
          </a:xfrm>
          <a:ln>
            <a:solidFill>
              <a:schemeClr val="tx1"/>
            </a:solidFill>
          </a:ln>
        </p:spPr>
        <p:txBody>
          <a:bodyPr/>
          <a:lstStyle/>
          <a:p>
            <a:pPr algn="l"/>
            <a:r>
              <a:rPr lang="en-US" sz="3000" b="1" dirty="0" smtClean="0"/>
              <a:t>18. The total deficit to be imposed per family to be borne for the pension / medical / federal budget unfunded liability is: </a:t>
            </a:r>
            <a:endParaRPr lang="en-US" sz="3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4" end="4"/>
                                            </p:txEl>
                                          </p:spTgt>
                                        </p:tgtEl>
                                        <p:attrNameLst>
                                          <p:attrName>style.textDecorationUnderline</p:attrName>
                                        </p:attrNameLst>
                                      </p:cBhvr>
                                      <p:to>
                                        <p:strVal val="true"/>
                                      </p:to>
                                    </p:set>
                                  </p:childTnLst>
                                </p:cTn>
                              </p:par>
                              <p:par>
                                <p:cTn id="7" presetID="3" presetClass="emph" presetSubtype="2" fill="hold" nodeType="withEffect">
                                  <p:stCondLst>
                                    <p:cond delay="0"/>
                                  </p:stCondLst>
                                  <p:iterate type="lt">
                                    <p:tmPct val="0"/>
                                  </p:iterate>
                                  <p:childTnLst>
                                    <p:animClr clrSpc="rgb">
                                      <p:cBhvr override="childStyle">
                                        <p:cTn id="8" dur="500" fill="hold"/>
                                        <p:tgtEl>
                                          <p:spTgt spid="3">
                                            <p:txEl>
                                              <p:pRg st="4" end="4"/>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sz="3600" b="1" dirty="0" smtClean="0"/>
              <a:t>Purpose of Course</a:t>
            </a:r>
            <a:endParaRPr lang="en-US" sz="3600" b="1" dirty="0"/>
          </a:p>
        </p:txBody>
      </p:sp>
      <p:sp>
        <p:nvSpPr>
          <p:cNvPr id="3" name="Content Placeholder 2"/>
          <p:cNvSpPr>
            <a:spLocks noGrp="1"/>
          </p:cNvSpPr>
          <p:nvPr>
            <p:ph idx="1"/>
          </p:nvPr>
        </p:nvSpPr>
        <p:spPr>
          <a:xfrm>
            <a:off x="457200" y="1905000"/>
            <a:ext cx="8229600" cy="4221163"/>
          </a:xfrm>
        </p:spPr>
        <p:txBody>
          <a:bodyPr/>
          <a:lstStyle/>
          <a:p>
            <a:pPr>
              <a:buFont typeface="Wingdings" pitchFamily="2" charset="2"/>
              <a:buChar char="§"/>
            </a:pPr>
            <a:r>
              <a:rPr lang="en-US" dirty="0" smtClean="0"/>
              <a:t>Legal Handles</a:t>
            </a:r>
          </a:p>
          <a:p>
            <a:pPr>
              <a:buFont typeface="Wingdings" pitchFamily="2" charset="2"/>
              <a:buChar char="§"/>
            </a:pPr>
            <a:endParaRPr lang="en-US" dirty="0" smtClean="0"/>
          </a:p>
          <a:p>
            <a:pPr>
              <a:buFont typeface="Wingdings" pitchFamily="2" charset="2"/>
              <a:buChar char="§"/>
            </a:pPr>
            <a:r>
              <a:rPr lang="en-US" dirty="0" smtClean="0"/>
              <a:t>Constitutional Concepts</a:t>
            </a:r>
          </a:p>
          <a:p>
            <a:pPr>
              <a:buFont typeface="Wingdings" pitchFamily="2" charset="2"/>
              <a:buChar char="§"/>
            </a:pPr>
            <a:endParaRPr lang="en-US" dirty="0" smtClean="0"/>
          </a:p>
          <a:p>
            <a:pPr>
              <a:buFont typeface="Wingdings" pitchFamily="2" charset="2"/>
              <a:buChar char="§"/>
            </a:pPr>
            <a:r>
              <a:rPr lang="en-US" dirty="0" smtClean="0"/>
              <a:t>How to Argue</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sz="3600" b="1" dirty="0" smtClean="0">
                <a:ln>
                  <a:solidFill>
                    <a:schemeClr val="tx1"/>
                  </a:solidFill>
                </a:ln>
              </a:rPr>
              <a:t>Class</a:t>
            </a:r>
            <a:r>
              <a:rPr lang="en-US" sz="3600" b="1" dirty="0" smtClean="0"/>
              <a:t> Participation Points</a:t>
            </a:r>
            <a:endParaRPr lang="en-US" sz="3600" b="1" dirty="0"/>
          </a:p>
        </p:txBody>
      </p:sp>
      <p:sp>
        <p:nvSpPr>
          <p:cNvPr id="3" name="Content Placeholder 2"/>
          <p:cNvSpPr>
            <a:spLocks noGrp="1"/>
          </p:cNvSpPr>
          <p:nvPr>
            <p:ph idx="1"/>
          </p:nvPr>
        </p:nvSpPr>
        <p:spPr/>
        <p:txBody>
          <a:bodyPr/>
          <a:lstStyle/>
          <a:p>
            <a:pPr algn="ctr">
              <a:buNone/>
            </a:pPr>
            <a:r>
              <a:rPr lang="en-US" dirty="0" smtClean="0"/>
              <a:t>(Why you should attend class and talk!)</a:t>
            </a:r>
          </a:p>
          <a:p>
            <a:pPr marL="0" indent="0" algn="ctr">
              <a:buNone/>
            </a:pPr>
            <a:endParaRPr lang="en-US" sz="2400" dirty="0" smtClean="0"/>
          </a:p>
          <a:p>
            <a:pPr marL="400050" lvl="1" indent="-400050">
              <a:buFont typeface="Wingdings" pitchFamily="2" charset="2"/>
              <a:buChar char="§"/>
            </a:pPr>
            <a:r>
              <a:rPr lang="en-US" sz="2000" dirty="0" smtClean="0"/>
              <a:t>Participation points plus or minus (formerly “push points / pull points”) are given in this class.  Your grade may be subject to adjustment by one step (e.g., from B to B+ or from a B to B–) depending on your attendance, participation, and oral performance in class.</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sz="3600" b="1" dirty="0" smtClean="0"/>
              <a:t>Children’s Advocacy Institute</a:t>
            </a:r>
            <a:endParaRPr lang="en-US" sz="3600" b="1" dirty="0"/>
          </a:p>
        </p:txBody>
      </p:sp>
      <p:sp>
        <p:nvSpPr>
          <p:cNvPr id="3" name="Content Placeholder 2"/>
          <p:cNvSpPr>
            <a:spLocks noGrp="1"/>
          </p:cNvSpPr>
          <p:nvPr>
            <p:ph idx="1"/>
          </p:nvPr>
        </p:nvSpPr>
        <p:spPr>
          <a:xfrm>
            <a:off x="381000" y="1447800"/>
            <a:ext cx="8229600" cy="4800600"/>
          </a:xfrm>
        </p:spPr>
        <p:txBody>
          <a:bodyPr/>
          <a:lstStyle/>
          <a:p>
            <a:pPr>
              <a:buFont typeface="Wingdings" pitchFamily="2" charset="2"/>
              <a:buChar char="§"/>
            </a:pPr>
            <a:r>
              <a:rPr lang="en-US" sz="1600" dirty="0" smtClean="0"/>
              <a:t>Founded at the USD School of Law in 1989</a:t>
            </a:r>
          </a:p>
          <a:p>
            <a:pPr>
              <a:buFont typeface="Wingdings" pitchFamily="2" charset="2"/>
              <a:buChar char="§"/>
            </a:pPr>
            <a:endParaRPr lang="en-US" sz="1600" dirty="0" smtClean="0"/>
          </a:p>
          <a:p>
            <a:pPr>
              <a:buFont typeface="Wingdings" pitchFamily="2" charset="2"/>
              <a:buChar char="§"/>
            </a:pPr>
            <a:r>
              <a:rPr lang="en-US" sz="1600" dirty="0" smtClean="0"/>
              <a:t>California’s premiere academic, research, and advocacy organization seeking to improve the lives of children and youth</a:t>
            </a:r>
          </a:p>
          <a:p>
            <a:pPr>
              <a:buFont typeface="Wingdings" pitchFamily="2" charset="2"/>
              <a:buChar char="§"/>
            </a:pPr>
            <a:endParaRPr lang="en-US" sz="1600" dirty="0" smtClean="0"/>
          </a:p>
          <a:p>
            <a:pPr>
              <a:buFont typeface="Wingdings" pitchFamily="2" charset="2"/>
              <a:buChar char="§"/>
            </a:pPr>
            <a:r>
              <a:rPr lang="en-US" sz="1600" dirty="0" smtClean="0"/>
              <a:t>Special emphasis on improving the child protection and foster care systems and enhancing resources that are available to youth aging out of foster care and homeless youth. </a:t>
            </a:r>
          </a:p>
          <a:p>
            <a:pPr>
              <a:buFont typeface="Wingdings" pitchFamily="2" charset="2"/>
              <a:buChar char="§"/>
            </a:pPr>
            <a:endParaRPr lang="en-US" sz="1600" dirty="0" smtClean="0"/>
          </a:p>
          <a:p>
            <a:pPr>
              <a:buFont typeface="Wingdings" pitchFamily="2" charset="2"/>
              <a:buChar char="§"/>
            </a:pPr>
            <a:r>
              <a:rPr lang="en-US" sz="1600" dirty="0" smtClean="0"/>
              <a:t>Offices in San Diego and Sacramento, and an affiliate office in Washington, D.C.</a:t>
            </a:r>
          </a:p>
          <a:p>
            <a:pPr>
              <a:buFont typeface="Wingdings" pitchFamily="2" charset="2"/>
              <a:buChar char="§"/>
            </a:pPr>
            <a:endParaRPr lang="en-US" sz="1600" dirty="0" smtClean="0"/>
          </a:p>
          <a:p>
            <a:pPr>
              <a:buFont typeface="Wingdings" pitchFamily="2" charset="2"/>
              <a:buChar char="§"/>
            </a:pPr>
            <a:r>
              <a:rPr lang="en-US" sz="1600" dirty="0" smtClean="0"/>
              <a:t>Seeks to leverage change for children and youth through impact litigation, regulatory and legislative advocacy, and public education.  </a:t>
            </a:r>
          </a:p>
          <a:p>
            <a:pPr>
              <a:buFont typeface="Wingdings" pitchFamily="2" charset="2"/>
              <a:buChar char="§"/>
            </a:pPr>
            <a:endParaRPr lang="en-US" sz="1600" dirty="0" smtClean="0"/>
          </a:p>
          <a:p>
            <a:pPr>
              <a:buFont typeface="Wingdings" pitchFamily="2" charset="2"/>
              <a:buChar char="§"/>
            </a:pPr>
            <a:r>
              <a:rPr lang="en-US" sz="1600" dirty="0" smtClean="0"/>
              <a:t>Active at the local, state, and federal levels, CAI’s efforts are multi-faceted — comprehensively and successfully embracing all tools of public interest </a:t>
            </a:r>
            <a:br>
              <a:rPr lang="en-US" sz="1600" dirty="0" smtClean="0"/>
            </a:br>
            <a:r>
              <a:rPr lang="en-US" sz="1600" dirty="0" smtClean="0"/>
              <a:t>advocacy to improve the lives of children and youth.</a:t>
            </a:r>
          </a:p>
          <a:p>
            <a:endParaRPr lang="en-US" sz="1600" dirty="0" smtClean="0"/>
          </a:p>
          <a:p>
            <a:endParaRPr lang="en-US" sz="1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229600" cy="4525963"/>
          </a:xfrm>
        </p:spPr>
        <p:txBody>
          <a:bodyPr/>
          <a:lstStyle/>
          <a:p>
            <a:endParaRPr lang="en-US" dirty="0" smtClean="0"/>
          </a:p>
          <a:p>
            <a:pPr algn="ctr">
              <a:buNone/>
            </a:pPr>
            <a:r>
              <a:rPr lang="en-US" b="1" dirty="0" smtClean="0"/>
              <a:t>Unusual Status of Children</a:t>
            </a:r>
            <a:endParaRPr lang="en-US" dirty="0" smtClean="0"/>
          </a:p>
          <a:p>
            <a:pPr algn="ctr">
              <a:buNone/>
            </a:pPr>
            <a:endParaRPr lang="en-US" dirty="0" smtClean="0"/>
          </a:p>
          <a:p>
            <a:pPr algn="ctr">
              <a:buNone/>
            </a:pPr>
            <a:r>
              <a:rPr lang="en-US" dirty="0" smtClean="0"/>
              <a:t>Citizens, but immature</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sz="3600" b="1" dirty="0" smtClean="0"/>
              <a:t>International Aspect </a:t>
            </a:r>
            <a:br>
              <a:rPr lang="en-US" sz="3600" b="1" dirty="0" smtClean="0"/>
            </a:br>
            <a:r>
              <a:rPr lang="en-US" sz="3600" b="1" dirty="0" smtClean="0"/>
              <a:t>of Child Rights</a:t>
            </a:r>
            <a:endParaRPr lang="en-US" sz="36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sz="3600" b="1" dirty="0" smtClean="0"/>
              <a:t>Role Playing</a:t>
            </a:r>
            <a:endParaRPr lang="en-US" sz="3600" b="1" dirty="0"/>
          </a:p>
        </p:txBody>
      </p:sp>
      <p:sp>
        <p:nvSpPr>
          <p:cNvPr id="3" name="Content Placeholder 2"/>
          <p:cNvSpPr>
            <a:spLocks noGrp="1"/>
          </p:cNvSpPr>
          <p:nvPr>
            <p:ph idx="1"/>
          </p:nvPr>
        </p:nvSpPr>
        <p:spPr/>
        <p:txBody>
          <a:bodyPr/>
          <a:lstStyle/>
          <a:p>
            <a:pPr>
              <a:buFont typeface="Wingdings" pitchFamily="2" charset="2"/>
              <a:buChar char="§"/>
            </a:pPr>
            <a:r>
              <a:rPr lang="en-US" dirty="0" smtClean="0"/>
              <a:t>Children</a:t>
            </a:r>
          </a:p>
          <a:p>
            <a:pPr>
              <a:buFont typeface="Wingdings" pitchFamily="2" charset="2"/>
              <a:buChar char="§"/>
            </a:pPr>
            <a:r>
              <a:rPr lang="en-US" dirty="0" smtClean="0"/>
              <a:t>Parents</a:t>
            </a:r>
          </a:p>
          <a:p>
            <a:pPr>
              <a:buFont typeface="Wingdings" pitchFamily="2" charset="2"/>
              <a:buChar char="§"/>
            </a:pPr>
            <a:r>
              <a:rPr lang="en-US" dirty="0" smtClean="0"/>
              <a:t>State</a:t>
            </a:r>
          </a:p>
          <a:p>
            <a:pPr>
              <a:buFont typeface="Wingdings" pitchFamily="2" charset="2"/>
              <a:buChar char="§"/>
            </a:pPr>
            <a:r>
              <a:rPr lang="en-US" dirty="0" smtClean="0"/>
              <a:t>ACLU</a:t>
            </a:r>
          </a:p>
          <a:p>
            <a:pPr>
              <a:buFont typeface="Wingdings" pitchFamily="2" charset="2"/>
              <a:buChar char="§"/>
            </a:pPr>
            <a:r>
              <a:rPr lang="en-US" dirty="0" smtClean="0"/>
              <a:t>Feminist</a:t>
            </a:r>
          </a:p>
          <a:p>
            <a:pPr>
              <a:buFont typeface="Wingdings" pitchFamily="2" charset="2"/>
              <a:buChar char="§"/>
            </a:pPr>
            <a:r>
              <a:rPr lang="en-US" dirty="0" smtClean="0"/>
              <a:t>Male Rights</a:t>
            </a:r>
          </a:p>
          <a:p>
            <a:pPr>
              <a:buFont typeface="Wingdings" pitchFamily="2" charset="2"/>
              <a:buChar char="§"/>
            </a:pPr>
            <a:r>
              <a:rPr lang="en-US" dirty="0" smtClean="0"/>
              <a:t>Fundamentalist</a:t>
            </a:r>
          </a:p>
          <a:p>
            <a:pPr>
              <a:buFont typeface="Wingdings" pitchFamily="2" charset="2"/>
              <a:buChar char="§"/>
            </a:pPr>
            <a:r>
              <a:rPr lang="en-US" dirty="0" smtClean="0"/>
              <a:t>Scalia</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ebsite.JPG"/>
          <p:cNvPicPr>
            <a:picLocks noGrp="1" noChangeAspect="1"/>
          </p:cNvPicPr>
          <p:nvPr>
            <p:ph idx="1"/>
          </p:nvPr>
        </p:nvPicPr>
        <p:blipFill>
          <a:blip r:embed="rId3" cstate="screen"/>
          <a:srcRect/>
          <a:stretch>
            <a:fillRect/>
          </a:stretch>
        </p:blipFill>
        <p:spPr>
          <a:xfrm>
            <a:off x="457200" y="1066800"/>
            <a:ext cx="8010607" cy="4572000"/>
          </a:xfrm>
          <a:prstGeom prst="rect">
            <a:avLst/>
          </a:prstGeom>
        </p:spPr>
      </p:pic>
      <p:sp>
        <p:nvSpPr>
          <p:cNvPr id="5" name="TextBox 4"/>
          <p:cNvSpPr txBox="1"/>
          <p:nvPr/>
        </p:nvSpPr>
        <p:spPr>
          <a:xfrm>
            <a:off x="1219200" y="533400"/>
            <a:ext cx="6172200" cy="461665"/>
          </a:xfrm>
          <a:prstGeom prst="rect">
            <a:avLst/>
          </a:prstGeom>
          <a:noFill/>
          <a:ln>
            <a:solidFill>
              <a:schemeClr val="tx1"/>
            </a:solidFill>
          </a:ln>
        </p:spPr>
        <p:txBody>
          <a:bodyPr wrap="square" rtlCol="0">
            <a:spAutoFit/>
          </a:bodyPr>
          <a:lstStyle/>
          <a:p>
            <a:pPr algn="ctr"/>
            <a:r>
              <a:rPr lang="en-US" sz="2400" b="1" dirty="0" smtClean="0"/>
              <a:t>CAI Web site: www.caichildlaw.org</a:t>
            </a:r>
            <a:endParaRPr lang="en-US" sz="2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495800" y="1981200"/>
            <a:ext cx="4419600" cy="2286000"/>
          </a:xfrm>
        </p:spPr>
        <p:txBody>
          <a:bodyPr/>
          <a:lstStyle/>
          <a:p>
            <a:pPr eaLnBrk="1" hangingPunct="1">
              <a:spcBef>
                <a:spcPct val="0"/>
              </a:spcBef>
              <a:buFont typeface="Wingdings" pitchFamily="2" charset="2"/>
              <a:buChar char="Ø"/>
            </a:pPr>
            <a:r>
              <a:rPr lang="en-US" sz="2600" dirty="0" smtClean="0"/>
              <a:t>The course syllabus is the text’s table of contents.  </a:t>
            </a:r>
          </a:p>
          <a:p>
            <a:pPr eaLnBrk="1" hangingPunct="1">
              <a:spcBef>
                <a:spcPct val="0"/>
              </a:spcBef>
              <a:buFont typeface="Wingdings" pitchFamily="2" charset="2"/>
              <a:buChar char="Ø"/>
            </a:pPr>
            <a:endParaRPr lang="en-US" sz="2600" dirty="0" smtClean="0"/>
          </a:p>
          <a:p>
            <a:pPr eaLnBrk="1" hangingPunct="1">
              <a:spcBef>
                <a:spcPct val="0"/>
              </a:spcBef>
              <a:buFont typeface="Wingdings" pitchFamily="2" charset="2"/>
              <a:buChar char="Ø"/>
            </a:pPr>
            <a:r>
              <a:rPr lang="en-US" sz="2600" dirty="0" smtClean="0"/>
              <a:t>You can purchase t</a:t>
            </a:r>
            <a:r>
              <a:rPr lang="en-US" sz="2400" dirty="0" smtClean="0"/>
              <a:t>he book from the bookstore </a:t>
            </a:r>
          </a:p>
        </p:txBody>
      </p:sp>
      <p:pic>
        <p:nvPicPr>
          <p:cNvPr id="5124" name="Picture 10" descr="Fellmeth2ndEdcoverfullcolorimage1"/>
          <p:cNvPicPr>
            <a:picLocks noChangeAspect="1" noChangeArrowheads="1"/>
          </p:cNvPicPr>
          <p:nvPr/>
        </p:nvPicPr>
        <p:blipFill>
          <a:blip r:embed="rId3" cstate="print"/>
          <a:stretch>
            <a:fillRect/>
          </a:stretch>
        </p:blipFill>
        <p:spPr bwMode="auto">
          <a:xfrm>
            <a:off x="609600" y="763422"/>
            <a:ext cx="3708418" cy="5483556"/>
          </a:xfrm>
          <a:prstGeom prst="rect">
            <a:avLst/>
          </a:prstGeom>
          <a:noFill/>
          <a:ln w="38100">
            <a:solidFill>
              <a:schemeClr val="tx1"/>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sz="3600" b="1" dirty="0" smtClean="0"/>
              <a:t>Prof. </a:t>
            </a:r>
            <a:r>
              <a:rPr lang="en-US" sz="3600" b="1" dirty="0" err="1" smtClean="0"/>
              <a:t>Fellmeth’s</a:t>
            </a:r>
            <a:r>
              <a:rPr lang="en-US" sz="3600" b="1" dirty="0" smtClean="0"/>
              <a:t> Office Hours</a:t>
            </a:r>
            <a:endParaRPr lang="en-US" sz="3600" b="1" dirty="0"/>
          </a:p>
        </p:txBody>
      </p:sp>
      <p:sp>
        <p:nvSpPr>
          <p:cNvPr id="3" name="Content Placeholder 2"/>
          <p:cNvSpPr>
            <a:spLocks noGrp="1"/>
          </p:cNvSpPr>
          <p:nvPr>
            <p:ph idx="1"/>
          </p:nvPr>
        </p:nvSpPr>
        <p:spPr/>
        <p:txBody>
          <a:bodyPr/>
          <a:lstStyle/>
          <a:p>
            <a:pPr>
              <a:buFont typeface="Wingdings" pitchFamily="2" charset="2"/>
              <a:buChar char="§"/>
            </a:pPr>
            <a:r>
              <a:rPr lang="en-US" dirty="0" smtClean="0"/>
              <a:t>Mondays from 2:15 pm to 4:00 pm</a:t>
            </a:r>
          </a:p>
          <a:p>
            <a:pPr>
              <a:buFont typeface="Wingdings" pitchFamily="2" charset="2"/>
              <a:buChar char="§"/>
            </a:pPr>
            <a:r>
              <a:rPr lang="en-US" dirty="0" smtClean="0"/>
              <a:t>Wednesdays from 2:15 pm to 6:00 pm</a:t>
            </a:r>
          </a:p>
          <a:p>
            <a:pPr>
              <a:buFont typeface="Wingdings" pitchFamily="2" charset="2"/>
              <a:buChar char="§"/>
            </a:pPr>
            <a:endParaRPr lang="en-US" dirty="0" smtClean="0"/>
          </a:p>
          <a:p>
            <a:pPr>
              <a:buFont typeface="Wingdings" pitchFamily="2" charset="2"/>
              <a:buChar char="§"/>
            </a:pPr>
            <a:r>
              <a:rPr lang="en-US" dirty="0" smtClean="0"/>
              <a:t>You can also email Prof. Fellmeth at cpil@sandiego.edu.</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sz="3600" b="1" dirty="0" smtClean="0"/>
              <a:t>Handouts</a:t>
            </a:r>
            <a:endParaRPr lang="en-US" sz="3600" b="1" dirty="0"/>
          </a:p>
        </p:txBody>
      </p:sp>
      <p:sp>
        <p:nvSpPr>
          <p:cNvPr id="3" name="Content Placeholder 2"/>
          <p:cNvSpPr>
            <a:spLocks noGrp="1"/>
          </p:cNvSpPr>
          <p:nvPr>
            <p:ph idx="1"/>
          </p:nvPr>
        </p:nvSpPr>
        <p:spPr/>
        <p:txBody>
          <a:bodyPr/>
          <a:lstStyle/>
          <a:p>
            <a:pPr>
              <a:buFont typeface="Wingdings" pitchFamily="2" charset="2"/>
              <a:buChar char="§"/>
            </a:pPr>
            <a:r>
              <a:rPr lang="en-US" dirty="0" smtClean="0"/>
              <a:t>CR&amp;R General Information, Fall </a:t>
            </a:r>
            <a:r>
              <a:rPr lang="en-US" dirty="0" smtClean="0"/>
              <a:t>2012</a:t>
            </a:r>
            <a:endParaRPr lang="en-US" dirty="0" smtClean="0"/>
          </a:p>
          <a:p>
            <a:pPr>
              <a:buFont typeface="Wingdings" pitchFamily="2" charset="2"/>
              <a:buChar char="§"/>
            </a:pPr>
            <a:endParaRPr lang="en-US" dirty="0" smtClean="0"/>
          </a:p>
          <a:p>
            <a:pPr>
              <a:buFont typeface="Wingdings" pitchFamily="2" charset="2"/>
              <a:buChar char="§"/>
            </a:pPr>
            <a:r>
              <a:rPr lang="en-US" dirty="0" smtClean="0"/>
              <a:t>Clinic Information</a:t>
            </a:r>
          </a:p>
          <a:p>
            <a:pPr>
              <a:buFont typeface="Wingdings" pitchFamily="2" charset="2"/>
              <a:buChar char="§"/>
            </a:pPr>
            <a:endParaRPr lang="en-US" dirty="0" smtClean="0"/>
          </a:p>
          <a:p>
            <a:pPr>
              <a:buFont typeface="Wingdings" pitchFamily="2" charset="2"/>
              <a:buChar char="§"/>
            </a:pPr>
            <a:r>
              <a:rPr lang="en-US" dirty="0" smtClean="0"/>
              <a:t>Glossary</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ln>
            <a:solidFill>
              <a:schemeClr val="tx1"/>
            </a:solidFill>
          </a:ln>
        </p:spPr>
        <p:txBody>
          <a:bodyPr/>
          <a:lstStyle/>
          <a:p>
            <a:pPr eaLnBrk="1" hangingPunct="1"/>
            <a:r>
              <a:rPr lang="en-US" sz="3600" b="1" dirty="0" smtClean="0"/>
              <a:t>Clinical Opportunities</a:t>
            </a:r>
          </a:p>
        </p:txBody>
      </p:sp>
      <p:sp>
        <p:nvSpPr>
          <p:cNvPr id="6147" name="Rectangle 3"/>
          <p:cNvSpPr>
            <a:spLocks noGrp="1" noChangeArrowheads="1"/>
          </p:cNvSpPr>
          <p:nvPr>
            <p:ph type="body" idx="1"/>
          </p:nvPr>
        </p:nvSpPr>
        <p:spPr/>
        <p:txBody>
          <a:bodyPr/>
          <a:lstStyle/>
          <a:p>
            <a:pPr marL="573087" lvl="1" indent="-457200" eaLnBrk="1" hangingPunct="1">
              <a:buFont typeface="+mj-lt"/>
              <a:buAutoNum type="arabicPeriod"/>
            </a:pPr>
            <a:r>
              <a:rPr lang="en-US" sz="2400" b="1" dirty="0" smtClean="0"/>
              <a:t>Dependency Clinic</a:t>
            </a:r>
            <a:r>
              <a:rPr lang="en-US" sz="2400" dirty="0" smtClean="0"/>
              <a:t>: </a:t>
            </a:r>
            <a:r>
              <a:rPr lang="en-US" sz="2000" dirty="0" smtClean="0"/>
              <a:t>assisting attorneys in the representation of abused and neglected children in Dependency Court (4 units)</a:t>
            </a:r>
          </a:p>
          <a:p>
            <a:pPr marL="573087" lvl="1" indent="-457200" eaLnBrk="1" hangingPunct="1">
              <a:buFont typeface="+mj-lt"/>
              <a:buAutoNum type="arabicPeriod"/>
            </a:pPr>
            <a:endParaRPr lang="en-US" sz="2400" b="1" dirty="0" smtClean="0"/>
          </a:p>
          <a:p>
            <a:pPr marL="573087" lvl="1" indent="-457200" eaLnBrk="1" hangingPunct="1">
              <a:buFont typeface="+mj-lt"/>
              <a:buAutoNum type="arabicPeriod"/>
            </a:pPr>
            <a:r>
              <a:rPr lang="en-US" sz="2400" b="1" dirty="0" smtClean="0"/>
              <a:t>Delinquency Clinic</a:t>
            </a:r>
            <a:r>
              <a:rPr lang="en-US" sz="2400" dirty="0" smtClean="0"/>
              <a:t>: </a:t>
            </a:r>
            <a:r>
              <a:rPr lang="en-US" sz="2000" dirty="0" smtClean="0"/>
              <a:t>assisting attorneys in the representation of accused children in Delinquency Court (4 units)</a:t>
            </a:r>
          </a:p>
          <a:p>
            <a:pPr marL="573087" lvl="1" indent="-457200" eaLnBrk="1" hangingPunct="1">
              <a:buFont typeface="+mj-lt"/>
              <a:buAutoNum type="arabicPeriod"/>
            </a:pPr>
            <a:endParaRPr lang="en-US" sz="2400" b="1" dirty="0" smtClean="0"/>
          </a:p>
          <a:p>
            <a:pPr marL="573087" lvl="1" indent="-457200" eaLnBrk="1" hangingPunct="1">
              <a:buFont typeface="+mj-lt"/>
              <a:buAutoNum type="arabicPeriod"/>
            </a:pPr>
            <a:r>
              <a:rPr lang="en-US" sz="2400" b="1" dirty="0" smtClean="0"/>
              <a:t>Policy Clinic</a:t>
            </a:r>
            <a:r>
              <a:rPr lang="en-US" sz="2400" dirty="0" smtClean="0"/>
              <a:t>: </a:t>
            </a:r>
            <a:r>
              <a:rPr lang="en-US" sz="2000" dirty="0" smtClean="0"/>
              <a:t>working on policy advocacy (legislation, rulemaking, impact litigation, research, etc.), assisting with the Homeless Youth Outreach Project, or serving as an Educational Representative for a youth involved in Juvenile Court proceedings (1–3 units) </a:t>
            </a:r>
          </a:p>
          <a:p>
            <a:pPr eaLnBrk="1" hangingPunct="1">
              <a:spcBef>
                <a:spcPct val="45000"/>
              </a:spcBef>
            </a:pPr>
            <a:endParaRPr lang="en-US" sz="28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a:ln>
            <a:solidFill>
              <a:schemeClr val="tx1"/>
            </a:solidFill>
          </a:ln>
        </p:spPr>
        <p:txBody>
          <a:bodyPr/>
          <a:lstStyle/>
          <a:p>
            <a:r>
              <a:rPr lang="en-US" b="1" dirty="0" smtClean="0"/>
              <a:t>Pop Quiz!</a:t>
            </a:r>
            <a:endParaRPr lang="en-U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008 CAI Template">
  <a:themeElements>
    <a:clrScheme name="2008 CAI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08 CAI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08 CAI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8 CAI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8 CAI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8 CAI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8 CAI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8 CAI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8 CAI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8 CAI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8 CAI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8 CAI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8 CAI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8 CAI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2008 CAI Template</Template>
  <TotalTime>6556</TotalTime>
  <Words>1065</Words>
  <Application>Microsoft Office PowerPoint</Application>
  <PresentationFormat>On-screen Show (4:3)</PresentationFormat>
  <Paragraphs>214</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2008 CAI Template</vt:lpstr>
      <vt:lpstr>Slide 1</vt:lpstr>
      <vt:lpstr>CAI Team</vt:lpstr>
      <vt:lpstr>Children’s Advocacy Institute</vt:lpstr>
      <vt:lpstr>Slide 4</vt:lpstr>
      <vt:lpstr>Slide 5</vt:lpstr>
      <vt:lpstr>Prof. Fellmeth’s Office Hours</vt:lpstr>
      <vt:lpstr>Handouts</vt:lpstr>
      <vt:lpstr>Clinical Opportunities</vt:lpstr>
      <vt:lpstr>Pop Quiz!</vt:lpstr>
      <vt:lpstr> 1. The average age of a California TANF1 mother is: </vt:lpstr>
      <vt:lpstr>2. The percent of California’s TANF mothers under age 19 is: </vt:lpstr>
      <vt:lpstr>3. The average age of a male impregnating an unwed teen is:</vt:lpstr>
      <vt:lpstr>4. In 1973, 84% of children living in families below the federal poverty line received TANF (AFDC) support; the percentage in 2010 in California was:</vt:lpstr>
      <vt:lpstr>5. In 1995, TANF (AFDC) spending was what percentage of the federal budget?</vt:lpstr>
      <vt:lpstr>6. In 1989, TANF type support for a three-person family was $1,150 per month in current dollars; the maximum grant for the same family in 2010 is:</vt:lpstr>
      <vt:lpstr>7. In 1995 (before welfare reform restrictions), each additional child increased benefits by:</vt:lpstr>
      <vt:lpstr>8. The median annual income of a single mother with 2 young children is:</vt:lpstr>
      <vt:lpstr>9. The median annual income of a married couple with 2 young children is:</vt:lpstr>
      <vt:lpstr>10. Of the 2.4 million absent fathers tracked by California agencies, the average amount paid for each of the 4.5 million children they have fathered per month is:</vt:lpstr>
      <vt:lpstr>11. The unwed birth rate nationally and in California is: </vt:lpstr>
      <vt:lpstr>12. The unwed birth rate among African Americans is: </vt:lpstr>
      <vt:lpstr>13. The percentage of families who have resided in California less than one year and are receiving TANF is:</vt:lpstr>
      <vt:lpstr>14. The average U.S. youth is self-sufficient at age 26, and parents spend a median of $44,500 on their kids post age 18 to help them reach self-sufficiency.  The median total amount received by foster children for whom the state is the parent after they turn 18 is:</vt:lpstr>
      <vt:lpstr>15. Most non-kin adoptions of foster kids come from family foster care providers.  While those providers receive an average of $530 per month per child, the average amount received by a group home per month per child is: </vt:lpstr>
      <vt:lpstr>16. The now-retiring Boomer Generation has enacted medical benefits and “defined benefit” pension plans for itself, including Medicare, Social Security and public employee pensions.  Their unfunded liability over the next generation that must be met by future taxpayers totals: </vt:lpstr>
      <vt:lpstr>17. The carrying charge at 5% of the unfunded liability to finance the Boomer Generation’s care and pensions, and to carry the federal budget deficit, will total in dollars per year per family: </vt:lpstr>
      <vt:lpstr>18. The total deficit to be imposed per family to be borne for the pension / medical / federal budget unfunded liability is: </vt:lpstr>
      <vt:lpstr>Purpose of Course</vt:lpstr>
      <vt:lpstr>Class Participation Points</vt:lpstr>
      <vt:lpstr>Slide 30</vt:lpstr>
      <vt:lpstr>International Aspect  of Child Rights</vt:lpstr>
      <vt:lpstr>Role Playing</vt:lpstr>
    </vt:vector>
  </TitlesOfParts>
  <Company>USD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Children’s Advocacy Institute</dc:title>
  <dc:creator>Elisa Weichel</dc:creator>
  <cp:lastModifiedBy>Robert Fellmeth</cp:lastModifiedBy>
  <cp:revision>245</cp:revision>
  <dcterms:created xsi:type="dcterms:W3CDTF">2008-06-02T17:43:36Z</dcterms:created>
  <dcterms:modified xsi:type="dcterms:W3CDTF">2012-08-18T06:13:38Z</dcterms:modified>
</cp:coreProperties>
</file>