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11" r:id="rId2"/>
    <p:sldId id="306" r:id="rId3"/>
    <p:sldId id="315" r:id="rId4"/>
    <p:sldId id="316" r:id="rId5"/>
    <p:sldId id="307" r:id="rId6"/>
    <p:sldId id="312" r:id="rId7"/>
    <p:sldId id="313" r:id="rId8"/>
    <p:sldId id="314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66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85" autoAdjust="0"/>
    <p:restoredTop sz="94628" autoAdjust="0"/>
  </p:normalViewPr>
  <p:slideViewPr>
    <p:cSldViewPr>
      <p:cViewPr varScale="1">
        <p:scale>
          <a:sx n="104" d="100"/>
          <a:sy n="104" d="100"/>
        </p:scale>
        <p:origin x="-1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4963" y="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/>
          <a:lstStyle>
            <a:lvl1pPr algn="r">
              <a:defRPr sz="1200"/>
            </a:lvl1pPr>
          </a:lstStyle>
          <a:p>
            <a:pPr>
              <a:defRPr/>
            </a:pPr>
            <a:fld id="{8E9103AF-8381-40CB-8572-5C1B56F1D261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4963" y="9118600"/>
            <a:ext cx="3168650" cy="481013"/>
          </a:xfrm>
          <a:prstGeom prst="rect">
            <a:avLst/>
          </a:prstGeom>
        </p:spPr>
        <p:txBody>
          <a:bodyPr vert="horz" lIns="95496" tIns="47748" rIns="95496" bIns="47748" rtlCol="0" anchor="b"/>
          <a:lstStyle>
            <a:lvl1pPr algn="r">
              <a:defRPr sz="1200"/>
            </a:lvl1pPr>
          </a:lstStyle>
          <a:p>
            <a:pPr>
              <a:defRPr/>
            </a:pPr>
            <a:fld id="{BFEDBFA0-8DE9-4287-BCD3-635C6C66B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 smtClean="0"/>
            </a:lvl1pPr>
          </a:lstStyle>
          <a:p>
            <a:pPr>
              <a:defRPr/>
            </a:pPr>
            <a:fld id="{07EF36BF-AF96-466A-B555-7226D496900D}" type="datetimeFigureOut">
              <a:rPr lang="en-US"/>
              <a:pPr>
                <a:defRPr/>
              </a:pPr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21175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18600"/>
            <a:ext cx="3170238" cy="481013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B66EB31B-753C-4422-8A68-4D3D057E2B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66EB31B-753C-4422-8A68-4D3D057E2BB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1030" name="Picture 7" descr="CAI_logo_2007"/>
          <p:cNvPicPr>
            <a:picLocks noChangeAspect="1" noChangeArrowheads="1"/>
          </p:cNvPicPr>
          <p:nvPr userDrawn="1"/>
        </p:nvPicPr>
        <p:blipFill>
          <a:blip r:embed="rId13" cstate="screen"/>
          <a:srcRect/>
          <a:stretch>
            <a:fillRect/>
          </a:stretch>
        </p:blipFill>
        <p:spPr bwMode="auto">
          <a:xfrm>
            <a:off x="7772400" y="5791200"/>
            <a:ext cx="1216025" cy="912813"/>
          </a:xfrm>
          <a:prstGeom prst="rect">
            <a:avLst/>
          </a:prstGeom>
          <a:noFill/>
          <a:ln w="57150">
            <a:solidFill>
              <a:srgbClr val="3366FF"/>
            </a:solidFill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Child Rights &amp; Remedies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Fall </a:t>
            </a:r>
            <a:r>
              <a:rPr lang="en-US" sz="2000" dirty="0" smtClean="0"/>
              <a:t>2012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b="1" dirty="0" smtClean="0"/>
              <a:t>Class 17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Review of Class # 16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Child Victim /Witness Confidentiality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dirty="0" smtClean="0"/>
              <a:t>Delinquency Basics</a:t>
            </a:r>
          </a:p>
          <a:p>
            <a:pPr marL="514350" indent="-514350">
              <a:spcAft>
                <a:spcPts val="1800"/>
              </a:spcAft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Special Problem of Sexually Exploited Minors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Prostitution Arrests and Disposition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Leading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i="1" dirty="0" smtClean="0"/>
          </a:p>
          <a:p>
            <a:endParaRPr lang="en-US" i="1" dirty="0" smtClean="0"/>
          </a:p>
          <a:p>
            <a:endParaRPr lang="en-US" i="1" dirty="0" smtClean="0"/>
          </a:p>
          <a:p>
            <a:r>
              <a:rPr lang="en-US" i="1" dirty="0" smtClean="0"/>
              <a:t>In Re </a:t>
            </a:r>
            <a:r>
              <a:rPr lang="en-US" i="1" dirty="0" err="1" smtClean="0"/>
              <a:t>Gault</a:t>
            </a:r>
            <a:r>
              <a:rPr lang="en-US" i="1" dirty="0" smtClean="0"/>
              <a:t> </a:t>
            </a:r>
            <a:r>
              <a:rPr lang="en-US" dirty="0" smtClean="0"/>
              <a:t> U.S.  (1966)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Children and the 4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Amendment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i="1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smtClean="0"/>
              <a:t>New Jersey v. T.L.O. </a:t>
            </a:r>
            <a:r>
              <a:rPr lang="en-US" sz="2800" dirty="0" smtClean="0"/>
              <a:t>U.S. (1985)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sz="2800" dirty="0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err="1" smtClean="0"/>
              <a:t>Vernonia</a:t>
            </a:r>
            <a:r>
              <a:rPr lang="en-US" sz="2800" i="1" dirty="0" smtClean="0"/>
              <a:t> School Dist.47J v. Acton </a:t>
            </a:r>
            <a:r>
              <a:rPr lang="en-US" sz="2800" dirty="0" smtClean="0"/>
              <a:t>U.S. (1995)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Children and the 4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Amendment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i="1" dirty="0" smtClean="0"/>
              <a:t>Board of Education of Independent School District No. 92 of Pottawatomie County v. Earls </a:t>
            </a:r>
            <a:r>
              <a:rPr lang="en-US" sz="2800" dirty="0" smtClean="0"/>
              <a:t>U.S.  (2002)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dirty="0" smtClean="0"/>
              <a:t>		-- Drug Testing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sz="2800" dirty="0" smtClean="0"/>
              <a:t>New Case: </a:t>
            </a:r>
            <a:r>
              <a:rPr lang="en-US" sz="2800" i="1" dirty="0" smtClean="0"/>
              <a:t>Safford v. Redding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400" dirty="0" smtClean="0"/>
              <a:t> U.S. (2009)</a:t>
            </a:r>
          </a:p>
          <a:p>
            <a:pPr marL="514350" indent="-514350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§"/>
            </a:pPr>
            <a:endParaRPr lang="en-US" sz="28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3600" b="1" dirty="0" smtClean="0"/>
              <a:t>Children and the 4</a:t>
            </a:r>
            <a:r>
              <a:rPr lang="en-US" sz="3600" b="1" baseline="30000" dirty="0" smtClean="0"/>
              <a:t>th</a:t>
            </a:r>
            <a:r>
              <a:rPr lang="en-US" sz="3600" b="1" dirty="0" smtClean="0"/>
              <a:t> Amendment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73563"/>
          </a:xfrm>
        </p:spPr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dirty="0" smtClean="0"/>
              <a:t>U.S. v. Frederick Doe </a:t>
            </a:r>
            <a:br>
              <a:rPr lang="en-US" i="1" dirty="0" smtClean="0"/>
            </a:br>
            <a:r>
              <a:rPr lang="en-US" sz="2800" dirty="0" smtClean="0"/>
              <a:t>(E.D. Tex. 1992)</a:t>
            </a:r>
          </a:p>
          <a:p>
            <a:pPr marL="914400" lvl="1" indent="-514350">
              <a:spcAft>
                <a:spcPts val="1800"/>
              </a:spcAft>
              <a:buNone/>
            </a:pPr>
            <a:r>
              <a:rPr lang="en-US" dirty="0" smtClean="0"/>
              <a:t>	-- Traffic Stop / Juvenile Court</a:t>
            </a:r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Delinquency and Burden of Proof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endParaRPr lang="en-US" i="1" smtClean="0"/>
          </a:p>
          <a:p>
            <a:pPr marL="514350" indent="-514350">
              <a:spcAft>
                <a:spcPts val="1800"/>
              </a:spcAft>
              <a:buFont typeface="Wingdings" pitchFamily="2" charset="2"/>
              <a:buChar char="§"/>
            </a:pPr>
            <a:r>
              <a:rPr lang="en-US" i="1" smtClean="0"/>
              <a:t>In </a:t>
            </a:r>
            <a:r>
              <a:rPr lang="en-US" i="1" dirty="0" smtClean="0"/>
              <a:t>Re </a:t>
            </a:r>
            <a:r>
              <a:rPr lang="en-US" i="1" dirty="0" err="1" smtClean="0"/>
              <a:t>Winship</a:t>
            </a:r>
            <a:r>
              <a:rPr lang="en-US" i="1" dirty="0" smtClean="0"/>
              <a:t> </a:t>
            </a:r>
            <a:br>
              <a:rPr lang="en-US" i="1" dirty="0" smtClean="0"/>
            </a:br>
            <a:r>
              <a:rPr lang="en-US" sz="2800" dirty="0" smtClean="0"/>
              <a:t>U.S. (1970)</a:t>
            </a:r>
          </a:p>
          <a:p>
            <a:pPr marL="914400" lvl="1" indent="-514350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dirty="0" smtClean="0"/>
              <a:t>	-- Preponderance, Clear and Convincing, or Beyond Reasonable Doubt?</a:t>
            </a:r>
          </a:p>
          <a:p>
            <a:pPr marL="914400" lvl="1" indent="-514350">
              <a:spcBef>
                <a:spcPts val="1800"/>
              </a:spcBef>
              <a:spcAft>
                <a:spcPts val="1800"/>
              </a:spcAft>
              <a:buNone/>
            </a:pPr>
            <a:r>
              <a:rPr lang="en-US" dirty="0" smtClean="0"/>
              <a:t>		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8 CAI Template">
  <a:themeElements>
    <a:clrScheme name="2008 CAI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8 CAI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008 CAI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8 CAI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8 CAI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2008 CAI Template</Template>
  <TotalTime>6804</TotalTime>
  <Words>113</Words>
  <Application>Microsoft Office PowerPoint</Application>
  <PresentationFormat>On-screen Show (4:3)</PresentationFormat>
  <Paragraphs>41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2008 CAI Template</vt:lpstr>
      <vt:lpstr>Child Rights &amp; Remedies Fall 2012</vt:lpstr>
      <vt:lpstr>Review of Class # 16</vt:lpstr>
      <vt:lpstr> Special Problem of Sexually Exploited Minors </vt:lpstr>
      <vt:lpstr>The Leading Case</vt:lpstr>
      <vt:lpstr>Children and the 4th Amendment</vt:lpstr>
      <vt:lpstr>Children and the 4th Amendment</vt:lpstr>
      <vt:lpstr>Children and the 4th Amendment</vt:lpstr>
      <vt:lpstr>Delinquency and Burden of Proof</vt:lpstr>
    </vt:vector>
  </TitlesOfParts>
  <Company>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Children’s Advocacy Institute</dc:title>
  <dc:creator>Elisa Weichel</dc:creator>
  <cp:lastModifiedBy>Robert Fellmeth</cp:lastModifiedBy>
  <cp:revision>265</cp:revision>
  <dcterms:created xsi:type="dcterms:W3CDTF">2008-06-02T17:43:36Z</dcterms:created>
  <dcterms:modified xsi:type="dcterms:W3CDTF">2012-08-18T06:31:59Z</dcterms:modified>
</cp:coreProperties>
</file>