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311" r:id="rId2"/>
    <p:sldId id="306" r:id="rId3"/>
    <p:sldId id="316" r:id="rId4"/>
    <p:sldId id="317" r:id="rId5"/>
    <p:sldId id="307" r:id="rId6"/>
    <p:sldId id="312" r:id="rId7"/>
    <p:sldId id="313" r:id="rId8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ECFF"/>
    <a:srgbClr val="6699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385" autoAdjust="0"/>
    <p:restoredTop sz="94628" autoAdjust="0"/>
  </p:normalViewPr>
  <p:slideViewPr>
    <p:cSldViewPr>
      <p:cViewPr varScale="1">
        <p:scale>
          <a:sx n="104" d="100"/>
          <a:sy n="104" d="100"/>
        </p:scale>
        <p:origin x="-186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8650" cy="481013"/>
          </a:xfrm>
          <a:prstGeom prst="rect">
            <a:avLst/>
          </a:prstGeom>
        </p:spPr>
        <p:txBody>
          <a:bodyPr vert="horz" lIns="95496" tIns="47748" rIns="95496" bIns="47748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4963" y="0"/>
            <a:ext cx="3168650" cy="481013"/>
          </a:xfrm>
          <a:prstGeom prst="rect">
            <a:avLst/>
          </a:prstGeom>
        </p:spPr>
        <p:txBody>
          <a:bodyPr vert="horz" lIns="95496" tIns="47748" rIns="95496" bIns="47748" rtlCol="0"/>
          <a:lstStyle>
            <a:lvl1pPr algn="r">
              <a:defRPr sz="1200"/>
            </a:lvl1pPr>
          </a:lstStyle>
          <a:p>
            <a:pPr>
              <a:defRPr/>
            </a:pPr>
            <a:fld id="{8E9103AF-8381-40CB-8572-5C1B56F1D261}" type="datetimeFigureOut">
              <a:rPr lang="en-US"/>
              <a:pPr>
                <a:defRPr/>
              </a:pPr>
              <a:t>8/17/2012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18600"/>
            <a:ext cx="3168650" cy="481013"/>
          </a:xfrm>
          <a:prstGeom prst="rect">
            <a:avLst/>
          </a:prstGeom>
        </p:spPr>
        <p:txBody>
          <a:bodyPr vert="horz" lIns="95496" tIns="47748" rIns="95496" bIns="47748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4963" y="9118600"/>
            <a:ext cx="3168650" cy="481013"/>
          </a:xfrm>
          <a:prstGeom prst="rect">
            <a:avLst/>
          </a:prstGeom>
        </p:spPr>
        <p:txBody>
          <a:bodyPr vert="horz" lIns="95496" tIns="47748" rIns="95496" bIns="47748" rtlCol="0" anchor="b"/>
          <a:lstStyle>
            <a:lvl1pPr algn="r">
              <a:defRPr sz="1200"/>
            </a:lvl1pPr>
          </a:lstStyle>
          <a:p>
            <a:pPr>
              <a:defRPr/>
            </a:pPr>
            <a:fld id="{BFEDBFA0-8DE9-4287-BCD3-635C6C66B0A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238" cy="481013"/>
          </a:xfrm>
          <a:prstGeom prst="rect">
            <a:avLst/>
          </a:prstGeom>
        </p:spPr>
        <p:txBody>
          <a:bodyPr vert="horz" lIns="94851" tIns="47425" rIns="94851" bIns="47425" rtlCol="0"/>
          <a:lstStyle>
            <a:lvl1pPr algn="l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375" y="0"/>
            <a:ext cx="3170238" cy="481013"/>
          </a:xfrm>
          <a:prstGeom prst="rect">
            <a:avLst/>
          </a:prstGeom>
        </p:spPr>
        <p:txBody>
          <a:bodyPr vert="horz" lIns="94851" tIns="47425" rIns="94851" bIns="47425" rtlCol="0"/>
          <a:lstStyle>
            <a:lvl1pPr algn="r">
              <a:defRPr sz="1200" smtClean="0"/>
            </a:lvl1pPr>
          </a:lstStyle>
          <a:p>
            <a:pPr>
              <a:defRPr/>
            </a:pPr>
            <a:fld id="{07EF36BF-AF96-466A-B555-7226D496900D}" type="datetimeFigureOut">
              <a:rPr lang="en-US"/>
              <a:pPr>
                <a:defRPr/>
              </a:pPr>
              <a:t>8/17/2012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19138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851" tIns="47425" rIns="94851" bIns="47425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838" y="4560888"/>
            <a:ext cx="5851525" cy="4321175"/>
          </a:xfrm>
          <a:prstGeom prst="rect">
            <a:avLst/>
          </a:prstGeom>
        </p:spPr>
        <p:txBody>
          <a:bodyPr vert="horz" lIns="94851" tIns="47425" rIns="94851" bIns="47425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8600"/>
            <a:ext cx="3170238" cy="481013"/>
          </a:xfrm>
          <a:prstGeom prst="rect">
            <a:avLst/>
          </a:prstGeom>
        </p:spPr>
        <p:txBody>
          <a:bodyPr vert="horz" lIns="94851" tIns="47425" rIns="94851" bIns="47425" rtlCol="0" anchor="b"/>
          <a:lstStyle>
            <a:lvl1pPr algn="l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375" y="9118600"/>
            <a:ext cx="3170238" cy="481013"/>
          </a:xfrm>
          <a:prstGeom prst="rect">
            <a:avLst/>
          </a:prstGeom>
        </p:spPr>
        <p:txBody>
          <a:bodyPr vert="horz" lIns="94851" tIns="47425" rIns="94851" bIns="47425" rtlCol="0" anchor="b"/>
          <a:lstStyle>
            <a:lvl1pPr algn="r">
              <a:defRPr sz="1200" smtClean="0"/>
            </a:lvl1pPr>
          </a:lstStyle>
          <a:p>
            <a:pPr>
              <a:defRPr/>
            </a:pPr>
            <a:fld id="{B66EB31B-753C-4422-8A68-4D3D057E2BB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66EB31B-753C-4422-8A68-4D3D057E2BB9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66EB31B-753C-4422-8A68-4D3D057E2BB9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66EB31B-753C-4422-8A68-4D3D057E2BB9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66EB31B-753C-4422-8A68-4D3D057E2BB9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66EB31B-753C-4422-8A68-4D3D057E2BB9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66EB31B-753C-4422-8A68-4D3D057E2BB9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66EB31B-753C-4422-8A68-4D3D057E2BB9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EC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pic>
        <p:nvPicPr>
          <p:cNvPr id="1030" name="Picture 7" descr="CAI_logo_2007"/>
          <p:cNvPicPr>
            <a:picLocks noChangeAspect="1" noChangeArrowheads="1"/>
          </p:cNvPicPr>
          <p:nvPr userDrawn="1"/>
        </p:nvPicPr>
        <p:blipFill>
          <a:blip r:embed="rId13" cstate="screen"/>
          <a:srcRect/>
          <a:stretch>
            <a:fillRect/>
          </a:stretch>
        </p:blipFill>
        <p:spPr bwMode="auto">
          <a:xfrm>
            <a:off x="7772400" y="5791200"/>
            <a:ext cx="1216025" cy="912813"/>
          </a:xfrm>
          <a:prstGeom prst="rect">
            <a:avLst/>
          </a:prstGeom>
          <a:noFill/>
          <a:ln w="57150">
            <a:solidFill>
              <a:srgbClr val="3366FF"/>
            </a:solidFill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b="1" dirty="0" smtClean="0"/>
              <a:t>Child Rights &amp; Remedies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2000" dirty="0" smtClean="0"/>
              <a:t>Fall </a:t>
            </a:r>
            <a:r>
              <a:rPr lang="en-US" sz="2000" dirty="0" smtClean="0"/>
              <a:t>2012</a:t>
            </a:r>
            <a:endParaRPr lang="en-US" sz="2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 smtClean="0"/>
          </a:p>
          <a:p>
            <a:pPr algn="ctr">
              <a:buNone/>
            </a:pPr>
            <a:r>
              <a:rPr lang="en-US" b="1" dirty="0" smtClean="0"/>
              <a:t>Class 16</a:t>
            </a: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r>
              <a:rPr lang="en-US" sz="3600" b="1" dirty="0" smtClean="0"/>
              <a:t>Review of Class # 15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spcAft>
                <a:spcPts val="1800"/>
              </a:spcAft>
              <a:buFont typeface="+mj-lt"/>
              <a:buAutoNum type="arabicParenR"/>
            </a:pPr>
            <a:endParaRPr lang="en-US" dirty="0" smtClean="0"/>
          </a:p>
          <a:p>
            <a:pPr marL="514350" indent="-514350">
              <a:spcAft>
                <a:spcPts val="1800"/>
              </a:spcAft>
              <a:buFont typeface="Wingdings" pitchFamily="2" charset="2"/>
              <a:buChar char="§"/>
            </a:pPr>
            <a:r>
              <a:rPr lang="en-US" dirty="0" smtClean="0"/>
              <a:t>Review and Critique of Child Welfare</a:t>
            </a:r>
          </a:p>
          <a:p>
            <a:pPr marL="514350" indent="-514350">
              <a:spcAft>
                <a:spcPts val="1800"/>
              </a:spcAft>
              <a:buNone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/>
              <a:t>Introduction to Child Rights as Victims/Witnesses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spcAft>
                <a:spcPts val="1800"/>
              </a:spcAft>
              <a:buFont typeface="Wingdings" pitchFamily="2" charset="2"/>
              <a:buChar char="§"/>
            </a:pPr>
            <a:r>
              <a:rPr lang="en-US" dirty="0" smtClean="0"/>
              <a:t>The Immaturity Dilemma</a:t>
            </a:r>
          </a:p>
          <a:p>
            <a:pPr marL="514350" indent="-514350">
              <a:spcAft>
                <a:spcPts val="1800"/>
              </a:spcAft>
              <a:buFont typeface="Wingdings" pitchFamily="2" charset="2"/>
              <a:buChar char="§"/>
            </a:pPr>
            <a:r>
              <a:rPr lang="en-US" dirty="0" smtClean="0"/>
              <a:t>Suggestibility: </a:t>
            </a:r>
            <a:r>
              <a:rPr lang="en-US" i="1" dirty="0" smtClean="0"/>
              <a:t>State v. Michaels </a:t>
            </a:r>
            <a:r>
              <a:rPr lang="en-US" sz="2000" dirty="0" smtClean="0"/>
              <a:t>136 N.J. 299 (1994)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Child Victim/Witness Protection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i="1" dirty="0" smtClean="0"/>
              <a:t>Maryland v. Craig  </a:t>
            </a:r>
            <a:r>
              <a:rPr lang="en-US" dirty="0" smtClean="0"/>
              <a:t>U.S. 1990</a:t>
            </a:r>
          </a:p>
          <a:p>
            <a:endParaRPr lang="en-US" dirty="0" smtClean="0"/>
          </a:p>
          <a:p>
            <a:r>
              <a:rPr lang="en-US" i="1" dirty="0" smtClean="0"/>
              <a:t>White v. Illinois  </a:t>
            </a:r>
            <a:r>
              <a:rPr lang="en-US" dirty="0" smtClean="0"/>
              <a:t>U.S. 1992</a:t>
            </a:r>
          </a:p>
          <a:p>
            <a:endParaRPr lang="en-US" dirty="0" smtClean="0"/>
          </a:p>
          <a:p>
            <a:pPr lvl="1"/>
            <a:r>
              <a:rPr lang="en-US" dirty="0" smtClean="0"/>
              <a:t>Note impact of </a:t>
            </a:r>
            <a:r>
              <a:rPr lang="en-US" i="1" dirty="0" smtClean="0"/>
              <a:t>Crawford v. Washington </a:t>
            </a:r>
            <a:r>
              <a:rPr lang="en-US" dirty="0" smtClean="0"/>
              <a:t>U.S 2004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r>
              <a:rPr lang="en-US" sz="3600" b="1" dirty="0" smtClean="0"/>
              <a:t>Child Victim/Witness Confidentiality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spcAft>
                <a:spcPts val="1800"/>
              </a:spcAft>
              <a:buFont typeface="Wingdings" pitchFamily="2" charset="2"/>
              <a:buChar char="§"/>
            </a:pPr>
            <a:endParaRPr lang="en-US" sz="2800" i="1" dirty="0" smtClean="0"/>
          </a:p>
          <a:p>
            <a:pPr marL="514350" indent="-514350">
              <a:spcAft>
                <a:spcPts val="1800"/>
              </a:spcAft>
              <a:buFont typeface="Wingdings" pitchFamily="2" charset="2"/>
              <a:buChar char="§"/>
            </a:pPr>
            <a:r>
              <a:rPr lang="en-US" sz="2800" i="1" dirty="0" smtClean="0"/>
              <a:t>Globe Newspaper Co. v. Superior Court for the County of Norfolk </a:t>
            </a:r>
            <a:r>
              <a:rPr lang="en-US" sz="2800" dirty="0" smtClean="0"/>
              <a:t>U.S. (1982)		</a:t>
            </a:r>
          </a:p>
          <a:p>
            <a:pPr marL="1314450" lvl="2" indent="-514350">
              <a:spcAft>
                <a:spcPts val="1800"/>
              </a:spcAft>
              <a:buNone/>
            </a:pPr>
            <a:r>
              <a:rPr lang="en-US" sz="2000" dirty="0" smtClean="0"/>
              <a:t>	-- Confidentiality and Breadth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r>
              <a:rPr lang="en-US" sz="3600" b="1" dirty="0" smtClean="0"/>
              <a:t>Child Victim/Witness Confidentiality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spcBef>
                <a:spcPts val="1800"/>
              </a:spcBef>
              <a:spcAft>
                <a:spcPts val="1800"/>
              </a:spcAft>
              <a:buFont typeface="Wingdings" pitchFamily="2" charset="2"/>
              <a:buChar char="§"/>
            </a:pPr>
            <a:endParaRPr lang="en-US" sz="2800" i="1" dirty="0" smtClean="0"/>
          </a:p>
          <a:p>
            <a:pPr marL="514350" indent="-514350">
              <a:spcBef>
                <a:spcPts val="1800"/>
              </a:spcBef>
              <a:spcAft>
                <a:spcPts val="1800"/>
              </a:spcAft>
              <a:buFont typeface="Wingdings" pitchFamily="2" charset="2"/>
              <a:buChar char="§"/>
            </a:pPr>
            <a:r>
              <a:rPr lang="en-US" sz="2800" i="1" dirty="0" smtClean="0"/>
              <a:t>Pennsylvania v. Ritchie </a:t>
            </a:r>
            <a:r>
              <a:rPr lang="en-US" sz="2800" dirty="0" smtClean="0"/>
              <a:t>U.S. (1987)</a:t>
            </a:r>
          </a:p>
          <a:p>
            <a:pPr marL="914400" lvl="1" indent="-514350">
              <a:spcAft>
                <a:spcPts val="1800"/>
              </a:spcAft>
              <a:buNone/>
            </a:pPr>
            <a:r>
              <a:rPr lang="en-US" sz="2400" dirty="0" smtClean="0"/>
              <a:t>		-- Psychoanalytic Records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r>
              <a:rPr lang="en-US" sz="3600" b="1" dirty="0" smtClean="0"/>
              <a:t>Introduction to Delinquency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spcBef>
                <a:spcPts val="1800"/>
              </a:spcBef>
              <a:spcAft>
                <a:spcPts val="1800"/>
              </a:spcAft>
              <a:buFont typeface="Wingdings" pitchFamily="2" charset="2"/>
              <a:buChar char="§"/>
            </a:pPr>
            <a:r>
              <a:rPr lang="en-US" dirty="0" smtClean="0"/>
              <a:t>Incidence</a:t>
            </a:r>
          </a:p>
          <a:p>
            <a:pPr marL="514350" indent="-514350">
              <a:spcBef>
                <a:spcPts val="1800"/>
              </a:spcBef>
              <a:spcAft>
                <a:spcPts val="1800"/>
              </a:spcAft>
              <a:buFont typeface="Wingdings" pitchFamily="2" charset="2"/>
              <a:buChar char="§"/>
            </a:pPr>
            <a:r>
              <a:rPr lang="en-US" dirty="0" smtClean="0"/>
              <a:t>Causes</a:t>
            </a:r>
          </a:p>
          <a:p>
            <a:pPr marL="514350" indent="-514350">
              <a:spcBef>
                <a:spcPts val="1800"/>
              </a:spcBef>
              <a:spcAft>
                <a:spcPts val="1800"/>
              </a:spcAft>
              <a:buFont typeface="Wingdings" pitchFamily="2" charset="2"/>
              <a:buChar char="§"/>
            </a:pPr>
            <a:r>
              <a:rPr lang="en-US" dirty="0" smtClean="0"/>
              <a:t>Wards vs. Dependents vs. Special Education</a:t>
            </a:r>
          </a:p>
          <a:p>
            <a:pPr marL="514350" indent="-514350">
              <a:spcBef>
                <a:spcPts val="1800"/>
              </a:spcBef>
              <a:spcAft>
                <a:spcPts val="1800"/>
              </a:spcAft>
              <a:buFont typeface="Wingdings" pitchFamily="2" charset="2"/>
              <a:buChar char="§"/>
            </a:pPr>
            <a:r>
              <a:rPr lang="en-US" dirty="0" smtClean="0"/>
              <a:t>Alternative Strategies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2008 CAI Template">
  <a:themeElements>
    <a:clrScheme name="2008 CAI Templat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2008 CAI Templa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2008 CAI Templa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008 CAI Templa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008 CAI Templa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008 CAI Templa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008 CAI Templa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008 CAI Templa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008 CAI Templa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008 CAI Templa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008 CAI Templa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008 CAI Templat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008 CAI Templat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008 CAI Templat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2008 CAI Template</Template>
  <TotalTime>6779</TotalTime>
  <Words>117</Words>
  <Application>Microsoft Office PowerPoint</Application>
  <PresentationFormat>On-screen Show (4:3)</PresentationFormat>
  <Paragraphs>36</Paragraphs>
  <Slides>7</Slides>
  <Notes>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2008 CAI Template</vt:lpstr>
      <vt:lpstr>Child Rights &amp; Remedies Fall 2012</vt:lpstr>
      <vt:lpstr>Review of Class # 15</vt:lpstr>
      <vt:lpstr>Introduction to Child Rights as Victims/Witnesses</vt:lpstr>
      <vt:lpstr> Child Victim/Witness Protection</vt:lpstr>
      <vt:lpstr>Child Victim/Witness Confidentiality</vt:lpstr>
      <vt:lpstr>Child Victim/Witness Confidentiality</vt:lpstr>
      <vt:lpstr>Introduction to Delinquency</vt:lpstr>
    </vt:vector>
  </TitlesOfParts>
  <Company>USD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Children’s Advocacy Institute</dc:title>
  <dc:creator>Elisa Weichel</dc:creator>
  <cp:lastModifiedBy>Robert Fellmeth</cp:lastModifiedBy>
  <cp:revision>262</cp:revision>
  <dcterms:created xsi:type="dcterms:W3CDTF">2008-06-02T17:43:36Z</dcterms:created>
  <dcterms:modified xsi:type="dcterms:W3CDTF">2012-08-18T06:31:23Z</dcterms:modified>
</cp:coreProperties>
</file>